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6" r:id="rId2"/>
    <p:sldMasterId id="2147483664" r:id="rId3"/>
  </p:sldMasterIdLst>
  <p:notesMasterIdLst>
    <p:notesMasterId r:id="rId25"/>
  </p:notesMasterIdLst>
  <p:sldIdLst>
    <p:sldId id="256" r:id="rId4"/>
    <p:sldId id="609" r:id="rId5"/>
    <p:sldId id="610" r:id="rId6"/>
    <p:sldId id="613" r:id="rId7"/>
    <p:sldId id="617" r:id="rId8"/>
    <p:sldId id="614" r:id="rId9"/>
    <p:sldId id="616" r:id="rId10"/>
    <p:sldId id="612" r:id="rId11"/>
    <p:sldId id="611" r:id="rId12"/>
    <p:sldId id="618" r:id="rId13"/>
    <p:sldId id="619" r:id="rId14"/>
    <p:sldId id="615" r:id="rId15"/>
    <p:sldId id="621" r:id="rId16"/>
    <p:sldId id="624" r:id="rId17"/>
    <p:sldId id="626" r:id="rId18"/>
    <p:sldId id="625" r:id="rId19"/>
    <p:sldId id="627" r:id="rId20"/>
    <p:sldId id="586" r:id="rId21"/>
    <p:sldId id="607" r:id="rId22"/>
    <p:sldId id="590" r:id="rId23"/>
    <p:sldId id="6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007"/>
  </p:normalViewPr>
  <p:slideViewPr>
    <p:cSldViewPr snapToGrid="0">
      <p:cViewPr varScale="1">
        <p:scale>
          <a:sx n="104" d="100"/>
          <a:sy n="104" d="100"/>
        </p:scale>
        <p:origin x="232"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7513D7-B90B-C04A-9AE7-887F77E2F883}" type="datetimeFigureOut">
              <a:rPr lang="en-US" smtClean="0"/>
              <a:t>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6AFFBA-03F6-9646-B276-D150747656F5}" type="slidenum">
              <a:rPr lang="en-US" smtClean="0"/>
              <a:t>‹#›</a:t>
            </a:fld>
            <a:endParaRPr lang="en-US"/>
          </a:p>
        </p:txBody>
      </p:sp>
    </p:spTree>
    <p:extLst>
      <p:ext uri="{BB962C8B-B14F-4D97-AF65-F5344CB8AC3E}">
        <p14:creationId xmlns:p14="http://schemas.microsoft.com/office/powerpoint/2010/main" val="138381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often than not we take a bottom up approach to science – especially basic science. – whereby we have an hypothesis in a relatively low dimensional space (</a:t>
            </a:r>
            <a:r>
              <a:rPr lang="en-US" dirty="0" err="1"/>
              <a:t>ie</a:t>
            </a:r>
            <a:r>
              <a:rPr lang="en-US" dirty="0"/>
              <a:t> involves few factors) and relations between them. Genetics to some degree is a bit different as it’s a bit more discovery based because  it’s a bit harder to have a Bayesian prior about which genes are important.  Here I want to take a top down approach and say here’s a major problem. How do I model it and then use those models to create interventions that mitigate or solve the problem. </a:t>
            </a:r>
          </a:p>
        </p:txBody>
      </p:sp>
      <p:sp>
        <p:nvSpPr>
          <p:cNvPr id="4" name="Slide Number Placeholder 3"/>
          <p:cNvSpPr>
            <a:spLocks noGrp="1"/>
          </p:cNvSpPr>
          <p:nvPr>
            <p:ph type="sldNum" sz="quarter" idx="5"/>
          </p:nvPr>
        </p:nvSpPr>
        <p:spPr/>
        <p:txBody>
          <a:bodyPr/>
          <a:lstStyle/>
          <a:p>
            <a:fld id="{526AFFBA-03F6-9646-B276-D150747656F5}" type="slidenum">
              <a:rPr lang="en-US" smtClean="0"/>
              <a:t>2</a:t>
            </a:fld>
            <a:endParaRPr lang="en-US"/>
          </a:p>
        </p:txBody>
      </p:sp>
    </p:spTree>
    <p:extLst>
      <p:ext uri="{BB962C8B-B14F-4D97-AF65-F5344CB8AC3E}">
        <p14:creationId xmlns:p14="http://schemas.microsoft.com/office/powerpoint/2010/main" val="3998210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5EA8F-9C7F-E8D6-4691-7DBF571E5F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59F1B-7A59-5A4E-3024-9E9D4F292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3EF97-C535-1AC0-28BD-98D4860DA3C6}"/>
              </a:ext>
            </a:extLst>
          </p:cNvPr>
          <p:cNvSpPr>
            <a:spLocks noGrp="1"/>
          </p:cNvSpPr>
          <p:nvPr>
            <p:ph type="body" idx="1"/>
          </p:nvPr>
        </p:nvSpPr>
        <p:spPr/>
        <p:txBody>
          <a:bodyPr/>
          <a:lstStyle/>
          <a:p>
            <a:r>
              <a:rPr lang="en-US" dirty="0"/>
              <a:t>Example, INEGI, </a:t>
            </a:r>
            <a:r>
              <a:rPr lang="en-US" dirty="0" err="1"/>
              <a:t>WorldClim</a:t>
            </a:r>
            <a:r>
              <a:rPr lang="en-US" dirty="0"/>
              <a:t>, SIAP, </a:t>
            </a:r>
            <a:r>
              <a:rPr lang="en-US" dirty="0" err="1"/>
              <a:t>Coneval</a:t>
            </a:r>
            <a:r>
              <a:rPr lang="en-US" dirty="0"/>
              <a:t>, GBIF, SNIB, </a:t>
            </a:r>
            <a:r>
              <a:rPr lang="en-US" dirty="0" err="1"/>
              <a:t>muchos</a:t>
            </a:r>
            <a:r>
              <a:rPr lang="en-US" dirty="0"/>
              <a:t> </a:t>
            </a:r>
            <a:r>
              <a:rPr lang="en-US" dirty="0" err="1"/>
              <a:t>datos</a:t>
            </a:r>
            <a:r>
              <a:rPr lang="en-US" dirty="0"/>
              <a:t> </a:t>
            </a:r>
            <a:r>
              <a:rPr lang="en-US" dirty="0" err="1"/>
              <a:t>propios</a:t>
            </a:r>
            <a:r>
              <a:rPr lang="en-US" dirty="0"/>
              <a:t>,… Commensurability. Data fusion. Problems with data sources. How we do science. Easier for </a:t>
            </a:r>
            <a:r>
              <a:rPr lang="en-US" dirty="0" err="1"/>
              <a:t>spatio</a:t>
            </a:r>
            <a:r>
              <a:rPr lang="en-US" dirty="0"/>
              <a:t> temporal where when data than who data. </a:t>
            </a:r>
          </a:p>
        </p:txBody>
      </p:sp>
      <p:sp>
        <p:nvSpPr>
          <p:cNvPr id="4" name="Slide Number Placeholder 3">
            <a:extLst>
              <a:ext uri="{FF2B5EF4-FFF2-40B4-BE49-F238E27FC236}">
                <a16:creationId xmlns:a16="http://schemas.microsoft.com/office/drawing/2014/main" id="{CFF8215A-AC1C-A3A9-AEE2-A26348BBE741}"/>
              </a:ext>
            </a:extLst>
          </p:cNvPr>
          <p:cNvSpPr>
            <a:spLocks noGrp="1"/>
          </p:cNvSpPr>
          <p:nvPr>
            <p:ph type="sldNum" sz="quarter" idx="5"/>
          </p:nvPr>
        </p:nvSpPr>
        <p:spPr/>
        <p:txBody>
          <a:bodyPr/>
          <a:lstStyle/>
          <a:p>
            <a:fld id="{E2ADED4D-0643-CD42-BEAA-49A042E4C9F9}" type="slidenum">
              <a:rPr lang="en-US" smtClean="0"/>
              <a:t>13</a:t>
            </a:fld>
            <a:endParaRPr lang="en-US"/>
          </a:p>
        </p:txBody>
      </p:sp>
    </p:spTree>
    <p:extLst>
      <p:ext uri="{BB962C8B-B14F-4D97-AF65-F5344CB8AC3E}">
        <p14:creationId xmlns:p14="http://schemas.microsoft.com/office/powerpoint/2010/main" val="4186243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Taxonomic classification of features - which category of features is most relevant. Different ways to </a:t>
            </a:r>
            <a:r>
              <a:rPr lang="en-US" dirty="0" err="1"/>
              <a:t>categorise</a:t>
            </a:r>
            <a:r>
              <a:rPr lang="en-US" dirty="0"/>
              <a:t>.</a:t>
            </a:r>
          </a:p>
        </p:txBody>
      </p:sp>
      <p:sp>
        <p:nvSpPr>
          <p:cNvPr id="4" name="Slide Number Placeholder 3"/>
          <p:cNvSpPr>
            <a:spLocks noGrp="1"/>
          </p:cNvSpPr>
          <p:nvPr>
            <p:ph type="sldNum" sz="quarter" idx="5"/>
          </p:nvPr>
        </p:nvSpPr>
        <p:spPr/>
        <p:txBody>
          <a:bodyPr/>
          <a:lstStyle/>
          <a:p>
            <a:fld id="{526AFFBA-03F6-9646-B276-D150747656F5}" type="slidenum">
              <a:rPr lang="en-US" smtClean="0"/>
              <a:t>15</a:t>
            </a:fld>
            <a:endParaRPr lang="en-US"/>
          </a:p>
        </p:txBody>
      </p:sp>
    </p:spTree>
    <p:extLst>
      <p:ext uri="{BB962C8B-B14F-4D97-AF65-F5344CB8AC3E}">
        <p14:creationId xmlns:p14="http://schemas.microsoft.com/office/powerpoint/2010/main" val="671014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 decisions without predictions. But, do you want to explain – BB versus white box</a:t>
            </a:r>
          </a:p>
        </p:txBody>
      </p:sp>
      <p:sp>
        <p:nvSpPr>
          <p:cNvPr id="4" name="Slide Number Placeholder 3"/>
          <p:cNvSpPr>
            <a:spLocks noGrp="1"/>
          </p:cNvSpPr>
          <p:nvPr>
            <p:ph type="sldNum" sz="quarter" idx="5"/>
          </p:nvPr>
        </p:nvSpPr>
        <p:spPr/>
        <p:txBody>
          <a:bodyPr/>
          <a:lstStyle/>
          <a:p>
            <a:fld id="{E2ADED4D-0643-CD42-BEAA-49A042E4C9F9}" type="slidenum">
              <a:rPr lang="en-US" smtClean="0"/>
              <a:t>18</a:t>
            </a:fld>
            <a:endParaRPr lang="en-US"/>
          </a:p>
        </p:txBody>
      </p:sp>
    </p:spTree>
    <p:extLst>
      <p:ext uri="{BB962C8B-B14F-4D97-AF65-F5344CB8AC3E}">
        <p14:creationId xmlns:p14="http://schemas.microsoft.com/office/powerpoint/2010/main" val="1895390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Emphasise</a:t>
            </a:r>
            <a:r>
              <a:rPr lang="en-US" dirty="0"/>
              <a:t> bringing machine learning to the domain experts who are not experts in ML/AI</a:t>
            </a:r>
          </a:p>
        </p:txBody>
      </p:sp>
      <p:sp>
        <p:nvSpPr>
          <p:cNvPr id="4" name="Slide Number Placeholder 3"/>
          <p:cNvSpPr>
            <a:spLocks noGrp="1"/>
          </p:cNvSpPr>
          <p:nvPr>
            <p:ph type="sldNum" sz="quarter" idx="5"/>
          </p:nvPr>
        </p:nvSpPr>
        <p:spPr/>
        <p:txBody>
          <a:bodyPr/>
          <a:lstStyle/>
          <a:p>
            <a:fld id="{E2ADED4D-0643-CD42-BEAA-49A042E4C9F9}" type="slidenum">
              <a:rPr lang="en-US" smtClean="0"/>
              <a:t>20</a:t>
            </a:fld>
            <a:endParaRPr lang="en-US"/>
          </a:p>
        </p:txBody>
      </p:sp>
    </p:spTree>
    <p:extLst>
      <p:ext uri="{BB962C8B-B14F-4D97-AF65-F5344CB8AC3E}">
        <p14:creationId xmlns:p14="http://schemas.microsoft.com/office/powerpoint/2010/main" val="854450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 of micro versus </a:t>
            </a:r>
            <a:r>
              <a:rPr lang="en-US"/>
              <a:t>macro causality</a:t>
            </a:r>
          </a:p>
        </p:txBody>
      </p:sp>
      <p:sp>
        <p:nvSpPr>
          <p:cNvPr id="4" name="Slide Number Placeholder 3"/>
          <p:cNvSpPr>
            <a:spLocks noGrp="1"/>
          </p:cNvSpPr>
          <p:nvPr>
            <p:ph type="sldNum" sz="quarter" idx="5"/>
          </p:nvPr>
        </p:nvSpPr>
        <p:spPr/>
        <p:txBody>
          <a:bodyPr/>
          <a:lstStyle/>
          <a:p>
            <a:fld id="{E2ADED4D-0643-CD42-BEAA-49A042E4C9F9}" type="slidenum">
              <a:rPr lang="en-US" smtClean="0"/>
              <a:t>21</a:t>
            </a:fld>
            <a:endParaRPr lang="en-US"/>
          </a:p>
        </p:txBody>
      </p:sp>
    </p:spTree>
    <p:extLst>
      <p:ext uri="{BB962C8B-B14F-4D97-AF65-F5344CB8AC3E}">
        <p14:creationId xmlns:p14="http://schemas.microsoft.com/office/powerpoint/2010/main" val="1803635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one of those problems is very different and is studied by very different disciplines. However, lets take a step back and ask what they have in common. The fact that they’re not getting better is </a:t>
            </a:r>
            <a:r>
              <a:rPr lang="en-US" dirty="0" err="1"/>
              <a:t>becaue</a:t>
            </a:r>
            <a:r>
              <a:rPr lang="en-US" dirty="0"/>
              <a:t> of the previous properties.</a:t>
            </a:r>
          </a:p>
        </p:txBody>
      </p:sp>
      <p:sp>
        <p:nvSpPr>
          <p:cNvPr id="4" name="Slide Number Placeholder 3"/>
          <p:cNvSpPr>
            <a:spLocks noGrp="1"/>
          </p:cNvSpPr>
          <p:nvPr>
            <p:ph type="sldNum" sz="quarter" idx="5"/>
          </p:nvPr>
        </p:nvSpPr>
        <p:spPr/>
        <p:txBody>
          <a:bodyPr/>
          <a:lstStyle/>
          <a:p>
            <a:fld id="{526AFFBA-03F6-9646-B276-D150747656F5}" type="slidenum">
              <a:rPr lang="en-US" smtClean="0"/>
              <a:t>3</a:t>
            </a:fld>
            <a:endParaRPr lang="en-US"/>
          </a:p>
        </p:txBody>
      </p:sp>
    </p:spTree>
    <p:extLst>
      <p:ext uri="{BB962C8B-B14F-4D97-AF65-F5344CB8AC3E}">
        <p14:creationId xmlns:p14="http://schemas.microsoft.com/office/powerpoint/2010/main" val="3820947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claim that almost any question can be put into this form - everything is classification</a:t>
            </a:r>
          </a:p>
        </p:txBody>
      </p:sp>
      <p:sp>
        <p:nvSpPr>
          <p:cNvPr id="4" name="Slide Number Placeholder 3"/>
          <p:cNvSpPr>
            <a:spLocks noGrp="1"/>
          </p:cNvSpPr>
          <p:nvPr>
            <p:ph type="sldNum" sz="quarter" idx="5"/>
          </p:nvPr>
        </p:nvSpPr>
        <p:spPr/>
        <p:txBody>
          <a:bodyPr/>
          <a:lstStyle/>
          <a:p>
            <a:fld id="{526AFFBA-03F6-9646-B276-D150747656F5}" type="slidenum">
              <a:rPr lang="en-US" smtClean="0"/>
              <a:t>4</a:t>
            </a:fld>
            <a:endParaRPr lang="en-US"/>
          </a:p>
        </p:txBody>
      </p:sp>
    </p:spTree>
    <p:extLst>
      <p:ext uri="{BB962C8B-B14F-4D97-AF65-F5344CB8AC3E}">
        <p14:creationId xmlns:p14="http://schemas.microsoft.com/office/powerpoint/2010/main" val="3235253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AB0D-FFE5-10DA-6C51-4FD87F8D1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B661B-05CD-CCC3-EC2B-4CA5B2227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A7589-F70F-7683-823A-EAE9AF048D95}"/>
              </a:ext>
            </a:extLst>
          </p:cNvPr>
          <p:cNvSpPr>
            <a:spLocks noGrp="1"/>
          </p:cNvSpPr>
          <p:nvPr>
            <p:ph type="body" idx="1"/>
          </p:nvPr>
        </p:nvSpPr>
        <p:spPr/>
        <p:txBody>
          <a:bodyPr/>
          <a:lstStyle/>
          <a:p>
            <a:r>
              <a:rPr lang="en-US" dirty="0"/>
              <a:t>Complexity – </a:t>
            </a:r>
            <a:r>
              <a:rPr lang="en-US" dirty="0" err="1"/>
              <a:t>multifactoriality</a:t>
            </a:r>
            <a:r>
              <a:rPr lang="en-US" dirty="0"/>
              <a:t>/multicausality implies multiscale and multidiscipline. It also implies enormous challenges for data collection. </a:t>
            </a:r>
            <a:r>
              <a:rPr lang="en-US" dirty="0" err="1"/>
              <a:t>Emphasise</a:t>
            </a:r>
            <a:r>
              <a:rPr lang="en-US" dirty="0"/>
              <a:t> that this elephant is equally valid for ANY CAS. Just because we are working with a CAS that doesn’t mean we’re accounting for its complexity or its adaptability. In other words </a:t>
            </a:r>
            <a:r>
              <a:rPr lang="en-US" dirty="0" err="1"/>
              <a:t>oyu</a:t>
            </a:r>
            <a:r>
              <a:rPr lang="en-US" dirty="0"/>
              <a:t> can have a model of a CAS that is neither complex nor adaptive. IT could also be correct –like Newton’s laws.</a:t>
            </a:r>
          </a:p>
        </p:txBody>
      </p:sp>
      <p:sp>
        <p:nvSpPr>
          <p:cNvPr id="4" name="Slide Number Placeholder 3">
            <a:extLst>
              <a:ext uri="{FF2B5EF4-FFF2-40B4-BE49-F238E27FC236}">
                <a16:creationId xmlns:a16="http://schemas.microsoft.com/office/drawing/2014/main" id="{F9DBA5FD-1F77-2D66-4FE7-4AFAF7186D98}"/>
              </a:ext>
            </a:extLst>
          </p:cNvPr>
          <p:cNvSpPr>
            <a:spLocks noGrp="1"/>
          </p:cNvSpPr>
          <p:nvPr>
            <p:ph type="sldNum" sz="quarter" idx="5"/>
          </p:nvPr>
        </p:nvSpPr>
        <p:spPr/>
        <p:txBody>
          <a:bodyPr/>
          <a:lstStyle/>
          <a:p>
            <a:fld id="{E2ADED4D-0643-CD42-BEAA-49A042E4C9F9}" type="slidenum">
              <a:rPr lang="en-US" smtClean="0"/>
              <a:t>5</a:t>
            </a:fld>
            <a:endParaRPr lang="en-US"/>
          </a:p>
        </p:txBody>
      </p:sp>
    </p:spTree>
    <p:extLst>
      <p:ext uri="{BB962C8B-B14F-4D97-AF65-F5344CB8AC3E}">
        <p14:creationId xmlns:p14="http://schemas.microsoft.com/office/powerpoint/2010/main" val="3390652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Just because we are working with a CAS that doesn’t mean we’re accounting for its complexity or its adaptability. In other words </a:t>
            </a:r>
            <a:r>
              <a:rPr lang="en-US" dirty="0" err="1"/>
              <a:t>oyu</a:t>
            </a:r>
            <a:r>
              <a:rPr lang="en-US" dirty="0"/>
              <a:t> can have a model of a CAS that is neither complex nor adaptive. IT could also be correct –like Newton’s laws.</a:t>
            </a:r>
          </a:p>
        </p:txBody>
      </p:sp>
      <p:sp>
        <p:nvSpPr>
          <p:cNvPr id="4" name="Slide Number Placeholder 3"/>
          <p:cNvSpPr>
            <a:spLocks noGrp="1"/>
          </p:cNvSpPr>
          <p:nvPr>
            <p:ph type="sldNum" sz="quarter" idx="5"/>
          </p:nvPr>
        </p:nvSpPr>
        <p:spPr/>
        <p:txBody>
          <a:bodyPr/>
          <a:lstStyle/>
          <a:p>
            <a:fld id="{526AFFBA-03F6-9646-B276-D150747656F5}" type="slidenum">
              <a:rPr lang="en-US" smtClean="0"/>
              <a:t>6</a:t>
            </a:fld>
            <a:endParaRPr lang="en-US"/>
          </a:p>
        </p:txBody>
      </p:sp>
    </p:spTree>
    <p:extLst>
      <p:ext uri="{BB962C8B-B14F-4D97-AF65-F5344CB8AC3E}">
        <p14:creationId xmlns:p14="http://schemas.microsoft.com/office/powerpoint/2010/main" val="315807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They’re all our fault. </a:t>
            </a:r>
            <a:r>
              <a:rPr lang="en-US" dirty="0" err="1"/>
              <a:t>Prinicipally</a:t>
            </a:r>
            <a:r>
              <a:rPr lang="en-US" dirty="0"/>
              <a:t> by bad decisions/actions – </a:t>
            </a:r>
            <a:r>
              <a:rPr lang="en-US" dirty="0" err="1"/>
              <a:t>behaviours</a:t>
            </a:r>
            <a:r>
              <a:rPr lang="en-US" dirty="0"/>
              <a:t>/conducts. We can basically take this as a model of evolution itself. Its what every organism has to do. Every organism has to predict in its environment and use sensorial data as  an input to those. models. </a:t>
            </a:r>
          </a:p>
        </p:txBody>
      </p:sp>
      <p:sp>
        <p:nvSpPr>
          <p:cNvPr id="4" name="Slide Number Placeholder 3"/>
          <p:cNvSpPr>
            <a:spLocks noGrp="1"/>
          </p:cNvSpPr>
          <p:nvPr>
            <p:ph type="sldNum" sz="quarter" idx="5"/>
          </p:nvPr>
        </p:nvSpPr>
        <p:spPr/>
        <p:txBody>
          <a:bodyPr/>
          <a:lstStyle/>
          <a:p>
            <a:fld id="{526AFFBA-03F6-9646-B276-D150747656F5}" type="slidenum">
              <a:rPr lang="en-US" smtClean="0"/>
              <a:t>7</a:t>
            </a:fld>
            <a:endParaRPr lang="en-US"/>
          </a:p>
        </p:txBody>
      </p:sp>
    </p:spTree>
    <p:extLst>
      <p:ext uri="{BB962C8B-B14F-4D97-AF65-F5344CB8AC3E}">
        <p14:creationId xmlns:p14="http://schemas.microsoft.com/office/powerpoint/2010/main" val="2235044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buFont typeface="+mj-lt"/>
              <a:buAutoNum type="arabicPeriod"/>
            </a:pPr>
            <a:r>
              <a:rPr lang="en-US" dirty="0"/>
              <a:t>There are many algorithms for modelling P(C|X) from a logistic regression to a DL NN. </a:t>
            </a:r>
            <a:r>
              <a:rPr lang="en-US" sz="2000" dirty="0"/>
              <a:t>These can change in space and time</a:t>
            </a:r>
          </a:p>
          <a:p>
            <a:pPr marL="914400" lvl="1" indent="-457200">
              <a:buFont typeface="+mj-lt"/>
              <a:buAutoNum type="arabicPeriod"/>
            </a:pPr>
            <a:r>
              <a:rPr lang="en-US" sz="2000" dirty="0"/>
              <a:t>Are multimodal/multiformat/multiscale (ordinal, nominal, interval etc.)</a:t>
            </a:r>
          </a:p>
          <a:p>
            <a:pPr marL="914400" lvl="1" indent="-457200">
              <a:buFont typeface="+mj-lt"/>
              <a:buAutoNum type="arabicPeriod"/>
            </a:pPr>
            <a:r>
              <a:rPr lang="en-US" sz="2000" dirty="0"/>
              <a:t>Are located in very different data sources</a:t>
            </a:r>
          </a:p>
          <a:p>
            <a:pPr marL="914400" lvl="1" indent="-457200">
              <a:buFont typeface="+mj-lt"/>
              <a:buAutoNum type="arabicPeriod"/>
            </a:pPr>
            <a:r>
              <a:rPr lang="en-US" sz="2000" dirty="0"/>
              <a:t>Are properties of what the ensemble element “is” (weight, sex, father has diabetes, etc.) and what the element “does” (exercises regularly, eats more than the recommended amount etc.) Everything is coarse grained. Exercise/no exercise versus a detailed description of the exercise. </a:t>
            </a:r>
          </a:p>
          <a:p>
            <a:r>
              <a:rPr lang="en-US" sz="2400" dirty="0"/>
              <a:t>ALL variables are </a:t>
            </a:r>
            <a:r>
              <a:rPr lang="en-US" sz="2400" dirty="0" err="1"/>
              <a:t>discretised</a:t>
            </a:r>
            <a:r>
              <a:rPr lang="en-US" sz="2400" dirty="0"/>
              <a:t> into a number of bins at the same scale with each bin treated as an independent variable.</a:t>
            </a:r>
          </a:p>
          <a:p>
            <a:r>
              <a:rPr lang="en-US" dirty="0"/>
              <a:t>Not only do we have a large number of variables to include but an even larger of models. If I have N features then I have N*2^N possible models.</a:t>
            </a:r>
          </a:p>
        </p:txBody>
      </p:sp>
      <p:sp>
        <p:nvSpPr>
          <p:cNvPr id="4" name="Slide Number Placeholder 3"/>
          <p:cNvSpPr>
            <a:spLocks noGrp="1"/>
          </p:cNvSpPr>
          <p:nvPr>
            <p:ph type="sldNum" sz="quarter" idx="5"/>
          </p:nvPr>
        </p:nvSpPr>
        <p:spPr/>
        <p:txBody>
          <a:bodyPr/>
          <a:lstStyle/>
          <a:p>
            <a:fld id="{526AFFBA-03F6-9646-B276-D150747656F5}" type="slidenum">
              <a:rPr lang="en-US" smtClean="0"/>
              <a:t>10</a:t>
            </a:fld>
            <a:endParaRPr lang="en-US"/>
          </a:p>
        </p:txBody>
      </p:sp>
    </p:spTree>
    <p:extLst>
      <p:ext uri="{BB962C8B-B14F-4D97-AF65-F5344CB8AC3E}">
        <p14:creationId xmlns:p14="http://schemas.microsoft.com/office/powerpoint/2010/main" val="3819999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Everthing</a:t>
            </a:r>
            <a:r>
              <a:rPr lang="en-US" dirty="0"/>
              <a:t> is just counting elements of a statistical ensemble.- occurrences and co-occurrences measured relative to a hierarchy of null hypotheses. What are the elements of the ensemble - things - people, animals, bacteria; or events - discrete elements of space/time</a:t>
            </a:r>
          </a:p>
        </p:txBody>
      </p:sp>
      <p:sp>
        <p:nvSpPr>
          <p:cNvPr id="4" name="Slide Number Placeholder 3"/>
          <p:cNvSpPr>
            <a:spLocks noGrp="1"/>
          </p:cNvSpPr>
          <p:nvPr>
            <p:ph type="sldNum" sz="quarter" idx="5"/>
          </p:nvPr>
        </p:nvSpPr>
        <p:spPr/>
        <p:txBody>
          <a:bodyPr/>
          <a:lstStyle/>
          <a:p>
            <a:fld id="{526AFFBA-03F6-9646-B276-D150747656F5}" type="slidenum">
              <a:rPr lang="en-US" smtClean="0"/>
              <a:t>11</a:t>
            </a:fld>
            <a:endParaRPr lang="en-US"/>
          </a:p>
        </p:txBody>
      </p:sp>
    </p:spTree>
    <p:extLst>
      <p:ext uri="{BB962C8B-B14F-4D97-AF65-F5344CB8AC3E}">
        <p14:creationId xmlns:p14="http://schemas.microsoft.com/office/powerpoint/2010/main" val="2420334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space of features here is representing a space of configurations AND a space of </a:t>
            </a:r>
            <a:r>
              <a:rPr lang="en-US" dirty="0" err="1"/>
              <a:t>behaviours</a:t>
            </a:r>
            <a:r>
              <a:rPr lang="en-US" dirty="0"/>
              <a:t>. It is a Bayesian prior to specify what they are. There is a true landscape and then an approximation to it from a particular model. The true landscape represents the problem we’re trying to solve. Just like a fitness landscape we want to be able to describe the evolving geometry. Normally with a fitness landscape fitness is given as an explicit or implicit function, e.g., spin model, </a:t>
            </a:r>
            <a:r>
              <a:rPr lang="en-US" dirty="0" err="1"/>
              <a:t>Nk</a:t>
            </a:r>
            <a:r>
              <a:rPr lang="en-US" dirty="0"/>
              <a:t> model, TSP </a:t>
            </a:r>
            <a:r>
              <a:rPr lang="en-US" dirty="0" err="1"/>
              <a:t>etc</a:t>
            </a:r>
            <a:r>
              <a:rPr lang="en-US" dirty="0"/>
              <a:t> . For the predictability landscape we have to infer it from a finite set of measurements. For classification it is often just above or below P(C ). Learning is effectively trying to arrive at a better and better fit. There are some problems where the predictability landscape is explicitly known – e.g. tic tac toe where for a given rule set you have the exact landscape – you can also change the rule set. There are deep questions about what is the best algorithm for a given predictability landscape - no free lunch theorem. Understanding </a:t>
            </a:r>
            <a:r>
              <a:rPr lang="en-US" dirty="0" err="1"/>
              <a:t>epsitasis</a:t>
            </a:r>
            <a:r>
              <a:rPr lang="en-US" dirty="0"/>
              <a:t>. Expansion in cumulants.</a:t>
            </a:r>
          </a:p>
        </p:txBody>
      </p:sp>
      <p:sp>
        <p:nvSpPr>
          <p:cNvPr id="4" name="Slide Number Placeholder 3"/>
          <p:cNvSpPr>
            <a:spLocks noGrp="1"/>
          </p:cNvSpPr>
          <p:nvPr>
            <p:ph type="sldNum" sz="quarter" idx="5"/>
          </p:nvPr>
        </p:nvSpPr>
        <p:spPr/>
        <p:txBody>
          <a:bodyPr/>
          <a:lstStyle/>
          <a:p>
            <a:fld id="{526AFFBA-03F6-9646-B276-D150747656F5}" type="slidenum">
              <a:rPr lang="en-US" smtClean="0"/>
              <a:t>12</a:t>
            </a:fld>
            <a:endParaRPr lang="en-US"/>
          </a:p>
        </p:txBody>
      </p:sp>
    </p:spTree>
    <p:extLst>
      <p:ext uri="{BB962C8B-B14F-4D97-AF65-F5344CB8AC3E}">
        <p14:creationId xmlns:p14="http://schemas.microsoft.com/office/powerpoint/2010/main" val="1099800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0AD7C-86D6-481A-FD77-59034416043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5C246A5-317A-7C5D-7737-32C507FA0A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BC8CB82-713C-BF3B-9467-30B07A107814}"/>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A9D40621-3F71-8167-6120-5F1A5C3852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4E22BA-AC9C-0464-FA30-82C13B015140}"/>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91559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64044F-39C4-4E7D-CA82-27A8126DB75A}"/>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3" name="Footer Placeholder 2">
            <a:extLst>
              <a:ext uri="{FF2B5EF4-FFF2-40B4-BE49-F238E27FC236}">
                <a16:creationId xmlns:a16="http://schemas.microsoft.com/office/drawing/2014/main" id="{825F8D86-5D40-7207-F2AA-2C3CC16FE3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F93CCD-D9D4-1CF9-FFC2-4FBA2352535C}"/>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2893734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622F8-B25F-1CE1-DF0B-4ACE8DBB7D0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D0C9A64-D97A-4BEB-ACB5-1EAD06D7D6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B4454E9-C616-B05A-C807-C14883DE0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CBFCF4-EB6E-9487-EB8C-0FBD66D66749}"/>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6" name="Footer Placeholder 5">
            <a:extLst>
              <a:ext uri="{FF2B5EF4-FFF2-40B4-BE49-F238E27FC236}">
                <a16:creationId xmlns:a16="http://schemas.microsoft.com/office/drawing/2014/main" id="{8AA45CD0-35C8-FD67-59C8-FABA28001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FCE8A-030B-8151-DF96-5AD80DBC731E}"/>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3651013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3090D-E51E-4BF4-05F4-3153624486D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139D7A3-C904-2A48-1C12-3653AFC0F9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A73424-43E1-5CC4-B20E-EF0DB3E2A6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0704569-324A-10F1-C655-32B3CFAA61FE}"/>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6" name="Footer Placeholder 5">
            <a:extLst>
              <a:ext uri="{FF2B5EF4-FFF2-40B4-BE49-F238E27FC236}">
                <a16:creationId xmlns:a16="http://schemas.microsoft.com/office/drawing/2014/main" id="{4395A8D8-399C-4298-FF11-E17F41497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040B24-470D-2EEE-FB29-F683E08AC706}"/>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2560793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F5753-AAD2-F6F4-61C7-BC201B2F0F8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421C95-878D-160D-FBAD-9C52335824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B4650D9-C8FE-A985-FC52-8D7014CE90F8}"/>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CE918910-7EDB-F33C-84B2-8FD208473C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77A19-01E2-C231-EA2B-EB56D1273067}"/>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875235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2B8E15-F919-DA9E-0E5A-50697623C44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CCF2F6C-D3FA-3B0F-EEFD-33FB9E82076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61C311C-CB32-E5A7-7BB4-AF9B9514DC65}"/>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00CBA675-45D2-5FAA-31B0-19D713259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80F72-196B-B4A8-A2ED-F80D5EFD7031}"/>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300729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85562-AA62-E44D-C423-B82018EB3B4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3A781BF-1596-364B-C0F3-08901B5A99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E4365F-249A-6110-9104-DFA4E062DD75}"/>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565A9E3F-6058-9E5A-1446-9D4845127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7DB12-0A42-E1B1-98EB-DC30521357C2}"/>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2883153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753E3-9869-D01F-51F1-242078FFB1B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F008168-BC2C-492C-17EB-4166AED6DFF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DB2AC9-19B0-DA70-89A9-45E758E67A9E}"/>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6381AC60-48AB-9348-74B1-0604D5836E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6DD552-0F96-FE18-1158-BF284CB55280}"/>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608601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F185-48F9-92BD-ED95-124DC67F70C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EAC45B9-2036-7BB1-976C-A0A8D76A6F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367BFD8-3887-CACF-7683-54D66578C5C5}"/>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210BC1B5-685D-5467-5DC4-6EDE76170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16623-4685-90E8-F0F2-D3686951CC9F}"/>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2500405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43EEE-BA09-7A9B-7A44-245A9E633C0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B193FA0-B64E-3FE2-3B14-619DE743879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12FACBE-4FA1-1FCA-B868-AC33CFCA7EA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FF15745-521E-9DAC-F126-830CB3C7408C}"/>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6" name="Footer Placeholder 5">
            <a:extLst>
              <a:ext uri="{FF2B5EF4-FFF2-40B4-BE49-F238E27FC236}">
                <a16:creationId xmlns:a16="http://schemas.microsoft.com/office/drawing/2014/main" id="{2B517F3C-83C5-760D-50CC-34360D0936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BFF6A6-DF69-0858-6ABC-74BFC5287192}"/>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3395274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43A8D-E0A8-0A71-C301-F736140A4A7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4C687D0-B999-59A7-5349-7C75C61E0D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7B999A5-9453-8046-A1F9-019FE964648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1663427-E598-DB4D-48F5-A3FD99C9E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6FD664B-B073-1554-7470-4921AC3B43D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41E1E5F-C21A-D279-B1AC-20E04766351B}"/>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8" name="Footer Placeholder 7">
            <a:extLst>
              <a:ext uri="{FF2B5EF4-FFF2-40B4-BE49-F238E27FC236}">
                <a16:creationId xmlns:a16="http://schemas.microsoft.com/office/drawing/2014/main" id="{BF0ACCA6-923B-1BFF-F573-2918FECAAD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24C3ED-3F9E-3CB4-FEF3-799D4CC625C9}"/>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425040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A043DA-940D-6149-9B36-03B5A1326A67}"/>
              </a:ext>
            </a:extLst>
          </p:cNvPr>
          <p:cNvSpPr>
            <a:spLocks noGrp="1"/>
          </p:cNvSpPr>
          <p:nvPr>
            <p:ph type="ctrTitle"/>
          </p:nvPr>
        </p:nvSpPr>
        <p:spPr>
          <a:xfrm>
            <a:off x="3880624" y="2966225"/>
            <a:ext cx="7348654" cy="1681782"/>
          </a:xfrm>
        </p:spPr>
        <p:txBody>
          <a:bodyPr anchor="ctr">
            <a:noAutofit/>
          </a:bodyPr>
          <a:lstStyle>
            <a:lvl1pPr algn="l">
              <a:defRPr sz="4400" b="1" i="0">
                <a:solidFill>
                  <a:srgbClr val="001752"/>
                </a:solidFill>
                <a:latin typeface="Franklin Gothic Book" panose="020B0503020102020204" pitchFamily="34" charset="0"/>
              </a:defRPr>
            </a:lvl1pPr>
          </a:lstStyle>
          <a:p>
            <a:r>
              <a:rPr lang="es-MX" dirty="0"/>
              <a:t>Haz clic para modificar el estilo de título del patrón</a:t>
            </a:r>
          </a:p>
        </p:txBody>
      </p:sp>
      <p:sp>
        <p:nvSpPr>
          <p:cNvPr id="3" name="Subtítulo 2">
            <a:extLst>
              <a:ext uri="{FF2B5EF4-FFF2-40B4-BE49-F238E27FC236}">
                <a16:creationId xmlns:a16="http://schemas.microsoft.com/office/drawing/2014/main" id="{CE84FA56-F38E-BF4B-B27D-90DA3A387BD2}"/>
              </a:ext>
            </a:extLst>
          </p:cNvPr>
          <p:cNvSpPr>
            <a:spLocks noGrp="1"/>
          </p:cNvSpPr>
          <p:nvPr>
            <p:ph type="subTitle" idx="1"/>
          </p:nvPr>
        </p:nvSpPr>
        <p:spPr>
          <a:xfrm>
            <a:off x="3880624" y="4648006"/>
            <a:ext cx="7348654" cy="738188"/>
          </a:xfrm>
        </p:spPr>
        <p:txBody>
          <a:bodyPr/>
          <a:lstStyle>
            <a:lvl1pPr marL="0" indent="0" algn="l">
              <a:buNone/>
              <a:defRPr sz="2400" b="0" i="0">
                <a:solidFill>
                  <a:srgbClr val="001752"/>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p>
        </p:txBody>
      </p:sp>
      <p:sp>
        <p:nvSpPr>
          <p:cNvPr id="17" name="Marcador de fecha 3">
            <a:extLst>
              <a:ext uri="{FF2B5EF4-FFF2-40B4-BE49-F238E27FC236}">
                <a16:creationId xmlns:a16="http://schemas.microsoft.com/office/drawing/2014/main" id="{23064167-2945-7048-B5C2-68C71ED230AD}"/>
              </a:ext>
            </a:extLst>
          </p:cNvPr>
          <p:cNvSpPr>
            <a:spLocks noGrp="1"/>
          </p:cNvSpPr>
          <p:nvPr>
            <p:ph type="dt" sz="half" idx="10"/>
          </p:nvPr>
        </p:nvSpPr>
        <p:spPr>
          <a:xfrm>
            <a:off x="9945029" y="5386194"/>
            <a:ext cx="1284249" cy="365125"/>
          </a:xfrm>
        </p:spPr>
        <p:txBody>
          <a:bodyPr/>
          <a:lstStyle/>
          <a:p>
            <a:fld id="{5776052B-E4C8-A848-850C-2270EA6691CF}" type="datetimeFigureOut">
              <a:rPr lang="es-MX" smtClean="0"/>
              <a:t>01/02/26</a:t>
            </a:fld>
            <a:endParaRPr lang="es-MX"/>
          </a:p>
        </p:txBody>
      </p:sp>
    </p:spTree>
    <p:extLst>
      <p:ext uri="{BB962C8B-B14F-4D97-AF65-F5344CB8AC3E}">
        <p14:creationId xmlns:p14="http://schemas.microsoft.com/office/powerpoint/2010/main" val="431797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5F34F-AE79-7A01-1F86-5AFE1825AE8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DC4F5BD-A688-11BA-791E-0AA7F252589A}"/>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4" name="Footer Placeholder 3">
            <a:extLst>
              <a:ext uri="{FF2B5EF4-FFF2-40B4-BE49-F238E27FC236}">
                <a16:creationId xmlns:a16="http://schemas.microsoft.com/office/drawing/2014/main" id="{C6C14B66-8195-B055-5D5A-05AF349DF9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21ABF1-171C-04C4-A763-AA2C689924BB}"/>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385363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EDD93-F319-2FE1-0B00-775A9081277F}"/>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3" name="Footer Placeholder 2">
            <a:extLst>
              <a:ext uri="{FF2B5EF4-FFF2-40B4-BE49-F238E27FC236}">
                <a16:creationId xmlns:a16="http://schemas.microsoft.com/office/drawing/2014/main" id="{972C134B-C196-9E50-8DAF-8179D32920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AE3391-A4AC-742D-99B2-B28CE1F3D70C}"/>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2929024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99CC0-17A0-0EFE-1C8E-188DBC544D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768FD82-FFFB-B442-E4FB-D6FF3F222A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15ACCA-A248-B309-1EC9-9533981EE4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4529D-91B1-14AA-E8E6-AF013DAD5ED2}"/>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6" name="Footer Placeholder 5">
            <a:extLst>
              <a:ext uri="{FF2B5EF4-FFF2-40B4-BE49-F238E27FC236}">
                <a16:creationId xmlns:a16="http://schemas.microsoft.com/office/drawing/2014/main" id="{7B51DD63-834A-CD97-6DAE-4CC99EA6DA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22FB20-C988-FC09-AE37-A16905C29BF2}"/>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3200900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24791-724B-38AA-E194-496991321E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CD0A3DB-BBB9-24B4-7B45-807EB29747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03F721-D81E-6DAE-4EB6-F78D24225C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16FD539-607C-E522-99F1-5A1ADB3DBB2C}"/>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6" name="Footer Placeholder 5">
            <a:extLst>
              <a:ext uri="{FF2B5EF4-FFF2-40B4-BE49-F238E27FC236}">
                <a16:creationId xmlns:a16="http://schemas.microsoft.com/office/drawing/2014/main" id="{4EB80888-155A-CCD3-7CB9-87ADE211F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ECF4E-5697-F61B-EFF0-3267B16ECE83}"/>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471688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79E54-5B9A-7BCA-6C08-63E45B63190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768BA8-C3A9-89B0-A12F-370ADA31A7C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60CC5C4-204F-3393-50EC-E1B4CF1815CC}"/>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C26AD4DD-E409-B672-13CB-278AD0E8FD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64B436-CF12-CE05-D637-F68F6C1F47B3}"/>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679974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271B25-B53D-9394-1002-50255DDC6F6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A0D04EC-69C9-CB79-413C-04E61FE8D49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06F5B83-C600-F798-FF72-11AE24E748DE}"/>
              </a:ext>
            </a:extLst>
          </p:cNvPr>
          <p:cNvSpPr>
            <a:spLocks noGrp="1"/>
          </p:cNvSpPr>
          <p:nvPr>
            <p:ph type="dt" sz="half" idx="10"/>
          </p:nvPr>
        </p:nvSpPr>
        <p:spPr/>
        <p:txBody>
          <a:body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9278C7A7-7793-6846-1BCE-B0FC2F21EB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CF5A5C-EF6B-9CCB-FD62-ED5881B201C1}"/>
              </a:ext>
            </a:extLst>
          </p:cNvPr>
          <p:cNvSpPr>
            <a:spLocks noGrp="1"/>
          </p:cNvSpPr>
          <p:nvPr>
            <p:ph type="sldNum" sz="quarter" idx="12"/>
          </p:nvPr>
        </p:nvSpPr>
        <p:spPr/>
        <p:txBody>
          <a:bodyPr/>
          <a:lstStyle/>
          <a:p>
            <a:fld id="{42F0BE1B-8BFE-AE40-8341-A846C0BD07C6}" type="slidenum">
              <a:rPr lang="en-US" smtClean="0"/>
              <a:t>‹#›</a:t>
            </a:fld>
            <a:endParaRPr lang="en-US"/>
          </a:p>
        </p:txBody>
      </p:sp>
    </p:spTree>
    <p:extLst>
      <p:ext uri="{BB962C8B-B14F-4D97-AF65-F5344CB8AC3E}">
        <p14:creationId xmlns:p14="http://schemas.microsoft.com/office/powerpoint/2010/main" val="1898601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44A22-13AF-4D32-8084-B6E9B015C91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C99FD54-538B-E8C0-6E14-0BF7D4E166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57D35BD-B3D9-DA07-0977-1BFE68342C7B}"/>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61FD525D-6826-0052-CA21-43332A1091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92FBE-7C8F-C1F7-1135-36D082FDE225}"/>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4232768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D4E58-C425-A35E-01BF-A47408DD100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71B69F-B82E-0AC3-0678-ED0F9A5D799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3663DA-56A3-BB5D-4452-F28156CBE10C}"/>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25207FA0-FEE5-CCA4-0C53-2D686CE1FD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30D650-E55C-55D2-9B9C-B8767CAA8BA2}"/>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28739115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5A4C-8C63-DF3A-EBC5-932FF213B4A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B8300DA-E32D-2553-A288-D75270C952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5B428D4-9D15-508E-C58F-DF55DCE2A65E}"/>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7ED47E78-2BB9-5903-0E2A-59901BF6B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52092E-CB45-B51C-F0CA-1AB97BBA4F70}"/>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13614278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105F8-729D-8FB9-7E7C-DD0918730BC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A980DC9-4D3E-5F4B-2B33-18C90876C82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FEE0543-4232-30D0-2A9E-339215D492C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E412F68-E7C4-CF8A-B6E2-0150E93FED15}"/>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6" name="Footer Placeholder 5">
            <a:extLst>
              <a:ext uri="{FF2B5EF4-FFF2-40B4-BE49-F238E27FC236}">
                <a16:creationId xmlns:a16="http://schemas.microsoft.com/office/drawing/2014/main" id="{B05EC2AB-0A86-B800-32FC-6E396CE7AE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712A52-648E-AA6B-B36C-4B164D913BF4}"/>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3341920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3AE969-7E0C-224C-BE60-58DC2750B1FF}"/>
              </a:ext>
            </a:extLst>
          </p:cNvPr>
          <p:cNvSpPr>
            <a:spLocks noGrp="1"/>
          </p:cNvSpPr>
          <p:nvPr>
            <p:ph type="title"/>
          </p:nvPr>
        </p:nvSpPr>
        <p:spPr/>
        <p:txBody>
          <a:bodyPr/>
          <a:lstStyle>
            <a:lvl1pPr>
              <a:defRPr b="1"/>
            </a:lvl1pPr>
          </a:lstStyle>
          <a:p>
            <a:r>
              <a:rPr lang="es-MX" dirty="0"/>
              <a:t>Haz clic para modificar el estilo de título del patrón</a:t>
            </a:r>
          </a:p>
        </p:txBody>
      </p:sp>
      <p:sp>
        <p:nvSpPr>
          <p:cNvPr id="3" name="Marcador de contenido 2">
            <a:extLst>
              <a:ext uri="{FF2B5EF4-FFF2-40B4-BE49-F238E27FC236}">
                <a16:creationId xmlns:a16="http://schemas.microsoft.com/office/drawing/2014/main" id="{34D189AF-F201-EE43-9CB8-E4AEFC941A87}"/>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9" name="Marcador de número de diapositiva 6">
            <a:extLst>
              <a:ext uri="{FF2B5EF4-FFF2-40B4-BE49-F238E27FC236}">
                <a16:creationId xmlns:a16="http://schemas.microsoft.com/office/drawing/2014/main" id="{A9A2739C-EB47-C644-B469-B9B760207867}"/>
              </a:ext>
            </a:extLst>
          </p:cNvPr>
          <p:cNvSpPr>
            <a:spLocks noGrp="1"/>
          </p:cNvSpPr>
          <p:nvPr>
            <p:ph type="sldNum" sz="quarter" idx="12"/>
          </p:nvPr>
        </p:nvSpPr>
        <p:spPr>
          <a:xfrm>
            <a:off x="11552665" y="189921"/>
            <a:ext cx="446319" cy="365125"/>
          </a:xfrm>
        </p:spPr>
        <p:txBody>
          <a:bodyPr/>
          <a:lstStyle/>
          <a:p>
            <a:fld id="{5B362CB6-2D71-E645-8F4B-61575DE49806}" type="slidenum">
              <a:rPr lang="es-MX" smtClean="0"/>
              <a:t>‹#›</a:t>
            </a:fld>
            <a:endParaRPr lang="es-MX"/>
          </a:p>
        </p:txBody>
      </p:sp>
    </p:spTree>
    <p:extLst>
      <p:ext uri="{BB962C8B-B14F-4D97-AF65-F5344CB8AC3E}">
        <p14:creationId xmlns:p14="http://schemas.microsoft.com/office/powerpoint/2010/main" val="30008970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41E3D-B10F-E6CF-6B56-3E311736BB8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92FECD6-0E2B-87D3-0193-F2DF8BE74D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969899E-60F6-06B6-857D-BD7320F812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D42C661-B904-1EBC-7486-E9836DC5D0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4CF5C8-DBEC-B2FC-7FBC-922251E8D35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4079659-85A0-81E8-F450-985FE05161AD}"/>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8" name="Footer Placeholder 7">
            <a:extLst>
              <a:ext uri="{FF2B5EF4-FFF2-40B4-BE49-F238E27FC236}">
                <a16:creationId xmlns:a16="http://schemas.microsoft.com/office/drawing/2014/main" id="{30DF7595-8B1E-E891-1F26-42CBE4A9D6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AAC1E7-C4D8-D002-7F36-A70E772EA6BD}"/>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41403403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63C1C-E9C7-7048-1B79-C227FB94F4C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55DA2F1-104E-EAF3-F4DC-709779CAE54D}"/>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4" name="Footer Placeholder 3">
            <a:extLst>
              <a:ext uri="{FF2B5EF4-FFF2-40B4-BE49-F238E27FC236}">
                <a16:creationId xmlns:a16="http://schemas.microsoft.com/office/drawing/2014/main" id="{1617F2F3-F65E-1392-EDFE-67E4D45581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215300-8908-BF4E-FBD4-A3AFAF114CFB}"/>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6403463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E3E684-4D7C-B548-E2D5-8E50FB5B274E}"/>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3" name="Footer Placeholder 2">
            <a:extLst>
              <a:ext uri="{FF2B5EF4-FFF2-40B4-BE49-F238E27FC236}">
                <a16:creationId xmlns:a16="http://schemas.microsoft.com/office/drawing/2014/main" id="{7B586F28-3E2F-728A-EA89-1D5BB6864F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A7DA4C-BBDD-F116-F84E-2C7E4FEC406A}"/>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1716862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E1BF3-6FEA-2B5D-E78D-4BD179454E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B2EC65F-25DB-15B2-4837-A81729DD29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CDC4C06-C4AA-E015-F571-D2D30459EE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761CEFE-102E-457D-A53F-E74970FC0E26}"/>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6" name="Footer Placeholder 5">
            <a:extLst>
              <a:ext uri="{FF2B5EF4-FFF2-40B4-BE49-F238E27FC236}">
                <a16:creationId xmlns:a16="http://schemas.microsoft.com/office/drawing/2014/main" id="{53093E45-151D-B0EA-2ADF-EABB10BF2A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0ED84F-BB28-B096-1263-4A88317FED0A}"/>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30451331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3E1AE-EBE8-227C-D6CC-ABC92B5F2E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AF9C0D-A058-6306-239C-6589BD2A00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28FBCF-42F5-24A1-7259-48B984C30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850D93B-6881-8918-4EE4-717CCC2AB756}"/>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6" name="Footer Placeholder 5">
            <a:extLst>
              <a:ext uri="{FF2B5EF4-FFF2-40B4-BE49-F238E27FC236}">
                <a16:creationId xmlns:a16="http://schemas.microsoft.com/office/drawing/2014/main" id="{BF738284-F956-C83F-0B3A-64869B3025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EF006D-B231-D993-2155-4B46B0C34E58}"/>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28151813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776DA-349C-3BD9-3CB6-A5C5F8053EC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EDDE2-24D1-1FDD-8E6A-D0F80C1E38D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E5494EB-98A0-D92E-5D81-975C013EF3E3}"/>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5777542C-88D3-1D55-7261-8B85235FD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AC9FE-DA13-46DF-EE48-EC4120F740DE}"/>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4765928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D0982F-8E59-EA1C-3620-789BB1FA087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7D11119-0DB9-D822-41AC-5FBC8DF174C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454EF7-7BE7-41A6-9728-5EFA7A4108F2}"/>
              </a:ext>
            </a:extLst>
          </p:cNvPr>
          <p:cNvSpPr>
            <a:spLocks noGrp="1"/>
          </p:cNvSpPr>
          <p:nvPr>
            <p:ph type="dt" sz="half" idx="10"/>
          </p:nvPr>
        </p:nvSpPr>
        <p:spPr/>
        <p:txBody>
          <a:body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7BA7175B-B12C-4077-0BEA-47583AC84A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BEAAD-6F8A-0D9C-B475-69F5A4037FE7}"/>
              </a:ext>
            </a:extLst>
          </p:cNvPr>
          <p:cNvSpPr>
            <a:spLocks noGrp="1"/>
          </p:cNvSpPr>
          <p:nvPr>
            <p:ph type="sldNum" sz="quarter" idx="12"/>
          </p:nvPr>
        </p:nvSpPr>
        <p:spPr/>
        <p:txBody>
          <a:bodyPr/>
          <a:lstStyle/>
          <a:p>
            <a:fld id="{DBE360BF-6673-7F46-A229-3A59A607DDB3}" type="slidenum">
              <a:rPr lang="en-US" smtClean="0"/>
              <a:t>‹#›</a:t>
            </a:fld>
            <a:endParaRPr lang="en-US"/>
          </a:p>
        </p:txBody>
      </p:sp>
    </p:spTree>
    <p:extLst>
      <p:ext uri="{BB962C8B-B14F-4D97-AF65-F5344CB8AC3E}">
        <p14:creationId xmlns:p14="http://schemas.microsoft.com/office/powerpoint/2010/main" val="341178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3AE969-7E0C-224C-BE60-58DC2750B1FF}"/>
              </a:ext>
            </a:extLst>
          </p:cNvPr>
          <p:cNvSpPr>
            <a:spLocks noGrp="1"/>
          </p:cNvSpPr>
          <p:nvPr>
            <p:ph type="title"/>
          </p:nvPr>
        </p:nvSpPr>
        <p:spPr/>
        <p:txBody>
          <a:bodyPr/>
          <a:lstStyle>
            <a:lvl1pPr>
              <a:defRPr b="1"/>
            </a:lvl1pPr>
          </a:lstStyle>
          <a:p>
            <a:r>
              <a:rPr lang="es-MX" dirty="0"/>
              <a:t>Haz clic para modificar el estilo de título del patrón</a:t>
            </a:r>
          </a:p>
        </p:txBody>
      </p:sp>
      <p:sp>
        <p:nvSpPr>
          <p:cNvPr id="3" name="Marcador de contenido 2">
            <a:extLst>
              <a:ext uri="{FF2B5EF4-FFF2-40B4-BE49-F238E27FC236}">
                <a16:creationId xmlns:a16="http://schemas.microsoft.com/office/drawing/2014/main" id="{34D189AF-F201-EE43-9CB8-E4AEFC941A87}"/>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número de diapositiva 5">
            <a:extLst>
              <a:ext uri="{FF2B5EF4-FFF2-40B4-BE49-F238E27FC236}">
                <a16:creationId xmlns:a16="http://schemas.microsoft.com/office/drawing/2014/main" id="{CF5472FC-8270-CA44-B1EF-2D38C92C5749}"/>
              </a:ext>
            </a:extLst>
          </p:cNvPr>
          <p:cNvSpPr>
            <a:spLocks noGrp="1"/>
          </p:cNvSpPr>
          <p:nvPr>
            <p:ph type="sldNum" sz="quarter" idx="12"/>
          </p:nvPr>
        </p:nvSpPr>
        <p:spPr>
          <a:xfrm>
            <a:off x="11353800" y="351109"/>
            <a:ext cx="546410" cy="365125"/>
          </a:xfrm>
        </p:spPr>
        <p:txBody>
          <a:bodyPr/>
          <a:lstStyle/>
          <a:p>
            <a:fld id="{5B362CB6-2D71-E645-8F4B-61575DE49806}" type="slidenum">
              <a:rPr lang="es-MX" smtClean="0"/>
              <a:t>‹#›</a:t>
            </a:fld>
            <a:endParaRPr lang="es-MX"/>
          </a:p>
        </p:txBody>
      </p:sp>
    </p:spTree>
    <p:extLst>
      <p:ext uri="{BB962C8B-B14F-4D97-AF65-F5344CB8AC3E}">
        <p14:creationId xmlns:p14="http://schemas.microsoft.com/office/powerpoint/2010/main" val="2543115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AB33-D013-637A-04C5-4DC419C559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AF5A943-E33D-ECE5-9F68-F4973BEB4B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FA6F5B-5BC0-3BE7-5618-60351E181DE9}"/>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91EE5798-0A36-DB1C-C808-7FFBC27111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0604BD-CDD4-1668-FCAC-86DEEEE785CF}"/>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306371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690C3-CA5F-D5DF-660B-676512CB19E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7BEC675-AC8A-67E5-AD4B-DEFFCFD2AC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4BEC970-8FC8-9666-A849-EBF5017FABD8}"/>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1BA2EEFD-C4B9-0661-4897-DAFBCA799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04F123-307D-5463-E903-805D3854F87C}"/>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408891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3BD8F-32D2-1A99-61D8-F2E1898C37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CD27DF3-9A55-5DCF-BCAE-88E9639CBC9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56643B4-F34C-8F14-B2E1-0F098AE2A87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E3187E0-E52B-11C5-1577-B3A95F2DD714}"/>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6" name="Footer Placeholder 5">
            <a:extLst>
              <a:ext uri="{FF2B5EF4-FFF2-40B4-BE49-F238E27FC236}">
                <a16:creationId xmlns:a16="http://schemas.microsoft.com/office/drawing/2014/main" id="{8127D2D2-832E-8F12-8AE9-EA5DCDBF06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28279-9E49-AB54-FEAE-B8FDC1858399}"/>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100459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CC822-1ED5-C37C-E07A-1286489F4C3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9AB69A5-0B2D-790E-0831-963A697E91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D11F6C5-B53B-26CB-793A-5D81412587D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2EC1851-90CE-1950-DEAD-2F8C5CD259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AB956FE-9F0A-A07C-B9E4-50EF5A200D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BB395D9-2522-7CE9-570F-B43211DE0C85}"/>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8" name="Footer Placeholder 7">
            <a:extLst>
              <a:ext uri="{FF2B5EF4-FFF2-40B4-BE49-F238E27FC236}">
                <a16:creationId xmlns:a16="http://schemas.microsoft.com/office/drawing/2014/main" id="{4E9840B3-C9B1-2802-30B6-479C3F8E2F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8DFAEF-035F-E36E-D0B0-CF66E1A9906E}"/>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1299438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AE5C-230E-1099-CE93-71FFB1C9E15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0D41042-8900-64DA-98E9-A8CACABAB1D9}"/>
              </a:ext>
            </a:extLst>
          </p:cNvPr>
          <p:cNvSpPr>
            <a:spLocks noGrp="1"/>
          </p:cNvSpPr>
          <p:nvPr>
            <p:ph type="dt" sz="half" idx="10"/>
          </p:nvPr>
        </p:nvSpPr>
        <p:spPr/>
        <p:txBody>
          <a:bodyPr/>
          <a:lstStyle/>
          <a:p>
            <a:fld id="{C33A88BA-80AB-3645-A5D4-6F1B16079A09}" type="datetimeFigureOut">
              <a:rPr lang="en-US" smtClean="0"/>
              <a:t>2/4/26</a:t>
            </a:fld>
            <a:endParaRPr lang="en-US"/>
          </a:p>
        </p:txBody>
      </p:sp>
      <p:sp>
        <p:nvSpPr>
          <p:cNvPr id="4" name="Footer Placeholder 3">
            <a:extLst>
              <a:ext uri="{FF2B5EF4-FFF2-40B4-BE49-F238E27FC236}">
                <a16:creationId xmlns:a16="http://schemas.microsoft.com/office/drawing/2014/main" id="{E15173A2-4D86-1C62-79B1-EC89C440CF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5B653C-F3C2-088F-144F-173A33B5DC0D}"/>
              </a:ext>
            </a:extLst>
          </p:cNvPr>
          <p:cNvSpPr>
            <a:spLocks noGrp="1"/>
          </p:cNvSpPr>
          <p:nvPr>
            <p:ph type="sldNum" sz="quarter" idx="12"/>
          </p:nvPr>
        </p:nvSpPr>
        <p:spPr/>
        <p:txBody>
          <a:bodyPr/>
          <a:lstStyle/>
          <a:p>
            <a:fld id="{5B0D4628-02B3-7348-A9D7-9D756ECD689F}" type="slidenum">
              <a:rPr lang="en-US" smtClean="0"/>
              <a:t>‹#›</a:t>
            </a:fld>
            <a:endParaRPr lang="en-US"/>
          </a:p>
        </p:txBody>
      </p:sp>
    </p:spTree>
    <p:extLst>
      <p:ext uri="{BB962C8B-B14F-4D97-AF65-F5344CB8AC3E}">
        <p14:creationId xmlns:p14="http://schemas.microsoft.com/office/powerpoint/2010/main" val="24038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FCFB9-2883-2937-2665-3D35AF5AD3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3DDCE52-0AF4-69C2-92B9-D5C6F27D5A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85898B-55F9-E5A7-661F-4932EF0634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3A88BA-80AB-3645-A5D4-6F1B16079A09}" type="datetimeFigureOut">
              <a:rPr lang="en-US" smtClean="0"/>
              <a:t>2/4/26</a:t>
            </a:fld>
            <a:endParaRPr lang="en-US"/>
          </a:p>
        </p:txBody>
      </p:sp>
      <p:sp>
        <p:nvSpPr>
          <p:cNvPr id="5" name="Footer Placeholder 4">
            <a:extLst>
              <a:ext uri="{FF2B5EF4-FFF2-40B4-BE49-F238E27FC236}">
                <a16:creationId xmlns:a16="http://schemas.microsoft.com/office/drawing/2014/main" id="{40FB2BC9-6C78-F8EB-329E-E99B07CF6F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F6B4256-940C-3423-5369-922F96C898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0D4628-02B3-7348-A9D7-9D756ECD689F}" type="slidenum">
              <a:rPr lang="en-US" smtClean="0"/>
              <a:t>‹#›</a:t>
            </a:fld>
            <a:endParaRPr lang="en-US"/>
          </a:p>
        </p:txBody>
      </p:sp>
    </p:spTree>
    <p:extLst>
      <p:ext uri="{BB962C8B-B14F-4D97-AF65-F5344CB8AC3E}">
        <p14:creationId xmlns:p14="http://schemas.microsoft.com/office/powerpoint/2010/main" val="2239947482"/>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4D108-F911-895D-957A-FD0266CED9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300F7D-C95B-B378-C709-3CEF8F44E5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B31A929-47CB-61EF-17F4-E4E111F9FD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191A90-6C6C-C049-806F-F1E0FB6A1CE8}" type="datetimeFigureOut">
              <a:rPr lang="en-US" smtClean="0"/>
              <a:t>2/4/26</a:t>
            </a:fld>
            <a:endParaRPr lang="en-US"/>
          </a:p>
        </p:txBody>
      </p:sp>
      <p:sp>
        <p:nvSpPr>
          <p:cNvPr id="5" name="Footer Placeholder 4">
            <a:extLst>
              <a:ext uri="{FF2B5EF4-FFF2-40B4-BE49-F238E27FC236}">
                <a16:creationId xmlns:a16="http://schemas.microsoft.com/office/drawing/2014/main" id="{ADF17CED-B2EB-DE0C-5608-5AFB0B6DD8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5E2FDBE-6005-8712-54F1-86436A6AA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F0BE1B-8BFE-AE40-8341-A846C0BD07C6}" type="slidenum">
              <a:rPr lang="en-US" smtClean="0"/>
              <a:t>‹#›</a:t>
            </a:fld>
            <a:endParaRPr lang="en-US"/>
          </a:p>
        </p:txBody>
      </p:sp>
    </p:spTree>
    <p:extLst>
      <p:ext uri="{BB962C8B-B14F-4D97-AF65-F5344CB8AC3E}">
        <p14:creationId xmlns:p14="http://schemas.microsoft.com/office/powerpoint/2010/main" val="6476645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61EA01-FC6E-34F7-582E-90A409E12C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7ABB3B5-6F47-1FCD-83EC-F0A11D9565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124F20-45DC-2253-A716-52DA2B52A6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6102FD-8807-A347-A6F4-725E4D9D2E03}" type="datetimeFigureOut">
              <a:rPr lang="en-US" smtClean="0"/>
              <a:t>2/4/26</a:t>
            </a:fld>
            <a:endParaRPr lang="en-US"/>
          </a:p>
        </p:txBody>
      </p:sp>
      <p:sp>
        <p:nvSpPr>
          <p:cNvPr id="5" name="Footer Placeholder 4">
            <a:extLst>
              <a:ext uri="{FF2B5EF4-FFF2-40B4-BE49-F238E27FC236}">
                <a16:creationId xmlns:a16="http://schemas.microsoft.com/office/drawing/2014/main" id="{71A7EEA3-0461-E77F-FFCD-A6B1C8862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AD757D-A48D-2AAC-F7BC-BEC0F17B9A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E360BF-6673-7F46-A229-3A59A607DDB3}" type="slidenum">
              <a:rPr lang="en-US" smtClean="0"/>
              <a:t>‹#›</a:t>
            </a:fld>
            <a:endParaRPr lang="en-US"/>
          </a:p>
        </p:txBody>
      </p:sp>
    </p:spTree>
    <p:extLst>
      <p:ext uri="{BB962C8B-B14F-4D97-AF65-F5344CB8AC3E}">
        <p14:creationId xmlns:p14="http://schemas.microsoft.com/office/powerpoint/2010/main" val="291939878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s://dyana.c3.unam.mx/" TargetMode="External"/><Relationship Id="rId3" Type="http://schemas.openxmlformats.org/officeDocument/2006/relationships/hyperlink" Target="https://species.conabio.gob.mx/" TargetMode="External"/><Relationship Id="rId7" Type="http://schemas.openxmlformats.org/officeDocument/2006/relationships/hyperlink" Target="https://project42.c3.unam.mx/"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epipuma20.c3.unam.mx/" TargetMode="External"/><Relationship Id="rId5" Type="http://schemas.openxmlformats.org/officeDocument/2006/relationships/hyperlink" Target="https://covid19.c3.unam.mx/" TargetMode="External"/><Relationship Id="rId4" Type="http://schemas.openxmlformats.org/officeDocument/2006/relationships/hyperlink" Target="https://epispecies.c3.unam.m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RZtZia4ZkX8?feature=oembed"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B11743-AFB9-D1D8-20C2-2FADD46AA02F}"/>
              </a:ext>
            </a:extLst>
          </p:cNvPr>
          <p:cNvSpPr>
            <a:spLocks noGrp="1"/>
          </p:cNvSpPr>
          <p:nvPr>
            <p:ph type="ctrTitle"/>
          </p:nvPr>
        </p:nvSpPr>
        <p:spPr>
          <a:xfrm>
            <a:off x="3880624" y="2503769"/>
            <a:ext cx="7348654" cy="1681782"/>
          </a:xfrm>
        </p:spPr>
        <p:txBody>
          <a:bodyPr/>
          <a:lstStyle/>
          <a:p>
            <a:r>
              <a:rPr lang="en-GB" sz="4000" dirty="0"/>
              <a:t>A Bayesian Classifier Approach to Causal Inference in Complex Adaptive Systems</a:t>
            </a:r>
            <a:br>
              <a:rPr lang="en-GB" dirty="0"/>
            </a:br>
            <a:endParaRPr lang="en-US" dirty="0"/>
          </a:p>
        </p:txBody>
      </p:sp>
      <p:sp>
        <p:nvSpPr>
          <p:cNvPr id="5" name="Subtitle 4">
            <a:extLst>
              <a:ext uri="{FF2B5EF4-FFF2-40B4-BE49-F238E27FC236}">
                <a16:creationId xmlns:a16="http://schemas.microsoft.com/office/drawing/2014/main" id="{8FAD262F-31A7-3561-A938-FA647050B6F5}"/>
              </a:ext>
            </a:extLst>
          </p:cNvPr>
          <p:cNvSpPr>
            <a:spLocks noGrp="1"/>
          </p:cNvSpPr>
          <p:nvPr>
            <p:ph type="subTitle" idx="1"/>
          </p:nvPr>
        </p:nvSpPr>
        <p:spPr>
          <a:xfrm>
            <a:off x="3880623" y="4078014"/>
            <a:ext cx="7975045" cy="1765738"/>
          </a:xfrm>
        </p:spPr>
        <p:txBody>
          <a:bodyPr>
            <a:normAutofit fontScale="70000" lnSpcReduction="20000"/>
          </a:bodyPr>
          <a:lstStyle/>
          <a:p>
            <a:r>
              <a:rPr lang="en-US" sz="3200" b="1" dirty="0"/>
              <a:t>Christopher R. Stephens</a:t>
            </a:r>
          </a:p>
          <a:p>
            <a:r>
              <a:rPr lang="en-US" dirty="0"/>
              <a:t>C3- Centro de </a:t>
            </a:r>
            <a:r>
              <a:rPr lang="en-US" dirty="0" err="1"/>
              <a:t>Ciencias</a:t>
            </a:r>
            <a:r>
              <a:rPr lang="en-US" dirty="0"/>
              <a:t> de la </a:t>
            </a:r>
            <a:r>
              <a:rPr lang="en-US" dirty="0" err="1"/>
              <a:t>Complejidad</a:t>
            </a:r>
            <a:r>
              <a:rPr lang="en-US" dirty="0"/>
              <a:t> and Instituto de </a:t>
            </a:r>
            <a:r>
              <a:rPr lang="en-US" dirty="0" err="1"/>
              <a:t>Ciencias</a:t>
            </a:r>
            <a:r>
              <a:rPr lang="en-US" dirty="0"/>
              <a:t> </a:t>
            </a:r>
            <a:r>
              <a:rPr lang="en-US" dirty="0" err="1"/>
              <a:t>Nucleares</a:t>
            </a:r>
            <a:r>
              <a:rPr lang="en-US" dirty="0"/>
              <a:t>, UNAM</a:t>
            </a:r>
          </a:p>
          <a:p>
            <a:r>
              <a:rPr lang="en-US" dirty="0"/>
              <a:t>Centre for Complexity Science, Imperial College, London</a:t>
            </a:r>
          </a:p>
          <a:p>
            <a:r>
              <a:rPr lang="en-US" dirty="0"/>
              <a:t>Centro de </a:t>
            </a:r>
            <a:r>
              <a:rPr lang="en-US" dirty="0" err="1"/>
              <a:t>Estudios</a:t>
            </a:r>
            <a:r>
              <a:rPr lang="en-US" dirty="0"/>
              <a:t> Mexicanos UNAM-Reino </a:t>
            </a:r>
            <a:r>
              <a:rPr lang="en-US" dirty="0" err="1"/>
              <a:t>Unido</a:t>
            </a:r>
            <a:r>
              <a:rPr lang="en-US" dirty="0"/>
              <a:t>, King’s College, London </a:t>
            </a:r>
          </a:p>
          <a:p>
            <a:r>
              <a:rPr lang="en-US" sz="2900" b="1" dirty="0"/>
              <a:t>41st TBI </a:t>
            </a:r>
            <a:r>
              <a:rPr lang="en-US" sz="2900" b="1" dirty="0" err="1"/>
              <a:t>Winterseminar</a:t>
            </a:r>
            <a:r>
              <a:rPr lang="en-US" sz="2900" b="1" dirty="0"/>
              <a:t> in Bled</a:t>
            </a:r>
          </a:p>
          <a:p>
            <a:endParaRPr lang="en-US" dirty="0"/>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177127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0BF25-E6B4-655C-D148-0A149D223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E5C25-EE5F-A9C6-E4A4-EF37F8A2809A}"/>
              </a:ext>
            </a:extLst>
          </p:cNvPr>
          <p:cNvSpPr>
            <a:spLocks noGrp="1"/>
          </p:cNvSpPr>
          <p:nvPr>
            <p:ph type="title"/>
          </p:nvPr>
        </p:nvSpPr>
        <p:spPr>
          <a:xfrm>
            <a:off x="671840" y="-182331"/>
            <a:ext cx="10515600" cy="1325563"/>
          </a:xfrm>
        </p:spPr>
        <p:txBody>
          <a:bodyPr/>
          <a:lstStyle/>
          <a:p>
            <a:r>
              <a:rPr lang="en-US" dirty="0"/>
              <a:t>The Bayesian Models</a:t>
            </a:r>
          </a:p>
        </p:txBody>
      </p:sp>
      <p:sp>
        <p:nvSpPr>
          <p:cNvPr id="4" name="TextBox 3">
            <a:extLst>
              <a:ext uri="{FF2B5EF4-FFF2-40B4-BE49-F238E27FC236}">
                <a16:creationId xmlns:a16="http://schemas.microsoft.com/office/drawing/2014/main" id="{AD0FFBA5-1492-E7F7-0BF1-F31D8CD8665A}"/>
              </a:ext>
            </a:extLst>
          </p:cNvPr>
          <p:cNvSpPr txBox="1"/>
          <p:nvPr/>
        </p:nvSpPr>
        <p:spPr>
          <a:xfrm>
            <a:off x="472963" y="1615851"/>
            <a:ext cx="10882895"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800" b="1" i="0" u="none" strike="noStrike" cap="none" spc="0" normalizeH="0" baseline="0" dirty="0">
                <a:ln>
                  <a:noFill/>
                </a:ln>
                <a:solidFill>
                  <a:srgbClr val="000000"/>
                </a:solidFill>
                <a:effectLst/>
                <a:uFillTx/>
                <a:latin typeface="+mn-lt"/>
                <a:ea typeface="+mn-ea"/>
                <a:cs typeface="+mn-cs"/>
                <a:sym typeface="Calibri"/>
              </a:rPr>
              <a:t>For the Decision Cycle we need to know the “whys” - which X</a:t>
            </a:r>
            <a:r>
              <a:rPr kumimoji="0" lang="en-MX" sz="1800" b="1" i="0" u="none" strike="noStrike" cap="none" spc="0" normalizeH="0" baseline="-25000" dirty="0">
                <a:ln>
                  <a:noFill/>
                </a:ln>
                <a:solidFill>
                  <a:srgbClr val="000000"/>
                </a:solidFill>
                <a:effectLst/>
                <a:uFillTx/>
                <a:latin typeface="+mn-lt"/>
                <a:ea typeface="+mn-ea"/>
                <a:cs typeface="+mn-cs"/>
                <a:sym typeface="Calibri"/>
              </a:rPr>
              <a:t>i</a:t>
            </a:r>
            <a:r>
              <a:rPr kumimoji="0" lang="en-MX" sz="1800" b="1" i="0" u="none" strike="noStrike" cap="none" spc="0" normalizeH="0" dirty="0">
                <a:ln>
                  <a:noFill/>
                </a:ln>
                <a:solidFill>
                  <a:srgbClr val="000000"/>
                </a:solidFill>
                <a:effectLst/>
                <a:uFillTx/>
                <a:latin typeface="+mn-lt"/>
                <a:ea typeface="+mn-ea"/>
                <a:cs typeface="+mn-cs"/>
                <a:sym typeface="Calibri"/>
              </a:rPr>
              <a:t> are: </a:t>
            </a:r>
          </a:p>
          <a:p>
            <a:pPr marL="285750" lvl="4" indent="-285750">
              <a:buFont typeface="Arial" panose="020B0604020202020204" pitchFamily="34" charset="0"/>
              <a:buChar char="•"/>
            </a:pPr>
            <a:r>
              <a:rPr lang="en-MX" dirty="0"/>
              <a:t>I</a:t>
            </a:r>
            <a:r>
              <a:rPr kumimoji="0" lang="en-MX" b="0" i="0" u="none" strike="noStrike" cap="none" spc="0" normalizeH="0" dirty="0">
                <a:ln>
                  <a:noFill/>
                </a:ln>
                <a:solidFill>
                  <a:srgbClr val="000000"/>
                </a:solidFill>
                <a:effectLst/>
                <a:uFillTx/>
                <a:latin typeface="+mn-lt"/>
                <a:ea typeface="+mn-ea"/>
                <a:cs typeface="+mn-cs"/>
                <a:sym typeface="Calibri"/>
              </a:rPr>
              <a:t>mportant</a:t>
            </a:r>
          </a:p>
          <a:p>
            <a:pPr marL="285750" lvl="4" indent="-285750">
              <a:buFont typeface="Arial" panose="020B0604020202020204" pitchFamily="34" charset="0"/>
              <a:buChar char="•"/>
            </a:pPr>
            <a:r>
              <a:rPr lang="en-MX" dirty="0"/>
              <a:t>Believable (statistically)</a:t>
            </a:r>
            <a:endParaRPr kumimoji="0" lang="en-MX" b="0" i="0" u="none" strike="noStrike" cap="none" spc="0" normalizeH="0" dirty="0">
              <a:ln>
                <a:noFill/>
              </a:ln>
              <a:solidFill>
                <a:srgbClr val="000000"/>
              </a:solidFill>
              <a:effectLst/>
              <a:uFillTx/>
              <a:sym typeface="Calibri"/>
            </a:endParaRPr>
          </a:p>
          <a:p>
            <a:pPr marL="285750" lvl="2" indent="-285750">
              <a:buFont typeface="Arial" panose="020B0604020202020204" pitchFamily="34" charset="0"/>
              <a:buChar char="•"/>
            </a:pPr>
            <a:r>
              <a:rPr lang="en-MX" baseline="0" dirty="0"/>
              <a:t>Causal (direct, indirect, very indirect,…)</a:t>
            </a:r>
          </a:p>
          <a:p>
            <a:pPr marL="285750" lvl="2" indent="-285750">
              <a:buFont typeface="Arial" panose="020B0604020202020204" pitchFamily="34" charset="0"/>
              <a:buChar char="•"/>
            </a:pPr>
            <a:r>
              <a:rPr kumimoji="0" lang="en-MX" b="0" i="0" u="none" strike="noStrike" cap="none" spc="0" normalizeH="0" dirty="0">
                <a:ln>
                  <a:noFill/>
                </a:ln>
                <a:solidFill>
                  <a:srgbClr val="000000"/>
                </a:solidFill>
                <a:effectLst/>
                <a:uFillTx/>
                <a:latin typeface="+mn-lt"/>
                <a:ea typeface="+mn-ea"/>
                <a:cs typeface="+mn-cs"/>
                <a:sym typeface="Calibri"/>
              </a:rPr>
              <a:t>Actionable (is it a variable we can change, e.g</a:t>
            </a:r>
            <a:r>
              <a:rPr kumimoji="0" lang="en-MX" b="0" i="0" u="none" strike="noStrike" cap="none" spc="0" normalizeH="0">
                <a:ln>
                  <a:noFill/>
                </a:ln>
                <a:solidFill>
                  <a:srgbClr val="000000"/>
                </a:solidFill>
                <a:effectLst/>
                <a:uFillTx/>
                <a:latin typeface="+mn-lt"/>
                <a:ea typeface="+mn-ea"/>
                <a:cs typeface="+mn-cs"/>
                <a:sym typeface="Calibri"/>
              </a:rPr>
              <a:t>., climate</a:t>
            </a:r>
            <a:r>
              <a:rPr kumimoji="0" lang="es-419" b="0" i="0" u="none" strike="noStrike" cap="none" spc="0" normalizeH="0" dirty="0">
                <a:ln>
                  <a:noFill/>
                </a:ln>
                <a:solidFill>
                  <a:srgbClr val="000000"/>
                </a:solidFill>
                <a:effectLst/>
                <a:uFillTx/>
                <a:latin typeface="+mn-lt"/>
                <a:ea typeface="+mn-ea"/>
                <a:cs typeface="+mn-cs"/>
                <a:sym typeface="Calibri"/>
              </a:rPr>
              <a:t> or age</a:t>
            </a:r>
            <a:r>
              <a:rPr kumimoji="0" lang="en-MX" b="0" i="0" u="none" strike="noStrike" cap="none" spc="0" normalizeH="0">
                <a:ln>
                  <a:noFill/>
                </a:ln>
                <a:solidFill>
                  <a:srgbClr val="000000"/>
                </a:solidFill>
                <a:effectLst/>
                <a:uFillTx/>
                <a:latin typeface="+mn-lt"/>
                <a:ea typeface="+mn-ea"/>
                <a:cs typeface="+mn-cs"/>
                <a:sym typeface="Calibri"/>
              </a:rPr>
              <a:t> </a:t>
            </a:r>
            <a:r>
              <a:rPr kumimoji="0" lang="en-MX" b="0" i="0" u="none" strike="noStrike" cap="none" spc="0" normalizeH="0" dirty="0">
                <a:ln>
                  <a:noFill/>
                </a:ln>
                <a:solidFill>
                  <a:srgbClr val="000000"/>
                </a:solidFill>
                <a:effectLst/>
                <a:uFillTx/>
                <a:latin typeface="+mn-lt"/>
                <a:ea typeface="+mn-ea"/>
                <a:cs typeface="+mn-cs"/>
                <a:sym typeface="Calibri"/>
              </a:rPr>
              <a:t>= no, </a:t>
            </a:r>
            <a:r>
              <a:rPr kumimoji="0" lang="en-MX" b="0" i="0" u="none" strike="noStrike" cap="none" spc="0" normalizeH="0">
                <a:ln>
                  <a:noFill/>
                </a:ln>
                <a:solidFill>
                  <a:srgbClr val="000000"/>
                </a:solidFill>
                <a:effectLst/>
                <a:uFillTx/>
                <a:latin typeface="+mn-lt"/>
                <a:ea typeface="+mn-ea"/>
                <a:cs typeface="+mn-cs"/>
                <a:sym typeface="Calibri"/>
              </a:rPr>
              <a:t>government program</a:t>
            </a:r>
            <a:r>
              <a:rPr kumimoji="0" lang="es-419" b="0" i="0" u="none" strike="noStrike" cap="none" spc="0" normalizeH="0" dirty="0">
                <a:ln>
                  <a:noFill/>
                </a:ln>
                <a:solidFill>
                  <a:srgbClr val="000000"/>
                </a:solidFill>
                <a:effectLst/>
                <a:uFillTx/>
                <a:latin typeface="+mn-lt"/>
                <a:ea typeface="+mn-ea"/>
                <a:cs typeface="+mn-cs"/>
                <a:sym typeface="Calibri"/>
              </a:rPr>
              <a:t> or diet</a:t>
            </a:r>
            <a:r>
              <a:rPr kumimoji="0" lang="en-MX" b="0" i="0" u="none" strike="noStrike" cap="none" spc="0" normalizeH="0">
                <a:ln>
                  <a:noFill/>
                </a:ln>
                <a:solidFill>
                  <a:srgbClr val="000000"/>
                </a:solidFill>
                <a:effectLst/>
                <a:uFillTx/>
                <a:latin typeface="+mn-lt"/>
                <a:ea typeface="+mn-ea"/>
                <a:cs typeface="+mn-cs"/>
                <a:sym typeface="Calibri"/>
              </a:rPr>
              <a:t> </a:t>
            </a:r>
            <a:r>
              <a:rPr kumimoji="0" lang="en-MX" b="0" i="0" u="none" strike="noStrike" cap="none" spc="0" normalizeH="0" dirty="0">
                <a:ln>
                  <a:noFill/>
                </a:ln>
                <a:solidFill>
                  <a:srgbClr val="000000"/>
                </a:solidFill>
                <a:effectLst/>
                <a:uFillTx/>
                <a:latin typeface="+mn-lt"/>
                <a:ea typeface="+mn-ea"/>
                <a:cs typeface="+mn-cs"/>
                <a:sym typeface="Calibri"/>
              </a:rPr>
              <a:t>= yes)</a:t>
            </a:r>
            <a:endParaRPr kumimoji="0" lang="en-MX" b="0" i="0" u="none" strike="noStrike" cap="none" spc="0" normalizeH="0" baseline="0" dirty="0">
              <a:ln>
                <a:noFill/>
              </a:ln>
              <a:solidFill>
                <a:srgbClr val="000000"/>
              </a:solidFill>
              <a:effectLst/>
              <a:uFillTx/>
              <a:latin typeface="+mn-lt"/>
              <a:ea typeface="+mn-ea"/>
              <a:cs typeface="+mn-cs"/>
              <a:sym typeface="Calibri"/>
            </a:endParaRPr>
          </a:p>
        </p:txBody>
      </p:sp>
      <p:sp>
        <p:nvSpPr>
          <p:cNvPr id="5" name="TextBox 4">
            <a:extLst>
              <a:ext uri="{FF2B5EF4-FFF2-40B4-BE49-F238E27FC236}">
                <a16:creationId xmlns:a16="http://schemas.microsoft.com/office/drawing/2014/main" id="{F7D9B0E5-0489-52A3-DF4B-759644E310F6}"/>
              </a:ext>
            </a:extLst>
          </p:cNvPr>
          <p:cNvSpPr txBox="1"/>
          <p:nvPr/>
        </p:nvSpPr>
        <p:spPr>
          <a:xfrm>
            <a:off x="7930182" y="936140"/>
            <a:ext cx="4009346"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800" b="0" i="0" u="none" strike="noStrike" cap="none" spc="0" normalizeH="0" baseline="0" dirty="0">
                <a:ln>
                  <a:noFill/>
                </a:ln>
                <a:solidFill>
                  <a:srgbClr val="000000"/>
                </a:solidFill>
                <a:effectLst/>
                <a:uFillTx/>
                <a:latin typeface="+mn-lt"/>
                <a:ea typeface="+mn-ea"/>
                <a:cs typeface="+mn-cs"/>
                <a:sym typeface="Calibri"/>
              </a:rPr>
              <a:t>As a number this can tell </a:t>
            </a:r>
            <a:r>
              <a:rPr kumimoji="0" lang="en-MX" sz="1800" b="0" i="0" u="none" strike="noStrike" cap="none" spc="0" normalizeH="0" baseline="0">
                <a:ln>
                  <a:noFill/>
                </a:ln>
                <a:solidFill>
                  <a:srgbClr val="000000"/>
                </a:solidFill>
                <a:effectLst/>
                <a:uFillTx/>
                <a:latin typeface="+mn-lt"/>
                <a:ea typeface="+mn-ea"/>
                <a:cs typeface="+mn-cs"/>
                <a:sym typeface="Calibri"/>
              </a:rPr>
              <a:t>us the</a:t>
            </a:r>
            <a:r>
              <a:rPr kumimoji="0" lang="es-419" sz="1800" b="0" i="0" u="none" strike="noStrike" cap="none" spc="0" normalizeH="0" dirty="0">
                <a:ln>
                  <a:noFill/>
                </a:ln>
                <a:solidFill>
                  <a:srgbClr val="000000"/>
                </a:solidFill>
                <a:effectLst/>
                <a:uFillTx/>
                <a:latin typeface="+mn-lt"/>
                <a:ea typeface="+mn-ea"/>
                <a:cs typeface="+mn-cs"/>
                <a:sym typeface="Calibri"/>
              </a:rPr>
              <a:t> probability of the “effect” given the “causes” </a:t>
            </a:r>
            <a:r>
              <a:rPr kumimoji="0" lang="es-419" sz="1800" b="1" i="0" u="none" strike="noStrike" cap="none" spc="0" normalizeH="0" dirty="0">
                <a:ln>
                  <a:noFill/>
                </a:ln>
                <a:solidFill>
                  <a:srgbClr val="000000"/>
                </a:solidFill>
                <a:effectLst/>
                <a:uFillTx/>
                <a:latin typeface="+mn-lt"/>
                <a:ea typeface="+mn-ea"/>
                <a:cs typeface="+mn-cs"/>
                <a:sym typeface="Calibri"/>
              </a:rPr>
              <a:t>X</a:t>
            </a:r>
            <a:r>
              <a:rPr kumimoji="0" lang="en-MX" sz="1800" b="0" i="0" u="none" strike="noStrike" cap="none" spc="0" normalizeH="0" baseline="0">
                <a:ln>
                  <a:noFill/>
                </a:ln>
                <a:solidFill>
                  <a:srgbClr val="000000"/>
                </a:solidFill>
                <a:effectLst/>
                <a:uFillTx/>
                <a:latin typeface="+mn-lt"/>
                <a:ea typeface="+mn-ea"/>
                <a:cs typeface="+mn-cs"/>
                <a:sym typeface="Calibri"/>
              </a:rPr>
              <a:t>. </a:t>
            </a:r>
            <a:r>
              <a:rPr lang="en-MX" dirty="0"/>
              <a:t>It won’t tell us the </a:t>
            </a:r>
            <a:r>
              <a:rPr lang="en-MX"/>
              <a:t>“why</a:t>
            </a:r>
            <a:r>
              <a:rPr lang="es-419" dirty="0"/>
              <a:t>s</a:t>
            </a:r>
            <a:r>
              <a:rPr lang="en-MX"/>
              <a:t>”.</a:t>
            </a:r>
            <a:r>
              <a:rPr kumimoji="0" lang="en-MX" sz="1800" b="0" i="0" u="none" strike="noStrike" cap="none" spc="0" normalizeH="0" baseline="0">
                <a:ln>
                  <a:noFill/>
                </a:ln>
                <a:solidFill>
                  <a:srgbClr val="000000"/>
                </a:solidFill>
                <a:effectLst/>
                <a:uFillTx/>
                <a:latin typeface="+mn-lt"/>
                <a:ea typeface="+mn-ea"/>
                <a:cs typeface="+mn-cs"/>
                <a:sym typeface="Calibri"/>
              </a:rPr>
              <a:t> </a:t>
            </a:r>
            <a:endParaRPr kumimoji="0" lang="en-MX" sz="1800" b="0" i="0" u="none" strike="noStrike" cap="none" spc="0" normalizeH="0" baseline="0" dirty="0">
              <a:ln>
                <a:noFill/>
              </a:ln>
              <a:solidFill>
                <a:srgbClr val="000000"/>
              </a:solidFill>
              <a:effectLst/>
              <a:uFillTx/>
              <a:latin typeface="+mn-lt"/>
              <a:ea typeface="+mn-ea"/>
              <a:cs typeface="+mn-cs"/>
              <a:sym typeface="Calibri"/>
            </a:endParaRP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CF18B752-A8D8-295B-C4A2-743AA796E9CF}"/>
                  </a:ext>
                </a:extLst>
              </p:cNvPr>
              <p:cNvSpPr txBox="1"/>
              <p:nvPr/>
            </p:nvSpPr>
            <p:spPr>
              <a:xfrm>
                <a:off x="386642" y="3158969"/>
                <a:ext cx="11805357" cy="24967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en-MX" sz="2000" i="0" u="none" strike="noStrike" cap="none" spc="0" normalizeH="0" baseline="0" dirty="0">
                    <a:ln>
                      <a:noFill/>
                    </a:ln>
                    <a:solidFill>
                      <a:srgbClr val="000000"/>
                    </a:solidFill>
                    <a:effectLst/>
                    <a:uFillTx/>
                    <a:latin typeface="+mn-lt"/>
                    <a:ea typeface="+mn-ea"/>
                    <a:cs typeface="+mn-cs"/>
                    <a:sym typeface="Calibri"/>
                  </a:rPr>
                  <a:t>Use a Bayesian approach: P(C|</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 = P(</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|C)P(C)/P(</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  </a:t>
                </a:r>
                <a:r>
                  <a:rPr kumimoji="0" lang="en-GB" sz="2000" i="0" u="none" strike="noStrike" cap="none" spc="0" normalizeH="0" baseline="0" dirty="0">
                    <a:ln>
                      <a:noFill/>
                    </a:ln>
                    <a:solidFill>
                      <a:srgbClr val="000000"/>
                    </a:solidFill>
                    <a:effectLst/>
                    <a:uFillTx/>
                    <a:latin typeface="+mn-lt"/>
                    <a:ea typeface="+mn-ea"/>
                    <a:cs typeface="+mn-cs"/>
                    <a:sym typeface="Calibri"/>
                  </a:rPr>
                  <a:t>A</a:t>
                </a:r>
                <a:r>
                  <a:rPr kumimoji="0" lang="en-MX" sz="2000" i="0" u="none" strike="noStrike" cap="none" spc="0" normalizeH="0" baseline="0" dirty="0">
                    <a:ln>
                      <a:noFill/>
                    </a:ln>
                    <a:solidFill>
                      <a:srgbClr val="000000"/>
                    </a:solidFill>
                    <a:effectLst/>
                    <a:uFillTx/>
                    <a:latin typeface="+mn-lt"/>
                    <a:ea typeface="+mn-ea"/>
                    <a:cs typeface="+mn-cs"/>
                    <a:sym typeface="Calibri"/>
                  </a:rPr>
                  <a:t>nd then P(C|</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a:ln>
                      <a:noFill/>
                    </a:ln>
                    <a:solidFill>
                      <a:srgbClr val="000000"/>
                    </a:solidFill>
                    <a:effectLst/>
                    <a:uFillTx/>
                    <a:latin typeface="+mn-lt"/>
                    <a:ea typeface="+mn-ea"/>
                    <a:cs typeface="+mn-cs"/>
                    <a:sym typeface="Calibri"/>
                  </a:rPr>
                  <a:t>’) =</a:t>
                </a:r>
                <a:r>
                  <a:rPr kumimoji="0" lang="es-419" sz="2000" i="0" u="none" strike="noStrike" cap="none" spc="0" normalizeH="0" dirty="0">
                    <a:ln>
                      <a:noFill/>
                    </a:ln>
                    <a:solidFill>
                      <a:srgbClr val="000000"/>
                    </a:solidFill>
                    <a:effectLst/>
                    <a:uFillTx/>
                    <a:latin typeface="+mn-lt"/>
                    <a:ea typeface="+mn-ea"/>
                    <a:cs typeface="+mn-cs"/>
                    <a:sym typeface="Calibri"/>
                  </a:rPr>
                  <a:t> </a:t>
                </a:r>
                <a:r>
                  <a:rPr kumimoji="0" lang="en-MX" sz="2000" i="0" u="none" strike="noStrike" cap="none" spc="0" normalizeH="0" baseline="0">
                    <a:ln>
                      <a:noFill/>
                    </a:ln>
                    <a:solidFill>
                      <a:srgbClr val="000000"/>
                    </a:solidFill>
                    <a:effectLst/>
                    <a:uFillTx/>
                    <a:latin typeface="+mn-lt"/>
                    <a:ea typeface="+mn-ea"/>
                    <a:cs typeface="+mn-cs"/>
                    <a:sym typeface="Calibri"/>
                  </a:rPr>
                  <a:t>P</a:t>
                </a:r>
                <a:r>
                  <a:rPr kumimoji="0" lang="en-MX" sz="2000" i="0" u="none" strike="noStrike" cap="none" spc="0" normalizeH="0" baseline="0" dirty="0">
                    <a:ln>
                      <a:noFill/>
                    </a:ln>
                    <a:solidFill>
                      <a:srgbClr val="000000"/>
                    </a:solidFill>
                    <a:effectLst/>
                    <a:uFillTx/>
                    <a:latin typeface="+mn-lt"/>
                    <a:ea typeface="+mn-ea"/>
                    <a:cs typeface="+mn-cs"/>
                    <a:sym typeface="Calibri"/>
                  </a:rPr>
                  <a:t>(</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´|C,</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)P(C|</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)/P(</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a:t>
                </a:r>
                <a:r>
                  <a:rPr kumimoji="0" lang="en-MX" sz="2000" b="1" i="0" u="none" strike="noStrike" cap="none" spc="0" normalizeH="0" baseline="0" dirty="0">
                    <a:ln>
                      <a:noFill/>
                    </a:ln>
                    <a:solidFill>
                      <a:srgbClr val="000000"/>
                    </a:solidFill>
                    <a:effectLst/>
                    <a:uFillTx/>
                    <a:latin typeface="+mn-lt"/>
                    <a:ea typeface="+mn-ea"/>
                    <a:cs typeface="+mn-cs"/>
                    <a:sym typeface="Calibri"/>
                  </a:rPr>
                  <a:t>X</a:t>
                </a:r>
                <a:r>
                  <a:rPr kumimoji="0" lang="en-MX" sz="2000" i="0" u="none" strike="noStrike" cap="none" spc="0" normalizeH="0" baseline="0" dirty="0">
                    <a:ln>
                      <a:noFill/>
                    </a:ln>
                    <a:solidFill>
                      <a:srgbClr val="000000"/>
                    </a:solidFill>
                    <a:effectLst/>
                    <a:uFillTx/>
                    <a:latin typeface="+mn-lt"/>
                    <a:ea typeface="+mn-ea"/>
                    <a:cs typeface="+mn-cs"/>
                    <a:sym typeface="Calibri"/>
                  </a:rPr>
                  <a:t>). And then…</a:t>
                </a:r>
              </a:p>
              <a:p>
                <a:endParaRPr kumimoji="0" lang="en-MX" sz="2000" i="0" u="none" strike="noStrike" cap="none" spc="0" normalizeH="0" baseline="0" dirty="0">
                  <a:ln>
                    <a:noFill/>
                  </a:ln>
                  <a:solidFill>
                    <a:srgbClr val="000000"/>
                  </a:solidFill>
                  <a:effectLst/>
                  <a:uFillTx/>
                  <a:latin typeface="+mn-lt"/>
                  <a:ea typeface="+mn-ea"/>
                  <a:cs typeface="+mn-cs"/>
                  <a:sym typeface="Calibri"/>
                </a:endParaRPr>
              </a:p>
              <a:p>
                <a:r>
                  <a:rPr lang="en-MX" sz="2400" dirty="0"/>
                  <a:t>P(</a:t>
                </a:r>
                <a:r>
                  <a:rPr lang="en-MX" sz="2400" b="1" dirty="0"/>
                  <a:t>X</a:t>
                </a:r>
                <a:r>
                  <a:rPr lang="en-MX" sz="2400" dirty="0"/>
                  <a:t>|C) </a:t>
                </a:r>
                <a:r>
                  <a:rPr lang="en-MX" sz="2400" dirty="0">
                    <a:sym typeface="Wingdings" pitchFamily="2" charset="2"/>
                  </a:rPr>
                  <a:t> </a:t>
                </a:r>
                <a14:m>
                  <m:oMath xmlns:m="http://schemas.openxmlformats.org/officeDocument/2006/math">
                    <m:nary>
                      <m:naryPr>
                        <m:chr m:val="∏"/>
                        <m:ctrlPr>
                          <a:rPr lang="en-MX" sz="2400" i="1" smtClean="0">
                            <a:latin typeface="Cambria Math" panose="02040503050406030204" pitchFamily="18" charset="0"/>
                            <a:sym typeface="Wingdings" pitchFamily="2" charset="2"/>
                          </a:rPr>
                        </m:ctrlPr>
                      </m:naryPr>
                      <m:sub>
                        <m:r>
                          <m:rPr>
                            <m:brk m:alnAt="23"/>
                          </m:rPr>
                          <a:rPr lang="es-ES" sz="2400" b="0" i="1" smtClean="0">
                            <a:latin typeface="Cambria Math" panose="02040503050406030204" pitchFamily="18" charset="0"/>
                            <a:sym typeface="Wingdings" pitchFamily="2" charset="2"/>
                          </a:rPr>
                          <m:t>𝑖</m:t>
                        </m:r>
                        <m:r>
                          <a:rPr lang="es-ES" sz="2400" b="0" i="1" smtClean="0">
                            <a:latin typeface="Cambria Math" panose="02040503050406030204" pitchFamily="18" charset="0"/>
                            <a:sym typeface="Wingdings" pitchFamily="2" charset="2"/>
                          </a:rPr>
                          <m:t>=1</m:t>
                        </m:r>
                      </m:sub>
                      <m:sup>
                        <m:r>
                          <a:rPr lang="es-ES" sz="2400" b="0" i="1" smtClean="0">
                            <a:latin typeface="Cambria Math" panose="02040503050406030204" pitchFamily="18" charset="0"/>
                            <a:sym typeface="Wingdings" pitchFamily="2" charset="2"/>
                          </a:rPr>
                          <m:t>𝑀</m:t>
                        </m:r>
                      </m:sup>
                      <m:e>
                        <m:r>
                          <a:rPr lang="es-ES" sz="2400" b="0" i="1" smtClean="0">
                            <a:latin typeface="Cambria Math" panose="02040503050406030204" pitchFamily="18" charset="0"/>
                            <a:sym typeface="Wingdings" pitchFamily="2" charset="2"/>
                          </a:rPr>
                          <m:t>𝑃</m:t>
                        </m:r>
                        <m:r>
                          <a:rPr lang="es-ES" sz="2400" b="0" i="1" smtClean="0">
                            <a:latin typeface="Cambria Math" panose="02040503050406030204" pitchFamily="18" charset="0"/>
                            <a:sym typeface="Wingdings" pitchFamily="2" charset="2"/>
                          </a:rPr>
                          <m:t>(</m:t>
                        </m:r>
                        <m:sSub>
                          <m:sSubPr>
                            <m:ctrlPr>
                              <a:rPr lang="es-ES" sz="2400" b="0" i="1" smtClean="0">
                                <a:latin typeface="Cambria Math" panose="02040503050406030204" pitchFamily="18" charset="0"/>
                                <a:sym typeface="Wingdings" pitchFamily="2" charset="2"/>
                              </a:rPr>
                            </m:ctrlPr>
                          </m:sSubPr>
                          <m:e>
                            <m:r>
                              <a:rPr lang="es-ES" sz="2400" b="0" i="1" smtClean="0">
                                <a:latin typeface="Cambria Math" panose="02040503050406030204" pitchFamily="18" charset="0"/>
                                <a:ea typeface="Cambria Math" panose="02040503050406030204" pitchFamily="18" charset="0"/>
                                <a:sym typeface="Wingdings" pitchFamily="2" charset="2"/>
                              </a:rPr>
                              <m:t>𝜉</m:t>
                            </m:r>
                          </m:e>
                          <m:sub>
                            <m:r>
                              <a:rPr lang="es-ES" sz="2400" b="0" i="1" smtClean="0">
                                <a:latin typeface="Cambria Math" panose="02040503050406030204" pitchFamily="18" charset="0"/>
                                <a:sym typeface="Wingdings" pitchFamily="2" charset="2"/>
                              </a:rPr>
                              <m:t>𝑖</m:t>
                            </m:r>
                          </m:sub>
                        </m:sSub>
                        <m:r>
                          <a:rPr lang="es-ES" sz="2400" b="0" i="1" smtClean="0">
                            <a:latin typeface="Cambria Math" panose="02040503050406030204" pitchFamily="18" charset="0"/>
                            <a:sym typeface="Wingdings" pitchFamily="2" charset="2"/>
                          </a:rPr>
                          <m:t>|</m:t>
                        </m:r>
                        <m:r>
                          <a:rPr lang="es-ES" sz="2400" b="0" i="1" smtClean="0">
                            <a:latin typeface="Cambria Math" panose="02040503050406030204" pitchFamily="18" charset="0"/>
                            <a:sym typeface="Wingdings" pitchFamily="2" charset="2"/>
                          </a:rPr>
                          <m:t>𝐶</m:t>
                        </m:r>
                        <m:r>
                          <a:rPr lang="es-ES" sz="2400" b="0" i="1" smtClean="0">
                            <a:latin typeface="Cambria Math" panose="02040503050406030204" pitchFamily="18" charset="0"/>
                            <a:sym typeface="Wingdings" pitchFamily="2" charset="2"/>
                          </a:rPr>
                          <m:t>)</m:t>
                        </m:r>
                      </m:e>
                    </m:nary>
                  </m:oMath>
                </a14:m>
                <a:r>
                  <a:rPr lang="en-MX" sz="2400" dirty="0"/>
                  <a:t>         </a:t>
                </a:r>
                <a:r>
                  <a:rPr lang="en-MX" dirty="0"/>
                  <a:t>Assume a factorization of the likelihood (weight of evidence)</a:t>
                </a:r>
              </a:p>
              <a:p>
                <a:endParaRPr lang="en-MX" dirty="0"/>
              </a:p>
              <a:p>
                <a:r>
                  <a:rPr kumimoji="0" lang="en-MX" sz="2400" i="0" u="none" strike="noStrike" cap="none" spc="0" normalizeH="0" baseline="0" dirty="0">
                    <a:ln>
                      <a:noFill/>
                    </a:ln>
                    <a:solidFill>
                      <a:srgbClr val="000000"/>
                    </a:solidFill>
                    <a:effectLst/>
                    <a:uFillTx/>
                    <a:ea typeface="+mn-ea"/>
                    <a:cs typeface="+mn-cs"/>
                    <a:sym typeface="Calibri"/>
                  </a:rPr>
                  <a:t> </a:t>
                </a:r>
                <a14:m>
                  <m:oMath xmlns:m="http://schemas.openxmlformats.org/officeDocument/2006/math">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𝑆</m:t>
                    </m:r>
                    <m:d>
                      <m:d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dPr>
                      <m:e>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𝐶</m:t>
                        </m:r>
                      </m:e>
                      <m:e>
                        <m:r>
                          <a:rPr kumimoji="0" lang="es-ES" sz="2400" b="1"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𝑿</m:t>
                        </m:r>
                      </m:e>
                    </m:d>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m:t>
                    </m:r>
                    <m:func>
                      <m:func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funcPr>
                      <m:fName>
                        <m:r>
                          <m:rPr>
                            <m:sty m:val="p"/>
                          </m:rPr>
                          <a:rPr kumimoji="0" lang="es-ES" sz="2400" b="0" i="0"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ln</m:t>
                        </m:r>
                      </m:fName>
                      <m:e>
                        <m:d>
                          <m:d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dPr>
                          <m:e>
                            <m:f>
                              <m:f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fPr>
                              <m:num>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𝑃</m:t>
                                </m:r>
                                <m:d>
                                  <m:d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dPr>
                                  <m:e>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𝐶</m:t>
                                    </m:r>
                                  </m:e>
                                  <m:e>
                                    <m:r>
                                      <a:rPr kumimoji="0" lang="es-ES" sz="2400" b="1"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𝑿</m:t>
                                    </m:r>
                                  </m:e>
                                </m:d>
                              </m:num>
                              <m:den>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𝑃</m:t>
                                </m:r>
                                <m:d>
                                  <m:d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dPr>
                                  <m:e>
                                    <m:acc>
                                      <m:accPr>
                                        <m:chr m:val="̅"/>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accPr>
                                      <m:e>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𝐶</m:t>
                                        </m:r>
                                      </m:e>
                                    </m:acc>
                                  </m:e>
                                  <m:e>
                                    <m:r>
                                      <a:rPr kumimoji="0" lang="es-ES" sz="2400" b="1"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𝑿</m:t>
                                    </m:r>
                                  </m:e>
                                </m:d>
                              </m:den>
                            </m:f>
                          </m:e>
                        </m:d>
                      </m:e>
                    </m:func>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m:t>
                    </m:r>
                    <m:nary>
                      <m:naryPr>
                        <m:chr m:val="∑"/>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naryPr>
                      <m:sub>
                        <m:r>
                          <m:rPr>
                            <m:brk m:alnAt="23"/>
                          </m:r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𝑖</m:t>
                        </m:r>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=1</m:t>
                        </m:r>
                      </m:sub>
                      <m:sup>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𝑀</m:t>
                        </m:r>
                      </m:sup>
                      <m:e>
                        <m:sSub>
                          <m:sSub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sSubPr>
                          <m:e>
                            <m:r>
                              <a:rPr kumimoji="0" lang="es-419"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𝑠</m:t>
                            </m:r>
                          </m:e>
                          <m:sub>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𝑖</m:t>
                            </m:r>
                          </m:sub>
                        </m:sSub>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m:t>
                        </m:r>
                        <m:sSub>
                          <m:sSubPr>
                            <m:ctrlP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ctrlPr>
                          </m:sSubPr>
                          <m:e>
                            <m:r>
                              <a:rPr kumimoji="0" lang="es-419"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𝑠</m:t>
                            </m:r>
                          </m:e>
                          <m:sub>
                            <m:r>
                              <a:rPr kumimoji="0" lang="es-ES" sz="2400" b="0" i="1" u="none" strike="noStrike" cap="none" spc="0" normalizeH="0" baseline="0" smtClean="0">
                                <a:ln>
                                  <a:noFill/>
                                </a:ln>
                                <a:solidFill>
                                  <a:srgbClr val="000000"/>
                                </a:solidFill>
                                <a:effectLst/>
                                <a:uFillTx/>
                                <a:latin typeface="Cambria Math" panose="02040503050406030204" pitchFamily="18" charset="0"/>
                                <a:ea typeface="+mn-ea"/>
                                <a:cs typeface="+mn-cs"/>
                                <a:sym typeface="Calibri"/>
                              </a:rPr>
                              <m:t>0</m:t>
                            </m:r>
                          </m:sub>
                        </m:sSub>
                      </m:e>
                    </m:nary>
                  </m:oMath>
                </a14:m>
                <a:r>
                  <a:rPr lang="en-MX" dirty="0"/>
                  <a:t>.        </a:t>
                </a:r>
                <a14:m>
                  <m:oMath xmlns:m="http://schemas.openxmlformats.org/officeDocument/2006/math">
                    <m:sSub>
                      <m:sSubPr>
                        <m:ctrlPr>
                          <a:rPr lang="es-ES" sz="2400" b="0" i="1" smtClean="0">
                            <a:latin typeface="Cambria Math" panose="02040503050406030204" pitchFamily="18" charset="0"/>
                          </a:rPr>
                        </m:ctrlPr>
                      </m:sSubPr>
                      <m:e>
                        <m:r>
                          <a:rPr lang="es-ES" sz="2400" b="0" i="1" smtClean="0">
                            <a:latin typeface="Cambria Math" panose="02040503050406030204" pitchFamily="18" charset="0"/>
                          </a:rPr>
                          <m:t>𝑠</m:t>
                        </m:r>
                      </m:e>
                      <m:sub>
                        <m:r>
                          <a:rPr lang="es-ES" sz="2400" b="0" i="1" smtClean="0">
                            <a:latin typeface="Cambria Math" panose="02040503050406030204" pitchFamily="18" charset="0"/>
                          </a:rPr>
                          <m:t>𝑖</m:t>
                        </m:r>
                      </m:sub>
                    </m:sSub>
                    <m:r>
                      <a:rPr lang="es-ES" sz="2400" b="0" i="1" smtClean="0">
                        <a:latin typeface="Cambria Math" panose="02040503050406030204" pitchFamily="18" charset="0"/>
                      </a:rPr>
                      <m:t>=</m:t>
                    </m:r>
                    <m:r>
                      <m:rPr>
                        <m:sty m:val="p"/>
                      </m:rPr>
                      <a:rPr lang="es-ES" sz="2400" b="0" i="0" smtClean="0">
                        <a:latin typeface="Cambria Math" panose="02040503050406030204" pitchFamily="18" charset="0"/>
                      </a:rPr>
                      <m:t>ln</m:t>
                    </m:r>
                    <m:r>
                      <a:rPr lang="es-ES" sz="2400" b="0" i="1" smtClean="0">
                        <a:latin typeface="Cambria Math" panose="02040503050406030204" pitchFamily="18" charset="0"/>
                      </a:rPr>
                      <m:t>⁡(</m:t>
                    </m:r>
                    <m:r>
                      <a:rPr lang="es-ES" sz="2400" i="1">
                        <a:latin typeface="Cambria Math" panose="02040503050406030204" pitchFamily="18" charset="0"/>
                        <a:sym typeface="Wingdings" pitchFamily="2" charset="2"/>
                      </a:rPr>
                      <m:t>𝑃</m:t>
                    </m:r>
                    <m:r>
                      <a:rPr lang="es-ES" sz="2400" i="1">
                        <a:latin typeface="Cambria Math" panose="02040503050406030204" pitchFamily="18" charset="0"/>
                        <a:sym typeface="Wingdings" pitchFamily="2" charset="2"/>
                      </a:rPr>
                      <m:t>(</m:t>
                    </m:r>
                    <m:sSub>
                      <m:sSubPr>
                        <m:ctrlPr>
                          <a:rPr lang="es-ES" sz="2400" i="1">
                            <a:latin typeface="Cambria Math" panose="02040503050406030204" pitchFamily="18" charset="0"/>
                            <a:sym typeface="Wingdings" pitchFamily="2" charset="2"/>
                          </a:rPr>
                        </m:ctrlPr>
                      </m:sSubPr>
                      <m:e>
                        <m:r>
                          <a:rPr lang="es-ES" sz="2400" i="1">
                            <a:latin typeface="Cambria Math" panose="02040503050406030204" pitchFamily="18" charset="0"/>
                            <a:ea typeface="Cambria Math" panose="02040503050406030204" pitchFamily="18" charset="0"/>
                            <a:sym typeface="Wingdings" pitchFamily="2" charset="2"/>
                          </a:rPr>
                          <m:t>𝜉</m:t>
                        </m:r>
                      </m:e>
                      <m:sub>
                        <m:r>
                          <a:rPr lang="es-ES" sz="2400" i="1">
                            <a:latin typeface="Cambria Math" panose="02040503050406030204" pitchFamily="18" charset="0"/>
                            <a:sym typeface="Wingdings" pitchFamily="2" charset="2"/>
                          </a:rPr>
                          <m:t>𝑖</m:t>
                        </m:r>
                      </m:sub>
                    </m:sSub>
                    <m:r>
                      <a:rPr lang="es-ES" sz="2400" i="1">
                        <a:latin typeface="Cambria Math" panose="02040503050406030204" pitchFamily="18" charset="0"/>
                        <a:sym typeface="Wingdings" pitchFamily="2" charset="2"/>
                      </a:rPr>
                      <m:t>|</m:t>
                    </m:r>
                    <m:r>
                      <a:rPr lang="es-ES" sz="2400" i="1">
                        <a:latin typeface="Cambria Math" panose="02040503050406030204" pitchFamily="18" charset="0"/>
                        <a:sym typeface="Wingdings" pitchFamily="2" charset="2"/>
                      </a:rPr>
                      <m:t>𝐶</m:t>
                    </m:r>
                    <m:r>
                      <a:rPr lang="es-ES" sz="2400" i="1">
                        <a:latin typeface="Cambria Math" panose="02040503050406030204" pitchFamily="18" charset="0"/>
                        <a:sym typeface="Wingdings" pitchFamily="2" charset="2"/>
                      </a:rPr>
                      <m:t>)</m:t>
                    </m:r>
                  </m:oMath>
                </a14:m>
                <a:r>
                  <a:rPr lang="en-MX" sz="2400" dirty="0"/>
                  <a:t>/</a:t>
                </a:r>
                <a14:m>
                  <m:oMath xmlns:m="http://schemas.openxmlformats.org/officeDocument/2006/math">
                    <m:r>
                      <a:rPr lang="es-ES" sz="2400" i="1">
                        <a:latin typeface="Cambria Math" panose="02040503050406030204" pitchFamily="18" charset="0"/>
                        <a:sym typeface="Wingdings" pitchFamily="2" charset="2"/>
                      </a:rPr>
                      <m:t>𝑃</m:t>
                    </m:r>
                    <m:r>
                      <a:rPr lang="es-ES" sz="2400" i="1">
                        <a:latin typeface="Cambria Math" panose="02040503050406030204" pitchFamily="18" charset="0"/>
                        <a:sym typeface="Wingdings" pitchFamily="2" charset="2"/>
                      </a:rPr>
                      <m:t>(</m:t>
                    </m:r>
                    <m:sSub>
                      <m:sSubPr>
                        <m:ctrlPr>
                          <a:rPr lang="es-ES" sz="2400" i="1">
                            <a:latin typeface="Cambria Math" panose="02040503050406030204" pitchFamily="18" charset="0"/>
                            <a:sym typeface="Wingdings" pitchFamily="2" charset="2"/>
                          </a:rPr>
                        </m:ctrlPr>
                      </m:sSubPr>
                      <m:e>
                        <m:r>
                          <a:rPr lang="es-ES" sz="2400" i="1">
                            <a:latin typeface="Cambria Math" panose="02040503050406030204" pitchFamily="18" charset="0"/>
                            <a:ea typeface="Cambria Math" panose="02040503050406030204" pitchFamily="18" charset="0"/>
                            <a:sym typeface="Wingdings" pitchFamily="2" charset="2"/>
                          </a:rPr>
                          <m:t>𝜉</m:t>
                        </m:r>
                      </m:e>
                      <m:sub>
                        <m:r>
                          <a:rPr lang="es-ES" sz="2400" i="1">
                            <a:latin typeface="Cambria Math" panose="02040503050406030204" pitchFamily="18" charset="0"/>
                            <a:sym typeface="Wingdings" pitchFamily="2" charset="2"/>
                          </a:rPr>
                          <m:t>𝑖</m:t>
                        </m:r>
                      </m:sub>
                    </m:sSub>
                    <m:r>
                      <a:rPr lang="es-ES" sz="2400" i="1">
                        <a:latin typeface="Cambria Math" panose="02040503050406030204" pitchFamily="18" charset="0"/>
                        <a:sym typeface="Wingdings" pitchFamily="2" charset="2"/>
                      </a:rPr>
                      <m:t>|</m:t>
                    </m:r>
                    <m:acc>
                      <m:accPr>
                        <m:chr m:val="̅"/>
                        <m:ctrlPr>
                          <a:rPr lang="es-ES" sz="2400" i="1" smtClean="0">
                            <a:latin typeface="Cambria Math" panose="02040503050406030204" pitchFamily="18" charset="0"/>
                            <a:sym typeface="Wingdings" pitchFamily="2" charset="2"/>
                          </a:rPr>
                        </m:ctrlPr>
                      </m:accPr>
                      <m:e>
                        <m:r>
                          <a:rPr lang="es-ES" sz="2400" b="0" i="1" smtClean="0">
                            <a:latin typeface="Cambria Math" panose="02040503050406030204" pitchFamily="18" charset="0"/>
                            <a:sym typeface="Wingdings" pitchFamily="2" charset="2"/>
                          </a:rPr>
                          <m:t>𝐶</m:t>
                        </m:r>
                      </m:e>
                    </m:acc>
                    <m:r>
                      <a:rPr lang="es-ES" sz="2400" i="1">
                        <a:latin typeface="Cambria Math" panose="02040503050406030204" pitchFamily="18" charset="0"/>
                        <a:sym typeface="Wingdings" pitchFamily="2" charset="2"/>
                      </a:rPr>
                      <m:t>)</m:t>
                    </m:r>
                    <m:r>
                      <a:rPr lang="es-ES" sz="2400" b="0" i="1" smtClean="0">
                        <a:latin typeface="Cambria Math" panose="02040503050406030204" pitchFamily="18" charset="0"/>
                        <a:sym typeface="Wingdings" pitchFamily="2" charset="2"/>
                      </a:rPr>
                      <m:t>)</m:t>
                    </m:r>
                  </m:oMath>
                </a14:m>
                <a:r>
                  <a:rPr lang="es-ES" sz="2400" b="0" dirty="0">
                    <a:sym typeface="Wingdings" pitchFamily="2" charset="2"/>
                  </a:rPr>
                  <a:t>. </a:t>
                </a:r>
                <a14:m>
                  <m:oMath xmlns:m="http://schemas.openxmlformats.org/officeDocument/2006/math">
                    <m:r>
                      <a:rPr lang="es-419" sz="2400" b="0" i="0" smtClean="0">
                        <a:latin typeface="Cambria Math" panose="02040503050406030204" pitchFamily="18" charset="0"/>
                        <a:sym typeface="Wingdings" pitchFamily="2" charset="2"/>
                      </a:rPr>
                      <m:t>    </m:t>
                    </m:r>
                    <m:sSub>
                      <m:sSubPr>
                        <m:ctrlPr>
                          <a:rPr lang="es-ES" sz="2400" b="0" i="1" smtClean="0">
                            <a:latin typeface="Cambria Math" panose="02040503050406030204" pitchFamily="18" charset="0"/>
                            <a:sym typeface="Wingdings" pitchFamily="2" charset="2"/>
                          </a:rPr>
                        </m:ctrlPr>
                      </m:sSubPr>
                      <m:e>
                        <m:r>
                          <a:rPr lang="es-ES" sz="2400" b="0" i="1" smtClean="0">
                            <a:latin typeface="Cambria Math" panose="02040503050406030204" pitchFamily="18" charset="0"/>
                            <a:sym typeface="Wingdings" pitchFamily="2" charset="2"/>
                          </a:rPr>
                          <m:t>𝑠</m:t>
                        </m:r>
                      </m:e>
                      <m:sub>
                        <m:r>
                          <a:rPr lang="es-ES" sz="2400" b="0" i="1" smtClean="0">
                            <a:latin typeface="Cambria Math" panose="02040503050406030204" pitchFamily="18" charset="0"/>
                            <a:sym typeface="Wingdings" pitchFamily="2" charset="2"/>
                          </a:rPr>
                          <m:t>0</m:t>
                        </m:r>
                      </m:sub>
                    </m:sSub>
                    <m:r>
                      <a:rPr lang="es-ES" sz="2400" b="0" i="1" smtClean="0">
                        <a:latin typeface="Cambria Math" panose="02040503050406030204" pitchFamily="18" charset="0"/>
                        <a:sym typeface="Wingdings" pitchFamily="2" charset="2"/>
                      </a:rPr>
                      <m:t>=</m:t>
                    </m:r>
                    <m:func>
                      <m:funcPr>
                        <m:ctrlPr>
                          <a:rPr lang="es-ES" sz="2400" b="0" i="1" smtClean="0">
                            <a:latin typeface="Cambria Math" panose="02040503050406030204" pitchFamily="18" charset="0"/>
                            <a:sym typeface="Wingdings" pitchFamily="2" charset="2"/>
                          </a:rPr>
                        </m:ctrlPr>
                      </m:funcPr>
                      <m:fName>
                        <m:r>
                          <m:rPr>
                            <m:sty m:val="p"/>
                          </m:rPr>
                          <a:rPr lang="es-ES" sz="2400" b="0" i="0" smtClean="0">
                            <a:latin typeface="Cambria Math" panose="02040503050406030204" pitchFamily="18" charset="0"/>
                            <a:sym typeface="Wingdings" pitchFamily="2" charset="2"/>
                          </a:rPr>
                          <m:t>ln</m:t>
                        </m:r>
                      </m:fName>
                      <m:e>
                        <m:d>
                          <m:dPr>
                            <m:ctrlPr>
                              <a:rPr lang="es-ES" sz="2400" b="0" i="1" smtClean="0">
                                <a:latin typeface="Cambria Math" panose="02040503050406030204" pitchFamily="18" charset="0"/>
                                <a:sym typeface="Wingdings" pitchFamily="2" charset="2"/>
                              </a:rPr>
                            </m:ctrlPr>
                          </m:dPr>
                          <m:e>
                            <m:f>
                              <m:fPr>
                                <m:ctrlPr>
                                  <a:rPr lang="es-ES" sz="2400" b="0" i="1" smtClean="0">
                                    <a:latin typeface="Cambria Math" panose="02040503050406030204" pitchFamily="18" charset="0"/>
                                    <a:sym typeface="Wingdings" pitchFamily="2" charset="2"/>
                                  </a:rPr>
                                </m:ctrlPr>
                              </m:fPr>
                              <m:num>
                                <m:r>
                                  <a:rPr lang="es-ES" sz="2400" b="0" i="1" smtClean="0">
                                    <a:latin typeface="Cambria Math" panose="02040503050406030204" pitchFamily="18" charset="0"/>
                                    <a:sym typeface="Wingdings" pitchFamily="2" charset="2"/>
                                  </a:rPr>
                                  <m:t>𝑃</m:t>
                                </m:r>
                                <m:d>
                                  <m:dPr>
                                    <m:ctrlPr>
                                      <a:rPr lang="es-ES" sz="2400" b="0" i="1" smtClean="0">
                                        <a:latin typeface="Cambria Math" panose="02040503050406030204" pitchFamily="18" charset="0"/>
                                        <a:sym typeface="Wingdings" pitchFamily="2" charset="2"/>
                                      </a:rPr>
                                    </m:ctrlPr>
                                  </m:dPr>
                                  <m:e>
                                    <m:r>
                                      <a:rPr lang="es-ES" sz="2400" b="0" i="1" smtClean="0">
                                        <a:latin typeface="Cambria Math" panose="02040503050406030204" pitchFamily="18" charset="0"/>
                                        <a:sym typeface="Wingdings" pitchFamily="2" charset="2"/>
                                      </a:rPr>
                                      <m:t>𝐶</m:t>
                                    </m:r>
                                  </m:e>
                                </m:d>
                              </m:num>
                              <m:den>
                                <m:r>
                                  <a:rPr lang="es-ES" sz="2400" b="0" i="1" smtClean="0">
                                    <a:latin typeface="Cambria Math" panose="02040503050406030204" pitchFamily="18" charset="0"/>
                                    <a:sym typeface="Wingdings" pitchFamily="2" charset="2"/>
                                  </a:rPr>
                                  <m:t>𝑃</m:t>
                                </m:r>
                                <m:d>
                                  <m:dPr>
                                    <m:ctrlPr>
                                      <a:rPr lang="es-ES" sz="2400" b="0" i="1" smtClean="0">
                                        <a:latin typeface="Cambria Math" panose="02040503050406030204" pitchFamily="18" charset="0"/>
                                        <a:sym typeface="Wingdings" pitchFamily="2" charset="2"/>
                                      </a:rPr>
                                    </m:ctrlPr>
                                  </m:dPr>
                                  <m:e>
                                    <m:acc>
                                      <m:accPr>
                                        <m:chr m:val="̅"/>
                                        <m:ctrlPr>
                                          <a:rPr lang="es-ES" sz="2400" b="0" i="1" smtClean="0">
                                            <a:latin typeface="Cambria Math" panose="02040503050406030204" pitchFamily="18" charset="0"/>
                                            <a:sym typeface="Wingdings" pitchFamily="2" charset="2"/>
                                          </a:rPr>
                                        </m:ctrlPr>
                                      </m:accPr>
                                      <m:e>
                                        <m:r>
                                          <a:rPr lang="es-ES" sz="2400" b="0" i="1" smtClean="0">
                                            <a:latin typeface="Cambria Math" panose="02040503050406030204" pitchFamily="18" charset="0"/>
                                            <a:sym typeface="Wingdings" pitchFamily="2" charset="2"/>
                                          </a:rPr>
                                          <m:t>𝐶</m:t>
                                        </m:r>
                                      </m:e>
                                    </m:acc>
                                  </m:e>
                                </m:d>
                              </m:den>
                            </m:f>
                          </m:e>
                        </m:d>
                        <m:r>
                          <a:rPr lang="es-419" sz="2400" b="0" i="1" smtClean="0">
                            <a:latin typeface="Cambria Math" panose="02040503050406030204" pitchFamily="18" charset="0"/>
                            <a:sym typeface="Wingdings" pitchFamily="2" charset="2"/>
                          </a:rPr>
                          <m:t>. </m:t>
                        </m:r>
                      </m:e>
                    </m:func>
                  </m:oMath>
                </a14:m>
                <a:endParaRPr lang="es-ES" sz="2400" b="0" dirty="0">
                  <a:sym typeface="Wingdings" pitchFamily="2" charset="2"/>
                </a:endParaRPr>
              </a:p>
              <a:p>
                <a:endParaRPr lang="es-ES" b="0" dirty="0">
                  <a:sym typeface="Wingdings" pitchFamily="2" charset="2"/>
                </a:endParaRPr>
              </a:p>
            </p:txBody>
          </p:sp>
        </mc:Choice>
        <mc:Fallback>
          <p:sp>
            <p:nvSpPr>
              <p:cNvPr id="6" name="TextBox 5">
                <a:extLst>
                  <a:ext uri="{FF2B5EF4-FFF2-40B4-BE49-F238E27FC236}">
                    <a16:creationId xmlns:a16="http://schemas.microsoft.com/office/drawing/2014/main" id="{CF18B752-A8D8-295B-C4A2-743AA796E9CF}"/>
                  </a:ext>
                </a:extLst>
              </p:cNvPr>
              <p:cNvSpPr txBox="1">
                <a:spLocks noRot="1" noChangeAspect="1" noMove="1" noResize="1" noEditPoints="1" noAdjustHandles="1" noChangeArrowheads="1" noChangeShapeType="1" noTextEdit="1"/>
              </p:cNvSpPr>
              <p:nvPr/>
            </p:nvSpPr>
            <p:spPr>
              <a:xfrm>
                <a:off x="386642" y="3158969"/>
                <a:ext cx="11805357" cy="2496709"/>
              </a:xfrm>
              <a:prstGeom prst="rect">
                <a:avLst/>
              </a:prstGeom>
              <a:blipFill>
                <a:blip r:embed="rId3"/>
                <a:stretch>
                  <a:fillRect l="-752" t="-1010" b="-26768"/>
                </a:stretch>
              </a:blipFill>
              <a:ln w="12700" cap="flat">
                <a:noFill/>
                <a:miter lim="400000"/>
              </a:ln>
              <a:effec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71A1A48B-A586-DDFC-1AA1-9C6EA08363F2}"/>
                  </a:ext>
                </a:extLst>
              </p:cNvPr>
              <p:cNvSpPr txBox="1"/>
              <p:nvPr/>
            </p:nvSpPr>
            <p:spPr>
              <a:xfrm>
                <a:off x="5630117" y="5428795"/>
                <a:ext cx="3538596" cy="5853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600" b="0" i="0" u="none" strike="noStrike" cap="none" spc="0" normalizeH="0" baseline="0">
                    <a:ln>
                      <a:noFill/>
                    </a:ln>
                    <a:solidFill>
                      <a:srgbClr val="FF0000"/>
                    </a:solidFill>
                    <a:effectLst/>
                    <a:uFillTx/>
                    <a:latin typeface="+mn-lt"/>
                    <a:ea typeface="+mn-ea"/>
                    <a:cs typeface="+mn-cs"/>
                    <a:sym typeface="Calibri"/>
                  </a:rPr>
                  <a:t>Importance</a:t>
                </a:r>
                <a:r>
                  <a:rPr kumimoji="0" lang="es-419" sz="1600" b="0" i="0" u="none" strike="noStrike" cap="none" spc="0" normalizeH="0" baseline="0" dirty="0">
                    <a:ln>
                      <a:noFill/>
                    </a:ln>
                    <a:solidFill>
                      <a:srgbClr val="FF0000"/>
                    </a:solidFill>
                    <a:effectLst/>
                    <a:uFillTx/>
                    <a:latin typeface="+mn-lt"/>
                    <a:ea typeface="+mn-ea"/>
                    <a:cs typeface="+mn-cs"/>
                    <a:sym typeface="Calibri"/>
                  </a:rPr>
                  <a:t>/effect size.</a:t>
                </a:r>
                <a:r>
                  <a:rPr kumimoji="0" lang="es-419" sz="1600" b="0" i="0" u="none" strike="noStrike" cap="none" spc="0" normalizeH="0" dirty="0">
                    <a:ln>
                      <a:noFill/>
                    </a:ln>
                    <a:solidFill>
                      <a:srgbClr val="FF0000"/>
                    </a:solidFill>
                    <a:effectLst/>
                    <a:uFillTx/>
                    <a:latin typeface="+mn-lt"/>
                    <a:ea typeface="+mn-ea"/>
                    <a:cs typeface="+mn-cs"/>
                    <a:sym typeface="Calibri"/>
                  </a:rPr>
                  <a:t> </a:t>
                </a:r>
                <a:r>
                  <a:rPr lang="es-419" sz="1600" dirty="0">
                    <a:solidFill>
                      <a:srgbClr val="FF0000"/>
                    </a:solidFill>
                    <a:sym typeface="Calibri"/>
                  </a:rPr>
                  <a:t>The “Weight of Evidence” in favour of C versus </a:t>
                </a:r>
                <a14:m>
                  <m:oMath xmlns:m="http://schemas.openxmlformats.org/officeDocument/2006/math">
                    <m:acc>
                      <m:accPr>
                        <m:chr m:val="̅"/>
                        <m:ctrlPr>
                          <a:rPr lang="es-ES" sz="1600" i="1">
                            <a:solidFill>
                              <a:srgbClr val="FF0000"/>
                            </a:solidFill>
                            <a:latin typeface="Cambria Math" panose="02040503050406030204" pitchFamily="18" charset="0"/>
                            <a:sym typeface="Wingdings" pitchFamily="2" charset="2"/>
                          </a:rPr>
                        </m:ctrlPr>
                      </m:accPr>
                      <m:e>
                        <m:r>
                          <a:rPr lang="es-ES" sz="1600" i="1">
                            <a:solidFill>
                              <a:srgbClr val="FF0000"/>
                            </a:solidFill>
                            <a:latin typeface="Cambria Math" panose="02040503050406030204" pitchFamily="18" charset="0"/>
                            <a:sym typeface="Wingdings" pitchFamily="2" charset="2"/>
                          </a:rPr>
                          <m:t>𝐶</m:t>
                        </m:r>
                      </m:e>
                    </m:acc>
                  </m:oMath>
                </a14:m>
                <a:r>
                  <a:rPr lang="es-419" sz="1600" dirty="0">
                    <a:solidFill>
                      <a:srgbClr val="FF0000"/>
                    </a:solidFill>
                    <a:sym typeface="Calibri"/>
                  </a:rPr>
                  <a:t> </a:t>
                </a:r>
                <a:endParaRPr kumimoji="0" lang="en-MX" sz="1600" b="0" i="0" u="none" strike="noStrike" cap="none" spc="0" normalizeH="0" baseline="0" dirty="0">
                  <a:ln>
                    <a:noFill/>
                  </a:ln>
                  <a:solidFill>
                    <a:srgbClr val="FF0000"/>
                  </a:solidFill>
                  <a:effectLst/>
                  <a:uFillTx/>
                  <a:latin typeface="+mn-lt"/>
                  <a:ea typeface="+mn-ea"/>
                  <a:cs typeface="+mn-cs"/>
                  <a:sym typeface="Calibri"/>
                </a:endParaRPr>
              </a:p>
            </p:txBody>
          </p:sp>
        </mc:Choice>
        <mc:Fallback>
          <p:sp>
            <p:nvSpPr>
              <p:cNvPr id="8" name="TextBox 7">
                <a:extLst>
                  <a:ext uri="{FF2B5EF4-FFF2-40B4-BE49-F238E27FC236}">
                    <a16:creationId xmlns:a16="http://schemas.microsoft.com/office/drawing/2014/main" id="{71A1A48B-A586-DDFC-1AA1-9C6EA08363F2}"/>
                  </a:ext>
                </a:extLst>
              </p:cNvPr>
              <p:cNvSpPr txBox="1">
                <a:spLocks noRot="1" noChangeAspect="1" noMove="1" noResize="1" noEditPoints="1" noAdjustHandles="1" noChangeArrowheads="1" noChangeShapeType="1" noTextEdit="1"/>
              </p:cNvSpPr>
              <p:nvPr/>
            </p:nvSpPr>
            <p:spPr>
              <a:xfrm>
                <a:off x="5630117" y="5428795"/>
                <a:ext cx="3538596" cy="585351"/>
              </a:xfrm>
              <a:prstGeom prst="rect">
                <a:avLst/>
              </a:prstGeom>
              <a:blipFill>
                <a:blip r:embed="rId4"/>
                <a:stretch>
                  <a:fillRect l="-2151" t="-2128" b="-12766"/>
                </a:stretch>
              </a:blipFill>
              <a:ln w="12700" cap="flat">
                <a:noFill/>
                <a:miter lim="400000"/>
              </a:ln>
              <a:effectLst/>
            </p:spPr>
            <p:txBody>
              <a:bodyPr/>
              <a:lstStyle/>
              <a:p>
                <a:r>
                  <a:rPr lang="en-US">
                    <a:noFill/>
                  </a:rPr>
                  <a:t> </a:t>
                </a:r>
              </a:p>
            </p:txBody>
          </p:sp>
        </mc:Fallback>
      </mc:AlternateContent>
      <p:sp>
        <p:nvSpPr>
          <p:cNvPr id="12" name="TextBox 11">
            <a:extLst>
              <a:ext uri="{FF2B5EF4-FFF2-40B4-BE49-F238E27FC236}">
                <a16:creationId xmlns:a16="http://schemas.microsoft.com/office/drawing/2014/main" id="{03DBAE2B-3619-FC06-A169-D098F0E9917C}"/>
              </a:ext>
            </a:extLst>
          </p:cNvPr>
          <p:cNvSpPr txBox="1"/>
          <p:nvPr/>
        </p:nvSpPr>
        <p:spPr>
          <a:xfrm>
            <a:off x="4786484" y="973106"/>
            <a:ext cx="2487217"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2800" b="1" i="0" u="none" strike="noStrike" cap="none" spc="0" normalizeH="0" baseline="0" dirty="0">
                <a:ln>
                  <a:noFill/>
                </a:ln>
                <a:solidFill>
                  <a:srgbClr val="000000"/>
                </a:solidFill>
                <a:effectLst/>
                <a:uFillTx/>
                <a:latin typeface="+mn-lt"/>
                <a:ea typeface="+mn-ea"/>
                <a:cs typeface="+mn-cs"/>
                <a:sym typeface="Calibri"/>
              </a:rPr>
              <a:t>X</a:t>
            </a:r>
            <a:r>
              <a:rPr kumimoji="0" lang="en-MX" sz="2800" b="0" i="0" u="none" strike="noStrike" cap="none" spc="0" normalizeH="0" baseline="0" dirty="0">
                <a:ln>
                  <a:noFill/>
                </a:ln>
                <a:solidFill>
                  <a:srgbClr val="000000"/>
                </a:solidFill>
                <a:effectLst/>
                <a:uFillTx/>
                <a:latin typeface="+mn-lt"/>
                <a:ea typeface="+mn-ea"/>
                <a:cs typeface="+mn-cs"/>
                <a:sym typeface="Calibri"/>
              </a:rPr>
              <a:t> = (X</a:t>
            </a:r>
            <a:r>
              <a:rPr kumimoji="0" lang="en-MX" sz="2800" b="0" i="0" u="none" strike="noStrike" cap="none" spc="0" normalizeH="0" baseline="-25000" dirty="0">
                <a:ln>
                  <a:noFill/>
                </a:ln>
                <a:solidFill>
                  <a:srgbClr val="000000"/>
                </a:solidFill>
                <a:effectLst/>
                <a:uFillTx/>
                <a:latin typeface="+mn-lt"/>
                <a:ea typeface="+mn-ea"/>
                <a:cs typeface="+mn-cs"/>
                <a:sym typeface="Calibri"/>
              </a:rPr>
              <a:t>1</a:t>
            </a:r>
            <a:r>
              <a:rPr kumimoji="0" lang="en-MX" sz="2800" b="0" i="0" u="none" strike="noStrike" cap="none" spc="0" normalizeH="0" dirty="0">
                <a:ln>
                  <a:noFill/>
                </a:ln>
                <a:solidFill>
                  <a:srgbClr val="000000"/>
                </a:solidFill>
                <a:effectLst/>
                <a:uFillTx/>
                <a:latin typeface="+mn-lt"/>
                <a:ea typeface="+mn-ea"/>
                <a:cs typeface="+mn-cs"/>
                <a:sym typeface="Calibri"/>
              </a:rPr>
              <a:t>, X</a:t>
            </a:r>
            <a:r>
              <a:rPr kumimoji="0" lang="en-MX" sz="2800" b="0" i="0" u="none" strike="noStrike" cap="none" spc="0" normalizeH="0" baseline="-25000" dirty="0">
                <a:ln>
                  <a:noFill/>
                </a:ln>
                <a:solidFill>
                  <a:srgbClr val="000000"/>
                </a:solidFill>
                <a:effectLst/>
                <a:uFillTx/>
                <a:latin typeface="+mn-lt"/>
                <a:ea typeface="+mn-ea"/>
                <a:cs typeface="+mn-cs"/>
                <a:sym typeface="Calibri"/>
              </a:rPr>
              <a:t>2</a:t>
            </a:r>
            <a:r>
              <a:rPr kumimoji="0" lang="en-MX" sz="2800" b="0" i="0" u="none" strike="noStrike" cap="none" spc="0" normalizeH="0">
                <a:ln>
                  <a:noFill/>
                </a:ln>
                <a:solidFill>
                  <a:srgbClr val="000000"/>
                </a:solidFill>
                <a:effectLst/>
                <a:uFillTx/>
                <a:latin typeface="+mn-lt"/>
                <a:ea typeface="+mn-ea"/>
                <a:cs typeface="+mn-cs"/>
                <a:sym typeface="Calibri"/>
              </a:rPr>
              <a:t>,…, X</a:t>
            </a:r>
            <a:r>
              <a:rPr lang="es-419" sz="2800" baseline="-25000" dirty="0">
                <a:sym typeface="Calibri"/>
              </a:rPr>
              <a:t>N</a:t>
            </a:r>
            <a:r>
              <a:rPr kumimoji="0" lang="en-MX" sz="2800" b="0" i="0" u="none" strike="noStrike" cap="none" spc="0" normalizeH="0">
                <a:ln>
                  <a:noFill/>
                </a:ln>
                <a:solidFill>
                  <a:srgbClr val="000000"/>
                </a:solidFill>
                <a:effectLst/>
                <a:uFillTx/>
                <a:latin typeface="+mn-lt"/>
                <a:ea typeface="+mn-ea"/>
                <a:cs typeface="+mn-cs"/>
                <a:sym typeface="Calibri"/>
              </a:rPr>
              <a:t>)</a:t>
            </a:r>
            <a:endParaRPr kumimoji="0" lang="en-MX" sz="2800" b="0" i="0" u="none" strike="noStrike" cap="none" spc="0" normalizeH="0" baseline="0" dirty="0">
              <a:ln>
                <a:noFill/>
              </a:ln>
              <a:solidFill>
                <a:srgbClr val="000000"/>
              </a:solidFill>
              <a:effectLst/>
              <a:uFillTx/>
              <a:latin typeface="+mn-lt"/>
              <a:ea typeface="+mn-ea"/>
              <a:cs typeface="+mn-cs"/>
              <a:sym typeface="Calibri"/>
            </a:endParaRPr>
          </a:p>
        </p:txBody>
      </p:sp>
      <p:sp>
        <p:nvSpPr>
          <p:cNvPr id="13" name="TextBox 12">
            <a:extLst>
              <a:ext uri="{FF2B5EF4-FFF2-40B4-BE49-F238E27FC236}">
                <a16:creationId xmlns:a16="http://schemas.microsoft.com/office/drawing/2014/main" id="{DE26E6F2-6FB7-F70F-3CE1-B05EF16C8157}"/>
              </a:ext>
            </a:extLst>
          </p:cNvPr>
          <p:cNvSpPr txBox="1"/>
          <p:nvPr/>
        </p:nvSpPr>
        <p:spPr>
          <a:xfrm>
            <a:off x="472964" y="960076"/>
            <a:ext cx="3788856"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2800" i="0" u="none" strike="noStrike" cap="none" spc="0" normalizeH="0" baseline="0" dirty="0">
                <a:ln>
                  <a:noFill/>
                </a:ln>
                <a:solidFill>
                  <a:srgbClr val="000000"/>
                </a:solidFill>
                <a:effectLst/>
                <a:uFillTx/>
                <a:latin typeface="+mn-lt"/>
                <a:ea typeface="+mn-ea"/>
                <a:cs typeface="+mn-cs"/>
                <a:sym typeface="Calibri"/>
              </a:rPr>
              <a:t>P(C|</a:t>
            </a:r>
            <a:r>
              <a:rPr kumimoji="0" lang="en-MX" sz="2800" b="1" i="0" u="none" strike="noStrike" cap="none" spc="0" normalizeH="0" baseline="0" dirty="0">
                <a:ln>
                  <a:noFill/>
                </a:ln>
                <a:solidFill>
                  <a:srgbClr val="000000"/>
                </a:solidFill>
                <a:effectLst/>
                <a:uFillTx/>
                <a:latin typeface="+mn-lt"/>
                <a:ea typeface="+mn-ea"/>
                <a:cs typeface="+mn-cs"/>
                <a:sym typeface="Calibri"/>
              </a:rPr>
              <a:t>X</a:t>
            </a:r>
            <a:r>
              <a:rPr kumimoji="0" lang="en-MX" sz="2800" i="0" u="none" strike="noStrike" cap="none" spc="0" normalizeH="0" baseline="0" dirty="0">
                <a:ln>
                  <a:noFill/>
                </a:ln>
                <a:solidFill>
                  <a:srgbClr val="000000"/>
                </a:solidFill>
                <a:effectLst/>
                <a:uFillTx/>
                <a:latin typeface="+mn-lt"/>
                <a:ea typeface="+mn-ea"/>
                <a:cs typeface="+mn-cs"/>
                <a:sym typeface="Calibri"/>
              </a:rPr>
              <a:t>) = P(C|</a:t>
            </a:r>
            <a:r>
              <a:rPr kumimoji="0" lang="en-MX" sz="2800" b="0" i="0" u="none" strike="noStrike" cap="none" spc="0" normalizeH="0" baseline="0" dirty="0">
                <a:ln>
                  <a:noFill/>
                </a:ln>
                <a:solidFill>
                  <a:srgbClr val="000000"/>
                </a:solidFill>
                <a:effectLst/>
                <a:uFillTx/>
                <a:latin typeface="+mn-lt"/>
                <a:ea typeface="+mn-ea"/>
                <a:cs typeface="+mn-cs"/>
                <a:sym typeface="Calibri"/>
              </a:rPr>
              <a:t>X</a:t>
            </a:r>
            <a:r>
              <a:rPr kumimoji="0" lang="en-MX" sz="2800" b="0" i="0" u="none" strike="noStrike" cap="none" spc="0" normalizeH="0" baseline="-25000" dirty="0">
                <a:ln>
                  <a:noFill/>
                </a:ln>
                <a:solidFill>
                  <a:srgbClr val="000000"/>
                </a:solidFill>
                <a:effectLst/>
                <a:uFillTx/>
                <a:latin typeface="+mn-lt"/>
                <a:ea typeface="+mn-ea"/>
                <a:cs typeface="+mn-cs"/>
                <a:sym typeface="Calibri"/>
              </a:rPr>
              <a:t>1</a:t>
            </a:r>
            <a:r>
              <a:rPr kumimoji="0" lang="en-MX" sz="2800" b="0" i="0" u="none" strike="noStrike" cap="none" spc="0" normalizeH="0" dirty="0">
                <a:ln>
                  <a:noFill/>
                </a:ln>
                <a:solidFill>
                  <a:srgbClr val="000000"/>
                </a:solidFill>
                <a:effectLst/>
                <a:uFillTx/>
                <a:latin typeface="+mn-lt"/>
                <a:ea typeface="+mn-ea"/>
                <a:cs typeface="+mn-cs"/>
                <a:sym typeface="Calibri"/>
              </a:rPr>
              <a:t>, X</a:t>
            </a:r>
            <a:r>
              <a:rPr kumimoji="0" lang="en-MX" sz="2800" b="0" i="0" u="none" strike="noStrike" cap="none" spc="0" normalizeH="0" baseline="-25000" dirty="0">
                <a:ln>
                  <a:noFill/>
                </a:ln>
                <a:solidFill>
                  <a:srgbClr val="000000"/>
                </a:solidFill>
                <a:effectLst/>
                <a:uFillTx/>
                <a:latin typeface="+mn-lt"/>
                <a:ea typeface="+mn-ea"/>
                <a:cs typeface="+mn-cs"/>
                <a:sym typeface="Calibri"/>
              </a:rPr>
              <a:t>2</a:t>
            </a:r>
            <a:r>
              <a:rPr kumimoji="0" lang="en-MX" sz="2800" b="0" i="0" u="none" strike="noStrike" cap="none" spc="0" normalizeH="0">
                <a:ln>
                  <a:noFill/>
                </a:ln>
                <a:solidFill>
                  <a:srgbClr val="000000"/>
                </a:solidFill>
                <a:effectLst/>
                <a:uFillTx/>
                <a:latin typeface="+mn-lt"/>
                <a:ea typeface="+mn-ea"/>
                <a:cs typeface="+mn-cs"/>
                <a:sym typeface="Calibri"/>
              </a:rPr>
              <a:t>,…, X</a:t>
            </a:r>
            <a:r>
              <a:rPr lang="es-419" sz="2800" baseline="-25000" dirty="0">
                <a:sym typeface="Calibri"/>
              </a:rPr>
              <a:t>N</a:t>
            </a:r>
            <a:r>
              <a:rPr lang="en-MX" sz="2800"/>
              <a:t>)</a:t>
            </a:r>
            <a:endParaRPr kumimoji="0" lang="en-MX" sz="2800" i="0" u="none" strike="noStrike" cap="none" spc="0" normalizeH="0" baseline="0" dirty="0">
              <a:ln>
                <a:noFill/>
              </a:ln>
              <a:solidFill>
                <a:srgbClr val="000000"/>
              </a:solidFill>
              <a:effectLst/>
              <a:uFillTx/>
              <a:latin typeface="+mn-lt"/>
              <a:ea typeface="+mn-ea"/>
              <a:cs typeface="+mn-cs"/>
              <a:sym typeface="Calibri"/>
            </a:endParaRPr>
          </a:p>
        </p:txBody>
      </p:sp>
      <p:sp>
        <p:nvSpPr>
          <p:cNvPr id="14" name="TextBox 13">
            <a:extLst>
              <a:ext uri="{FF2B5EF4-FFF2-40B4-BE49-F238E27FC236}">
                <a16:creationId xmlns:a16="http://schemas.microsoft.com/office/drawing/2014/main" id="{286708B2-7CFB-6185-ED69-730DADB2DF8D}"/>
              </a:ext>
            </a:extLst>
          </p:cNvPr>
          <p:cNvSpPr txBox="1"/>
          <p:nvPr/>
        </p:nvSpPr>
        <p:spPr>
          <a:xfrm>
            <a:off x="9527680" y="5536806"/>
            <a:ext cx="142532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419" sz="1800" b="0" i="0" u="none" strike="noStrike" cap="none" spc="0" normalizeH="0" baseline="0" dirty="0">
                <a:ln>
                  <a:noFill/>
                </a:ln>
                <a:solidFill>
                  <a:srgbClr val="FF0000"/>
                </a:solidFill>
                <a:effectLst/>
                <a:uFillTx/>
                <a:latin typeface="+mn-lt"/>
                <a:ea typeface="+mn-ea"/>
                <a:cs typeface="+mn-cs"/>
                <a:sym typeface="Calibri"/>
              </a:rPr>
              <a:t>Bayesian prior</a:t>
            </a:r>
            <a:endParaRPr kumimoji="0" lang="en-MX" sz="1800" b="0" i="0" u="none" strike="noStrike" cap="none" spc="0" normalizeH="0" baseline="0" dirty="0">
              <a:ln>
                <a:noFill/>
              </a:ln>
              <a:solidFill>
                <a:srgbClr val="FF0000"/>
              </a:solidFill>
              <a:effectLst/>
              <a:uFillTx/>
              <a:latin typeface="+mn-lt"/>
              <a:ea typeface="+mn-ea"/>
              <a:cs typeface="+mn-cs"/>
              <a:sym typeface="Calibri"/>
            </a:endParaRPr>
          </a:p>
        </p:txBody>
      </p:sp>
      <p:sp>
        <p:nvSpPr>
          <p:cNvPr id="16" name="TextBox 15">
            <a:extLst>
              <a:ext uri="{FF2B5EF4-FFF2-40B4-BE49-F238E27FC236}">
                <a16:creationId xmlns:a16="http://schemas.microsoft.com/office/drawing/2014/main" id="{610C2FD7-2379-68F3-66ED-F894E0D8CADE}"/>
              </a:ext>
            </a:extLst>
          </p:cNvPr>
          <p:cNvSpPr txBox="1"/>
          <p:nvPr/>
        </p:nvSpPr>
        <p:spPr>
          <a:xfrm>
            <a:off x="1010862" y="5592506"/>
            <a:ext cx="4481245" cy="584775"/>
          </a:xfrm>
          <a:prstGeom prst="rect">
            <a:avLst/>
          </a:prstGeom>
          <a:noFill/>
        </p:spPr>
        <p:txBody>
          <a:bodyPr wrap="square">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419" sz="1600" b="0" i="0" u="none" strike="noStrike" cap="none" spc="0" normalizeH="0" baseline="0" dirty="0">
                <a:ln>
                  <a:noFill/>
                </a:ln>
                <a:solidFill>
                  <a:srgbClr val="FF0000"/>
                </a:solidFill>
                <a:effectLst/>
                <a:uFillTx/>
                <a:latin typeface="+mn-lt"/>
                <a:ea typeface="+mn-ea"/>
                <a:cs typeface="+mn-cs"/>
                <a:sym typeface="Calibri"/>
              </a:rPr>
              <a:t>This is a generative not a discriminitive classifier – depends on the distribution of X</a:t>
            </a:r>
          </a:p>
        </p:txBody>
      </p:sp>
    </p:spTree>
    <p:extLst>
      <p:ext uri="{BB962C8B-B14F-4D97-AF65-F5344CB8AC3E}">
        <p14:creationId xmlns:p14="http://schemas.microsoft.com/office/powerpoint/2010/main" val="401855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A4783-43BE-7FAC-C563-C0C68E1B69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0EA5D-AB70-C206-2312-05E83A9FE53C}"/>
              </a:ext>
            </a:extLst>
          </p:cNvPr>
          <p:cNvSpPr>
            <a:spLocks noGrp="1"/>
          </p:cNvSpPr>
          <p:nvPr>
            <p:ph type="title"/>
          </p:nvPr>
        </p:nvSpPr>
        <p:spPr>
          <a:xfrm>
            <a:off x="838200" y="18256"/>
            <a:ext cx="10515600" cy="764358"/>
          </a:xfrm>
        </p:spPr>
        <p:txBody>
          <a:bodyPr/>
          <a:lstStyle/>
          <a:p>
            <a:r>
              <a:rPr lang="en-US" dirty="0"/>
              <a:t>The Bayesian Models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8CBD4CA-D748-ECB3-10AD-E412059F8842}"/>
                  </a:ext>
                </a:extLst>
              </p:cNvPr>
              <p:cNvSpPr>
                <a:spLocks noGrp="1"/>
              </p:cNvSpPr>
              <p:nvPr>
                <p:ph idx="1"/>
              </p:nvPr>
            </p:nvSpPr>
            <p:spPr>
              <a:xfrm>
                <a:off x="838200" y="879676"/>
                <a:ext cx="11353800" cy="4815480"/>
              </a:xfrm>
            </p:spPr>
            <p:txBody>
              <a:bodyPr>
                <a:normAutofit/>
              </a:bodyPr>
              <a:lstStyle/>
              <a:p>
                <a:pPr marL="0" indent="0">
                  <a:buNone/>
                </a:pPr>
                <a14:m>
                  <m:oMath xmlns:m="http://schemas.openxmlformats.org/officeDocument/2006/math">
                    <m:r>
                      <a:rPr lang="es-ES" i="1" smtClean="0">
                        <a:latin typeface="Cambria Math" panose="02040503050406030204" pitchFamily="18" charset="0"/>
                        <a:sym typeface="Wingdings" pitchFamily="2" charset="2"/>
                      </a:rPr>
                      <m:t>𝑃</m:t>
                    </m:r>
                    <m:d>
                      <m:dPr>
                        <m:ctrlPr>
                          <a:rPr lang="es-ES" i="1">
                            <a:latin typeface="Cambria Math" panose="02040503050406030204" pitchFamily="18" charset="0"/>
                            <a:sym typeface="Wingdings" pitchFamily="2" charset="2"/>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e>
                        <m:r>
                          <a:rPr lang="es-ES" i="1">
                            <a:latin typeface="Cambria Math" panose="02040503050406030204" pitchFamily="18" charset="0"/>
                            <a:sym typeface="Wingdings" pitchFamily="2" charset="2"/>
                          </a:rPr>
                          <m:t>𝐶</m:t>
                        </m:r>
                      </m:e>
                    </m:d>
                    <m:r>
                      <a:rPr lang="es-419" i="1">
                        <a:latin typeface="Cambria Math" panose="02040503050406030204" pitchFamily="18" charset="0"/>
                        <a:sym typeface="Wingdings" pitchFamily="2" charset="2"/>
                      </a:rPr>
                      <m:t>=</m:t>
                    </m:r>
                    <m:f>
                      <m:fPr>
                        <m:ctrlPr>
                          <a:rPr lang="es-419" i="1">
                            <a:latin typeface="Cambria Math" panose="02040503050406030204" pitchFamily="18" charset="0"/>
                            <a:sym typeface="Wingdings" pitchFamily="2" charset="2"/>
                          </a:rPr>
                        </m:ctrlPr>
                      </m:fPr>
                      <m:num>
                        <m:r>
                          <a:rPr lang="es-419" i="1">
                            <a:latin typeface="Cambria Math" panose="02040503050406030204" pitchFamily="18" charset="0"/>
                            <a:sym typeface="Wingdings" pitchFamily="2" charset="2"/>
                          </a:rPr>
                          <m:t>𝑁</m:t>
                        </m:r>
                        <m:d>
                          <m:dPr>
                            <m:ctrlPr>
                              <a:rPr lang="es-419" i="1">
                                <a:latin typeface="Cambria Math" panose="02040503050406030204" pitchFamily="18" charset="0"/>
                                <a:sym typeface="Wingdings" pitchFamily="2" charset="2"/>
                              </a:rPr>
                            </m:ctrlPr>
                          </m:dPr>
                          <m:e>
                            <m:r>
                              <a:rPr lang="es-419" i="1">
                                <a:latin typeface="Cambria Math" panose="02040503050406030204" pitchFamily="18" charset="0"/>
                                <a:sym typeface="Wingdings" pitchFamily="2" charset="2"/>
                              </a:rPr>
                              <m:t>𝐶</m:t>
                            </m:r>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num>
                      <m:den>
                        <m:r>
                          <a:rPr lang="es-419" i="1">
                            <a:latin typeface="Cambria Math" panose="02040503050406030204" pitchFamily="18" charset="0"/>
                            <a:sym typeface="Wingdings" pitchFamily="2" charset="2"/>
                          </a:rPr>
                          <m:t>𝑁</m:t>
                        </m:r>
                        <m:d>
                          <m:dPr>
                            <m:ctrlPr>
                              <a:rPr lang="es-419" i="1">
                                <a:latin typeface="Cambria Math" panose="02040503050406030204" pitchFamily="18" charset="0"/>
                                <a:sym typeface="Wingdings" pitchFamily="2" charset="2"/>
                              </a:rPr>
                            </m:ctrlPr>
                          </m:dPr>
                          <m:e>
                            <m:r>
                              <a:rPr lang="es-419" i="1">
                                <a:latin typeface="Cambria Math" panose="02040503050406030204" pitchFamily="18" charset="0"/>
                                <a:sym typeface="Wingdings" pitchFamily="2" charset="2"/>
                              </a:rPr>
                              <m:t>𝐶</m:t>
                            </m:r>
                          </m:e>
                        </m:d>
                      </m:den>
                    </m:f>
                    <m:r>
                      <a:rPr lang="es-419" i="1">
                        <a:latin typeface="Cambria Math" panose="02040503050406030204" pitchFamily="18" charset="0"/>
                        <a:sym typeface="Wingdings" pitchFamily="2" charset="2"/>
                      </a:rPr>
                      <m:t>;  </m:t>
                    </m:r>
                    <m:r>
                      <a:rPr lang="es-419" i="1">
                        <a:latin typeface="Cambria Math" panose="02040503050406030204" pitchFamily="18" charset="0"/>
                        <a:sym typeface="Wingdings" pitchFamily="2" charset="2"/>
                      </a:rPr>
                      <m:t>𝑃</m:t>
                    </m:r>
                    <m:d>
                      <m:dPr>
                        <m:ctrlPr>
                          <a:rPr lang="es-419" i="1">
                            <a:latin typeface="Cambria Math" panose="02040503050406030204" pitchFamily="18" charset="0"/>
                            <a:sym typeface="Wingdings" pitchFamily="2" charset="2"/>
                          </a:rPr>
                        </m:ctrlPr>
                      </m:dPr>
                      <m:e>
                        <m:r>
                          <a:rPr lang="es-419" i="1">
                            <a:latin typeface="Cambria Math" panose="02040503050406030204" pitchFamily="18" charset="0"/>
                            <a:sym typeface="Wingdings" pitchFamily="2" charset="2"/>
                          </a:rPr>
                          <m:t>𝐶</m:t>
                        </m:r>
                      </m:e>
                    </m:d>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𝑁</m:t>
                    </m:r>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𝐶</m:t>
                    </m:r>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𝑁</m:t>
                    </m:r>
                  </m:oMath>
                </a14:m>
                <a:r>
                  <a:rPr lang="es-419" i="1" dirty="0">
                    <a:latin typeface="Cambria Math" panose="02040503050406030204" pitchFamily="18" charset="0"/>
                    <a:ea typeface="Cambria Math" panose="02040503050406030204" pitchFamily="18" charset="0"/>
                  </a:rPr>
                  <a:t>; </a:t>
                </a:r>
                <a14:m>
                  <m:oMath xmlns:m="http://schemas.openxmlformats.org/officeDocument/2006/math">
                    <m:r>
                      <a:rPr lang="es-ES" i="1">
                        <a:solidFill>
                          <a:srgbClr val="000000"/>
                        </a:solidFill>
                        <a:latin typeface="Cambria Math" panose="02040503050406030204" pitchFamily="18" charset="0"/>
                        <a:sym typeface="Calibri"/>
                      </a:rPr>
                      <m:t>𝑃</m:t>
                    </m:r>
                    <m:d>
                      <m:dPr>
                        <m:ctrlPr>
                          <a:rPr lang="es-ES" i="1">
                            <a:solidFill>
                              <a:srgbClr val="000000"/>
                            </a:solidFill>
                            <a:latin typeface="Cambria Math" panose="02040503050406030204" pitchFamily="18" charset="0"/>
                            <a:sym typeface="Calibri"/>
                          </a:rPr>
                        </m:ctrlPr>
                      </m:dPr>
                      <m:e>
                        <m:acc>
                          <m:accPr>
                            <m:chr m:val="̅"/>
                            <m:ctrlPr>
                              <a:rPr lang="es-ES" i="1">
                                <a:solidFill>
                                  <a:srgbClr val="000000"/>
                                </a:solidFill>
                                <a:latin typeface="Cambria Math" panose="02040503050406030204" pitchFamily="18" charset="0"/>
                                <a:sym typeface="Calibri"/>
                              </a:rPr>
                            </m:ctrlPr>
                          </m:accPr>
                          <m:e>
                            <m:r>
                              <a:rPr lang="es-ES" i="1">
                                <a:solidFill>
                                  <a:srgbClr val="000000"/>
                                </a:solidFill>
                                <a:latin typeface="Cambria Math" panose="02040503050406030204" pitchFamily="18" charset="0"/>
                                <a:sym typeface="Calibri"/>
                              </a:rPr>
                              <m:t>𝐶</m:t>
                            </m:r>
                          </m:e>
                        </m:acc>
                      </m:e>
                      <m:e>
                        <m:r>
                          <a:rPr lang="es-ES" i="1">
                            <a:solidFill>
                              <a:srgbClr val="000000"/>
                            </a:solidFill>
                            <a:latin typeface="Cambria Math" panose="02040503050406030204" pitchFamily="18" charset="0"/>
                            <a:sym typeface="Calibri"/>
                          </a:rPr>
                          <m:t>𝑋</m:t>
                        </m:r>
                      </m:e>
                    </m:d>
                    <m:r>
                      <a:rPr lang="es-419" i="1">
                        <a:solidFill>
                          <a:srgbClr val="000000"/>
                        </a:solidFill>
                        <a:latin typeface="Cambria Math" panose="02040503050406030204" pitchFamily="18" charset="0"/>
                        <a:sym typeface="Calibri"/>
                      </a:rPr>
                      <m:t>=(</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i="1">
                        <a:latin typeface="Cambria Math" panose="02040503050406030204" pitchFamily="18" charset="0"/>
                        <a:sym typeface="Wingdings" pitchFamily="2" charset="2"/>
                      </a:rPr>
                      <m:t>−</m:t>
                    </m:r>
                  </m:oMath>
                </a14:m>
                <a:r>
                  <a:rPr lang="es-419" dirty="0">
                    <a:sym typeface="Wingdings" pitchFamily="2" charset="2"/>
                  </a:rPr>
                  <a:t> </a:t>
                </a:r>
                <a14:m>
                  <m:oMath xmlns:m="http://schemas.openxmlformats.org/officeDocument/2006/math">
                    <m:r>
                      <a:rPr lang="es-419" i="1">
                        <a:latin typeface="Cambria Math" panose="02040503050406030204" pitchFamily="18" charset="0"/>
                        <a:sym typeface="Wingdings" pitchFamily="2" charset="2"/>
                      </a:rPr>
                      <m:t>𝑁</m:t>
                    </m:r>
                    <m:d>
                      <m:dPr>
                        <m:ctrlPr>
                          <a:rPr lang="es-419" i="1">
                            <a:latin typeface="Cambria Math" panose="02040503050406030204" pitchFamily="18" charset="0"/>
                            <a:sym typeface="Wingdings" pitchFamily="2" charset="2"/>
                          </a:rPr>
                        </m:ctrlPr>
                      </m:dPr>
                      <m:e>
                        <m:r>
                          <a:rPr lang="es-419" i="1">
                            <a:latin typeface="Cambria Math" panose="02040503050406030204" pitchFamily="18" charset="0"/>
                            <a:sym typeface="Wingdings" pitchFamily="2" charset="2"/>
                          </a:rPr>
                          <m:t>𝐶</m:t>
                        </m:r>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i="1">
                        <a:latin typeface="Cambria Math" panose="02040503050406030204" pitchFamily="18" charset="0"/>
                        <a:sym typeface="Wingdings" pitchFamily="2" charset="2"/>
                      </a:rPr>
                      <m:t>)</m:t>
                    </m:r>
                    <m:r>
                      <a:rPr lang="es-419">
                        <a:latin typeface="Cambria Math" panose="02040503050406030204" pitchFamily="18" charset="0"/>
                        <a:sym typeface="Wingdings" pitchFamily="2" charset="2"/>
                      </a:rPr>
                      <m:t>/</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oMath>
                </a14:m>
                <a:r>
                  <a:rPr lang="es-419" i="1" dirty="0">
                    <a:latin typeface="Cambria Math" panose="02040503050406030204" pitchFamily="18" charset="0"/>
                    <a:ea typeface="Cambria Math" panose="02040503050406030204" pitchFamily="18" charset="0"/>
                  </a:rPr>
                  <a:t>; </a:t>
                </a:r>
                <a14:m>
                  <m:oMath xmlns:m="http://schemas.openxmlformats.org/officeDocument/2006/math">
                    <m:r>
                      <a:rPr lang="es-419" i="1">
                        <a:latin typeface="Cambria Math" panose="02040503050406030204" pitchFamily="18" charset="0"/>
                        <a:sym typeface="Wingdings" pitchFamily="2" charset="2"/>
                      </a:rPr>
                      <m:t> </m:t>
                    </m:r>
                    <m:r>
                      <a:rPr lang="es-ES" i="1">
                        <a:latin typeface="Cambria Math" panose="02040503050406030204" pitchFamily="18" charset="0"/>
                        <a:sym typeface="Wingdings" pitchFamily="2" charset="2"/>
                      </a:rPr>
                      <m:t>𝑃</m:t>
                    </m:r>
                    <m:d>
                      <m:dPr>
                        <m:ctrlPr>
                          <a:rPr lang="es-ES" i="1">
                            <a:latin typeface="Cambria Math" panose="02040503050406030204" pitchFamily="18" charset="0"/>
                            <a:sym typeface="Wingdings" pitchFamily="2" charset="2"/>
                          </a:rPr>
                        </m:ctrlPr>
                      </m:dPr>
                      <m:e>
                        <m:acc>
                          <m:accPr>
                            <m:chr m:val="̅"/>
                            <m:ctrlPr>
                              <a:rPr lang="es-ES" i="1">
                                <a:latin typeface="Cambria Math" panose="02040503050406030204" pitchFamily="18" charset="0"/>
                                <a:sym typeface="Wingdings" pitchFamily="2" charset="2"/>
                              </a:rPr>
                            </m:ctrlPr>
                          </m:accPr>
                          <m:e>
                            <m:r>
                              <a:rPr lang="es-ES" i="1">
                                <a:latin typeface="Cambria Math" panose="02040503050406030204" pitchFamily="18" charset="0"/>
                                <a:sym typeface="Wingdings" pitchFamily="2" charset="2"/>
                              </a:rPr>
                              <m:t>𝐶</m:t>
                            </m:r>
                          </m:e>
                        </m:acc>
                      </m:e>
                    </m:d>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𝑁</m:t>
                    </m:r>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𝑁</m:t>
                    </m:r>
                    <m:d>
                      <m:dPr>
                        <m:ctrlPr>
                          <a:rPr lang="es-419" i="1">
                            <a:latin typeface="Cambria Math" panose="02040503050406030204" pitchFamily="18" charset="0"/>
                            <a:sym typeface="Wingdings" pitchFamily="2" charset="2"/>
                          </a:rPr>
                        </m:ctrlPr>
                      </m:dPr>
                      <m:e>
                        <m:r>
                          <a:rPr lang="es-419" i="1">
                            <a:latin typeface="Cambria Math" panose="02040503050406030204" pitchFamily="18" charset="0"/>
                            <a:sym typeface="Wingdings" pitchFamily="2" charset="2"/>
                          </a:rPr>
                          <m:t>𝐶</m:t>
                        </m:r>
                      </m:e>
                    </m:d>
                    <m:r>
                      <a:rPr lang="es-419" i="1">
                        <a:latin typeface="Cambria Math" panose="02040503050406030204" pitchFamily="18" charset="0"/>
                        <a:sym typeface="Wingdings" pitchFamily="2" charset="2"/>
                      </a:rPr>
                      <m:t>)/</m:t>
                    </m:r>
                    <m:r>
                      <a:rPr lang="es-419" i="1">
                        <a:latin typeface="Cambria Math" panose="02040503050406030204" pitchFamily="18" charset="0"/>
                        <a:sym typeface="Wingdings" pitchFamily="2" charset="2"/>
                      </a:rPr>
                      <m:t>𝑁</m:t>
                    </m:r>
                  </m:oMath>
                </a14:m>
                <a:r>
                  <a:rPr lang="es-419" i="1" dirty="0">
                    <a:latin typeface="Cambria Math" panose="02040503050406030204" pitchFamily="18" charset="0"/>
                    <a:ea typeface="Cambria Math" panose="02040503050406030204" pitchFamily="18" charset="0"/>
                  </a:rPr>
                  <a:t>; P(</a:t>
                </a:r>
                <a14:m>
                  <m:oMath xmlns:m="http://schemas.openxmlformats.org/officeDocument/2006/math">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r>
                      <a:rPr lang="es-419" i="1">
                        <a:latin typeface="Cambria Math" panose="02040503050406030204" pitchFamily="18" charset="0"/>
                        <a:sym typeface="Wingdings" pitchFamily="2" charset="2"/>
                      </a:rPr>
                      <m:t>)</m:t>
                    </m:r>
                    <m:r>
                      <a:rPr lang="es-ES" i="1">
                        <a:latin typeface="Cambria Math" panose="02040503050406030204" pitchFamily="18" charset="0"/>
                        <a:sym typeface="Wingdings" pitchFamily="2" charset="2"/>
                      </a:rPr>
                      <m:t> </m:t>
                    </m:r>
                    <m:r>
                      <a:rPr lang="es-419" i="1">
                        <a:latin typeface="Cambria Math" panose="02040503050406030204" pitchFamily="18" charset="0"/>
                        <a:sym typeface="Wingdings" pitchFamily="2" charset="2"/>
                      </a:rPr>
                      <m:t>=</m:t>
                    </m:r>
                    <m:f>
                      <m:fPr>
                        <m:ctrlPr>
                          <a:rPr lang="es-419" i="1">
                            <a:latin typeface="Cambria Math" panose="02040503050406030204" pitchFamily="18" charset="0"/>
                            <a:sym typeface="Wingdings" pitchFamily="2" charset="2"/>
                          </a:rPr>
                        </m:ctrlPr>
                      </m:fPr>
                      <m:num>
                        <m:r>
                          <a:rPr lang="es-419" i="1">
                            <a:latin typeface="Cambria Math" panose="02040503050406030204" pitchFamily="18" charset="0"/>
                            <a:sym typeface="Wingdings" pitchFamily="2" charset="2"/>
                          </a:rPr>
                          <m:t>𝑁</m:t>
                        </m:r>
                        <m:d>
                          <m:dPr>
                            <m:ctrlPr>
                              <a:rPr lang="es-419" i="1">
                                <a:latin typeface="Cambria Math" panose="02040503050406030204" pitchFamily="18" charset="0"/>
                                <a:sym typeface="Wingdings" pitchFamily="2" charset="2"/>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num>
                      <m:den>
                        <m:r>
                          <a:rPr lang="es-419" i="1">
                            <a:latin typeface="Cambria Math" panose="02040503050406030204" pitchFamily="18" charset="0"/>
                            <a:sym typeface="Wingdings" pitchFamily="2" charset="2"/>
                          </a:rPr>
                          <m:t>𝑁</m:t>
                        </m:r>
                      </m:den>
                    </m:f>
                  </m:oMath>
                </a14:m>
                <a:r>
                  <a:rPr lang="es-419" i="1" dirty="0">
                    <a:latin typeface="Cambria Math" panose="02040503050406030204" pitchFamily="18" charset="0"/>
                    <a:ea typeface="Cambria Math" panose="02040503050406030204" pitchFamily="18" charset="0"/>
                  </a:rPr>
                  <a:t>.      </a:t>
                </a:r>
              </a:p>
              <a:p>
                <a:pPr marL="0" indent="0">
                  <a:buNone/>
                </a:pPr>
                <a:r>
                  <a:rPr lang="es-419" b="1" dirty="0">
                    <a:latin typeface="+mn-lt"/>
                    <a:ea typeface="Cambria Math" panose="02040503050406030204" pitchFamily="18" charset="0"/>
                  </a:rPr>
                  <a:t>Are the Building Blocks of everything </a:t>
                </a:r>
                <a:r>
                  <a:rPr lang="es-419" b="1" dirty="0">
                    <a:latin typeface="Cambria Math" panose="02040503050406030204" pitchFamily="18" charset="0"/>
                    <a:ea typeface="Cambria Math" panose="02040503050406030204" pitchFamily="18" charset="0"/>
                  </a:rPr>
                  <a:t>. </a:t>
                </a:r>
                <a:r>
                  <a:rPr lang="es-419" b="1" dirty="0">
                    <a:latin typeface="+mn-lt"/>
                    <a:ea typeface="Cambria Math" panose="02040503050406030204" pitchFamily="18" charset="0"/>
                  </a:rPr>
                  <a:t>Everything is just counting!</a:t>
                </a:r>
              </a:p>
              <a:p>
                <a:pPr marL="0" indent="0">
                  <a:buNone/>
                </a:pPr>
                <a:r>
                  <a:rPr lang="es-419" dirty="0">
                    <a:latin typeface="+mn-lt"/>
                    <a:ea typeface="Cambria Math" panose="02040503050406030204" pitchFamily="18" charset="0"/>
                  </a:rPr>
                  <a:t>New data </a:t>
                </a:r>
                <a:r>
                  <a:rPr lang="es-419" dirty="0">
                    <a:latin typeface="+mn-lt"/>
                    <a:ea typeface="Cambria Math" panose="02040503050406030204" pitchFamily="18" charset="0"/>
                    <a:sym typeface="Wingdings" pitchFamily="2" charset="2"/>
                  </a:rPr>
                  <a:t> New counts</a:t>
                </a:r>
                <a14:m>
                  <m:oMath xmlns:m="http://schemas.openxmlformats.org/officeDocument/2006/math">
                    <m:r>
                      <a:rPr lang="es-419" b="0" i="0" smtClean="0">
                        <a:solidFill>
                          <a:srgbClr val="000000"/>
                        </a:solidFill>
                        <a:latin typeface="Cambria Math" panose="02040503050406030204" pitchFamily="18" charset="0"/>
                        <a:sym typeface="Calibri"/>
                      </a:rPr>
                      <m:t>: </m:t>
                    </m:r>
                    <m:r>
                      <a:rPr lang="es-419" i="1">
                        <a:solidFill>
                          <a:srgbClr val="000000"/>
                        </a:solidFill>
                        <a:latin typeface="Cambria Math" panose="02040503050406030204" pitchFamily="18" charset="0"/>
                        <a:sym typeface="Calibri"/>
                      </a:rPr>
                      <m:t>𝑁</m:t>
                    </m:r>
                    <m:r>
                      <a:rPr lang="es-ES" i="1">
                        <a:latin typeface="Cambria Math" panose="02040503050406030204" pitchFamily="18" charset="0"/>
                        <a:ea typeface="Cambria Math" panose="02040503050406030204" pitchFamily="18" charset="0"/>
                        <a:sym typeface="Wingdings" pitchFamily="2" charset="2"/>
                      </a:rPr>
                      <m:t>→</m:t>
                    </m:r>
                    <m:r>
                      <a:rPr lang="es-419" i="1">
                        <a:solidFill>
                          <a:srgbClr val="000000"/>
                        </a:solidFill>
                        <a:latin typeface="Cambria Math" panose="02040503050406030204" pitchFamily="18" charset="0"/>
                        <a:sym typeface="Calibri"/>
                      </a:rPr>
                      <m:t>𝑁</m:t>
                    </m:r>
                    <m:r>
                      <a:rPr lang="es-419" b="0" i="1" smtClean="0">
                        <a:solidFill>
                          <a:srgbClr val="000000"/>
                        </a:solidFill>
                        <a:latin typeface="Cambria Math" panose="02040503050406030204" pitchFamily="18" charset="0"/>
                        <a:sym typeface="Calibri"/>
                      </a:rPr>
                      <m:t>+1;</m:t>
                    </m:r>
                    <m:r>
                      <a:rPr lang="es-419" b="0" i="1" smtClean="0">
                        <a:latin typeface="Cambria Math" panose="02040503050406030204" pitchFamily="18" charset="0"/>
                        <a:sym typeface="Wingdings" pitchFamily="2" charset="2"/>
                      </a:rPr>
                      <m:t>𝑁</m:t>
                    </m:r>
                    <m:d>
                      <m:dPr>
                        <m:ctrlPr>
                          <a:rPr lang="es-419" b="0" i="1" smtClean="0">
                            <a:latin typeface="Cambria Math" panose="02040503050406030204" pitchFamily="18" charset="0"/>
                            <a:sym typeface="Wingdings" pitchFamily="2" charset="2"/>
                          </a:rPr>
                        </m:ctrlPr>
                      </m:dPr>
                      <m:e>
                        <m:r>
                          <a:rPr lang="es-419" b="0" i="1" smtClean="0">
                            <a:latin typeface="Cambria Math" panose="02040503050406030204" pitchFamily="18" charset="0"/>
                            <a:sym typeface="Wingdings" pitchFamily="2" charset="2"/>
                          </a:rPr>
                          <m:t>𝐶</m:t>
                        </m:r>
                      </m:e>
                    </m:d>
                    <m:r>
                      <a:rPr lang="es-ES" i="1">
                        <a:latin typeface="Cambria Math" panose="02040503050406030204" pitchFamily="18" charset="0"/>
                        <a:ea typeface="Cambria Math" panose="02040503050406030204" pitchFamily="18" charset="0"/>
                        <a:sym typeface="Wingdings" pitchFamily="2" charset="2"/>
                      </a:rPr>
                      <m:t>→</m:t>
                    </m:r>
                    <m:r>
                      <a:rPr lang="es-419" b="0" i="1" smtClean="0">
                        <a:latin typeface="Cambria Math" panose="02040503050406030204" pitchFamily="18" charset="0"/>
                        <a:ea typeface="Cambria Math" panose="02040503050406030204" pitchFamily="18" charset="0"/>
                        <a:sym typeface="Wingdings" pitchFamily="2" charset="2"/>
                      </a:rPr>
                      <m:t>𝑁</m:t>
                    </m:r>
                    <m:d>
                      <m:dPr>
                        <m:ctrlPr>
                          <a:rPr lang="es-419" b="0" i="1" smtClean="0">
                            <a:latin typeface="Cambria Math" panose="02040503050406030204" pitchFamily="18" charset="0"/>
                            <a:ea typeface="Cambria Math" panose="02040503050406030204" pitchFamily="18" charset="0"/>
                            <a:sym typeface="Wingdings" pitchFamily="2" charset="2"/>
                          </a:rPr>
                        </m:ctrlPr>
                      </m:dPr>
                      <m:e>
                        <m:r>
                          <a:rPr lang="es-419" b="0" i="1" smtClean="0">
                            <a:latin typeface="Cambria Math" panose="02040503050406030204" pitchFamily="18" charset="0"/>
                            <a:ea typeface="Cambria Math" panose="02040503050406030204" pitchFamily="18" charset="0"/>
                            <a:sym typeface="Wingdings" pitchFamily="2" charset="2"/>
                          </a:rPr>
                          <m:t>𝐶</m:t>
                        </m:r>
                      </m:e>
                    </m:d>
                    <m:r>
                      <a:rPr lang="es-419" b="0" i="1" smtClean="0">
                        <a:latin typeface="Cambria Math" panose="02040503050406030204" pitchFamily="18" charset="0"/>
                        <a:ea typeface="Cambria Math" panose="02040503050406030204" pitchFamily="18" charset="0"/>
                        <a:sym typeface="Wingdings" pitchFamily="2" charset="2"/>
                      </a:rPr>
                      <m:t> </m:t>
                    </m:r>
                    <m:r>
                      <a:rPr lang="es-419" b="0" i="1" smtClean="0">
                        <a:latin typeface="Cambria Math" panose="02040503050406030204" pitchFamily="18" charset="0"/>
                        <a:ea typeface="Cambria Math" panose="02040503050406030204" pitchFamily="18" charset="0"/>
                        <a:sym typeface="Wingdings" pitchFamily="2" charset="2"/>
                      </a:rPr>
                      <m:t>𝑜𝑟</m:t>
                    </m:r>
                    <m:r>
                      <a:rPr lang="es-419" b="0" i="1" smtClean="0">
                        <a:latin typeface="Cambria Math" panose="02040503050406030204" pitchFamily="18" charset="0"/>
                        <a:ea typeface="Cambria Math" panose="02040503050406030204" pitchFamily="18" charset="0"/>
                        <a:sym typeface="Wingdings" pitchFamily="2" charset="2"/>
                      </a:rPr>
                      <m:t> </m:t>
                    </m:r>
                    <m:r>
                      <a:rPr lang="es-419" b="0" i="1" smtClean="0">
                        <a:latin typeface="Cambria Math" panose="02040503050406030204" pitchFamily="18" charset="0"/>
                        <a:ea typeface="Cambria Math" panose="02040503050406030204" pitchFamily="18" charset="0"/>
                        <a:sym typeface="Wingdings" pitchFamily="2" charset="2"/>
                      </a:rPr>
                      <m:t>𝑁</m:t>
                    </m:r>
                    <m:d>
                      <m:dPr>
                        <m:ctrlPr>
                          <a:rPr lang="es-419" b="0" i="1" smtClean="0">
                            <a:latin typeface="Cambria Math" panose="02040503050406030204" pitchFamily="18" charset="0"/>
                            <a:ea typeface="Cambria Math" panose="02040503050406030204" pitchFamily="18" charset="0"/>
                            <a:sym typeface="Wingdings" pitchFamily="2" charset="2"/>
                          </a:rPr>
                        </m:ctrlPr>
                      </m:dPr>
                      <m:e>
                        <m:r>
                          <a:rPr lang="es-419" b="0" i="1" smtClean="0">
                            <a:latin typeface="Cambria Math" panose="02040503050406030204" pitchFamily="18" charset="0"/>
                            <a:ea typeface="Cambria Math" panose="02040503050406030204" pitchFamily="18" charset="0"/>
                            <a:sym typeface="Wingdings" pitchFamily="2" charset="2"/>
                          </a:rPr>
                          <m:t>𝐶</m:t>
                        </m:r>
                      </m:e>
                    </m:d>
                    <m:r>
                      <a:rPr lang="es-419" b="0" i="1" smtClean="0">
                        <a:latin typeface="Cambria Math" panose="02040503050406030204" pitchFamily="18" charset="0"/>
                        <a:ea typeface="Cambria Math" panose="02040503050406030204" pitchFamily="18" charset="0"/>
                        <a:sym typeface="Wingdings" pitchFamily="2" charset="2"/>
                      </a:rPr>
                      <m:t>+1; </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ES" i="1" smtClean="0">
                        <a:latin typeface="Cambria Math" panose="02040503050406030204" pitchFamily="18" charset="0"/>
                        <a:ea typeface="Cambria Math" panose="02040503050406030204" pitchFamily="18" charset="0"/>
                        <a:sym typeface="Wingdings" pitchFamily="2" charset="2"/>
                      </a:rPr>
                      <m:t>→</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b="0" i="1" smtClean="0">
                        <a:latin typeface="Cambria Math" panose="02040503050406030204" pitchFamily="18" charset="0"/>
                        <a:sym typeface="Wingdings" pitchFamily="2" charset="2"/>
                      </a:rPr>
                      <m:t> </m:t>
                    </m:r>
                    <m:r>
                      <a:rPr lang="es-419" b="0" i="1" smtClean="0">
                        <a:latin typeface="Cambria Math" panose="02040503050406030204" pitchFamily="18" charset="0"/>
                        <a:sym typeface="Wingdings" pitchFamily="2" charset="2"/>
                      </a:rPr>
                      <m:t>𝑜𝑟</m:t>
                    </m:r>
                    <m:r>
                      <a:rPr lang="es-419" b="0" i="1" smtClean="0">
                        <a:latin typeface="Cambria Math" panose="02040503050406030204" pitchFamily="18" charset="0"/>
                        <a:sym typeface="Wingdings" pitchFamily="2" charset="2"/>
                      </a:rPr>
                      <m:t> </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b="0" i="1" smtClean="0">
                        <a:latin typeface="Cambria Math" panose="02040503050406030204" pitchFamily="18" charset="0"/>
                        <a:sym typeface="Wingdings" pitchFamily="2" charset="2"/>
                      </a:rPr>
                      <m:t>+1</m:t>
                    </m:r>
                  </m:oMath>
                </a14:m>
                <a:r>
                  <a:rPr lang="es-419" dirty="0">
                    <a:latin typeface="+mn-lt"/>
                    <a:ea typeface="Cambria Math" panose="02040503050406030204" pitchFamily="18" charset="0"/>
                  </a:rPr>
                  <a:t>; </a:t>
                </a:r>
                <a14:m>
                  <m:oMath xmlns:m="http://schemas.openxmlformats.org/officeDocument/2006/math">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419" b="0" i="1" smtClean="0">
                                <a:latin typeface="Cambria Math" panose="02040503050406030204" pitchFamily="18" charset="0"/>
                                <a:sym typeface="Wingdings" pitchFamily="2" charset="2"/>
                              </a:rPr>
                              <m:t>𝐶</m:t>
                            </m:r>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ES" i="1">
                        <a:latin typeface="Cambria Math" panose="02040503050406030204" pitchFamily="18" charset="0"/>
                        <a:ea typeface="Cambria Math" panose="02040503050406030204" pitchFamily="18" charset="0"/>
                        <a:sym typeface="Wingdings" pitchFamily="2" charset="2"/>
                      </a:rPr>
                      <m:t>→</m:t>
                    </m:r>
                    <m:r>
                      <a:rPr lang="es-419" i="1">
                        <a:solidFill>
                          <a:srgbClr val="000000"/>
                        </a:solidFill>
                        <a:latin typeface="Cambria Math" panose="02040503050406030204" pitchFamily="18" charset="0"/>
                        <a:sym typeface="Calibri"/>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419" b="0" i="1" smtClean="0">
                                <a:latin typeface="Cambria Math" panose="02040503050406030204" pitchFamily="18" charset="0"/>
                                <a:sym typeface="Wingdings" pitchFamily="2" charset="2"/>
                              </a:rPr>
                              <m:t>𝐶</m:t>
                            </m:r>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i="1">
                        <a:latin typeface="Cambria Math" panose="02040503050406030204" pitchFamily="18" charset="0"/>
                        <a:sym typeface="Wingdings" pitchFamily="2" charset="2"/>
                      </a:rPr>
                      <m:t> </m:t>
                    </m:r>
                    <m:r>
                      <a:rPr lang="es-419" i="1">
                        <a:latin typeface="Cambria Math" panose="02040503050406030204" pitchFamily="18" charset="0"/>
                        <a:sym typeface="Wingdings" pitchFamily="2" charset="2"/>
                      </a:rPr>
                      <m:t>𝑜𝑟</m:t>
                    </m:r>
                    <m:r>
                      <a:rPr lang="es-419" b="0" i="1" smtClean="0">
                        <a:latin typeface="Cambria Math" panose="02040503050406030204" pitchFamily="18" charset="0"/>
                        <a:sym typeface="Wingdings" pitchFamily="2" charset="2"/>
                      </a:rPr>
                      <m:t> </m:t>
                    </m:r>
                    <m:r>
                      <a:rPr lang="es-419" i="1">
                        <a:latin typeface="Cambria Math" panose="02040503050406030204" pitchFamily="18" charset="0"/>
                        <a:sym typeface="Wingdings" pitchFamily="2" charset="2"/>
                      </a:rPr>
                      <m:t>𝑁</m:t>
                    </m:r>
                    <m:d>
                      <m:dPr>
                        <m:ctrlPr>
                          <a:rPr lang="es-419" i="1">
                            <a:solidFill>
                              <a:srgbClr val="000000"/>
                            </a:solidFill>
                            <a:latin typeface="Cambria Math" panose="02040503050406030204" pitchFamily="18" charset="0"/>
                            <a:sym typeface="Calibri"/>
                          </a:rPr>
                        </m:ctrlPr>
                      </m:dPr>
                      <m:e>
                        <m:sSub>
                          <m:sSubPr>
                            <m:ctrlPr>
                              <a:rPr lang="es-ES" i="1">
                                <a:latin typeface="Cambria Math" panose="02040503050406030204" pitchFamily="18" charset="0"/>
                                <a:sym typeface="Wingdings" pitchFamily="2" charset="2"/>
                              </a:rPr>
                            </m:ctrlPr>
                          </m:sSubPr>
                          <m:e>
                            <m:r>
                              <a:rPr lang="es-419" b="0" i="1" smtClean="0">
                                <a:latin typeface="Cambria Math" panose="02040503050406030204" pitchFamily="18" charset="0"/>
                                <a:sym typeface="Wingdings" pitchFamily="2" charset="2"/>
                              </a:rPr>
                              <m:t>𝐶</m:t>
                            </m:r>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e>
                    </m:d>
                    <m:r>
                      <a:rPr lang="es-419" i="1">
                        <a:latin typeface="Cambria Math" panose="02040503050406030204" pitchFamily="18" charset="0"/>
                        <a:sym typeface="Wingdings" pitchFamily="2" charset="2"/>
                      </a:rPr>
                      <m:t>+1</m:t>
                    </m:r>
                    <m:r>
                      <a:rPr lang="es-419" b="0" i="1" smtClean="0">
                        <a:latin typeface="Cambria Math" panose="02040503050406030204" pitchFamily="18" charset="0"/>
                        <a:sym typeface="Wingdings" pitchFamily="2" charset="2"/>
                      </a:rPr>
                      <m:t>; </m:t>
                    </m:r>
                  </m:oMath>
                </a14:m>
                <a:endParaRPr lang="es-419" dirty="0">
                  <a:latin typeface="+mn-lt"/>
                  <a:ea typeface="Cambria Math" panose="02040503050406030204" pitchFamily="18" charset="0"/>
                </a:endParaRPr>
              </a:p>
              <a:p>
                <a:pPr marL="0" indent="0">
                  <a:buNone/>
                </a:pPr>
                <a:r>
                  <a:rPr lang="en-US" dirty="0">
                    <a:latin typeface="+mn-lt"/>
                  </a:rPr>
                  <a:t>Dynamics/</a:t>
                </a:r>
                <a:r>
                  <a:rPr lang="en-US" b="1" dirty="0">
                    <a:latin typeface="+mn-lt"/>
                  </a:rPr>
                  <a:t>Adaptation</a:t>
                </a:r>
                <a:r>
                  <a:rPr lang="en-US" dirty="0"/>
                  <a:t>: </a:t>
                </a:r>
                <a14:m>
                  <m:oMath xmlns:m="http://schemas.openxmlformats.org/officeDocument/2006/math">
                    <m:sSub>
                      <m:sSubPr>
                        <m:ctrlPr>
                          <a:rPr lang="es-ES" i="1">
                            <a:latin typeface="Cambria Math" panose="02040503050406030204" pitchFamily="18" charset="0"/>
                            <a:sym typeface="Wingdings" pitchFamily="2" charset="2"/>
                          </a:rPr>
                        </m:ctrlPr>
                      </m:sSubPr>
                      <m:e>
                        <m:r>
                          <a:rPr lang="es-419" i="1">
                            <a:latin typeface="Cambria Math" panose="02040503050406030204" pitchFamily="18" charset="0"/>
                            <a:sym typeface="Wingdings" pitchFamily="2" charset="2"/>
                          </a:rPr>
                          <m:t>𝐶</m:t>
                        </m:r>
                        <m:r>
                          <a:rPr lang="es-419" b="0" i="1" smtClean="0">
                            <a:latin typeface="Cambria Math" panose="02040503050406030204" pitchFamily="18" charset="0"/>
                            <a:sym typeface="Wingdings" pitchFamily="2" charset="2"/>
                          </a:rPr>
                          <m:t> </m:t>
                        </m:r>
                        <m:r>
                          <a:rPr lang="es-419" b="0" i="1" smtClean="0">
                            <a:latin typeface="Cambria Math" panose="02040503050406030204" pitchFamily="18" charset="0"/>
                            <a:sym typeface="Wingdings" pitchFamily="2" charset="2"/>
                          </a:rPr>
                          <m:t>𝑜𝑟</m:t>
                        </m:r>
                        <m:r>
                          <a:rPr lang="es-419" b="0" i="1" smtClean="0">
                            <a:latin typeface="Cambria Math" panose="02040503050406030204" pitchFamily="18" charset="0"/>
                            <a:sym typeface="Wingdings" pitchFamily="2" charset="2"/>
                          </a:rPr>
                          <m:t> </m:t>
                        </m:r>
                        <m:r>
                          <a:rPr lang="es-ES" i="1">
                            <a:latin typeface="Cambria Math" panose="02040503050406030204" pitchFamily="18" charset="0"/>
                            <a:ea typeface="Cambria Math" panose="02040503050406030204" pitchFamily="18" charset="0"/>
                            <a:sym typeface="Wingdings" pitchFamily="2" charset="2"/>
                          </a:rPr>
                          <m:t>𝜉</m:t>
                        </m:r>
                      </m:e>
                      <m:sub>
                        <m:r>
                          <a:rPr lang="es-ES" i="1">
                            <a:latin typeface="Cambria Math" panose="02040503050406030204" pitchFamily="18" charset="0"/>
                            <a:sym typeface="Wingdings" pitchFamily="2" charset="2"/>
                          </a:rPr>
                          <m:t>𝑖</m:t>
                        </m:r>
                      </m:sub>
                    </m:sSub>
                  </m:oMath>
                </a14:m>
                <a:r>
                  <a:rPr lang="en-US" dirty="0"/>
                  <a:t> can be states or rules.  </a:t>
                </a:r>
              </a:p>
              <a:p>
                <a:pPr marL="0" indent="0">
                  <a:buNone/>
                </a:pPr>
                <a:r>
                  <a:rPr lang="en-US" dirty="0">
                    <a:latin typeface="+mn-lt"/>
                  </a:rPr>
                  <a:t>But is the correlation between</a:t>
                </a:r>
                <a:r>
                  <a:rPr lang="en-US" dirty="0"/>
                  <a:t> </a:t>
                </a:r>
                <a14:m>
                  <m:oMath xmlns:m="http://schemas.openxmlformats.org/officeDocument/2006/math">
                    <m:r>
                      <a:rPr lang="es-ES" i="1">
                        <a:latin typeface="Cambria Math" panose="02040503050406030204" pitchFamily="18" charset="0"/>
                        <a:ea typeface="Cambria Math" panose="02040503050406030204" pitchFamily="18" charset="0"/>
                      </a:rPr>
                      <m:t>𝐶</m:t>
                    </m:r>
                  </m:oMath>
                </a14:m>
                <a:r>
                  <a:rPr lang="en-US" dirty="0"/>
                  <a:t> </a:t>
                </a:r>
                <a:r>
                  <a:rPr lang="en-US" dirty="0">
                    <a:latin typeface="+mn-lt"/>
                  </a:rPr>
                  <a:t>and</a:t>
                </a:r>
                <a:r>
                  <a:rPr lang="en-US" dirty="0"/>
                  <a:t> </a:t>
                </a:r>
                <a14:m>
                  <m:oMath xmlns:m="http://schemas.openxmlformats.org/officeDocument/2006/math">
                    <m:sSub>
                      <m:sSubPr>
                        <m:ctrlPr>
                          <a:rPr lang="es-ES" i="1">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𝜉</m:t>
                        </m:r>
                      </m:e>
                      <m:sub>
                        <m:r>
                          <a:rPr lang="es-ES" i="1">
                            <a:latin typeface="Cambria Math" panose="02040503050406030204" pitchFamily="18" charset="0"/>
                            <a:ea typeface="Cambria Math" panose="02040503050406030204" pitchFamily="18" charset="0"/>
                          </a:rPr>
                          <m:t>𝑖</m:t>
                        </m:r>
                      </m:sub>
                    </m:sSub>
                  </m:oMath>
                </a14:m>
                <a:r>
                  <a:rPr lang="en-US" dirty="0"/>
                  <a:t> </a:t>
                </a:r>
                <a:r>
                  <a:rPr lang="en-US" dirty="0">
                    <a:latin typeface="+mn-lt"/>
                  </a:rPr>
                  <a:t>statistically reliable? Use:</a:t>
                </a:r>
              </a:p>
              <a:p>
                <a:pPr marL="0" indent="0">
                  <a:buNone/>
                </a:pPr>
                <a:endParaRPr lang="en-US" dirty="0"/>
              </a:p>
              <a:p>
                <a:pPr marL="0" indent="0">
                  <a:buNone/>
                </a:pPr>
                <a14:m>
                  <m:oMath xmlns:m="http://schemas.openxmlformats.org/officeDocument/2006/math">
                    <m:r>
                      <a:rPr lang="en-MX" i="1">
                        <a:latin typeface="Cambria Math" panose="02040503050406030204" pitchFamily="18" charset="0"/>
                        <a:ea typeface="Cambria Math" panose="02040503050406030204" pitchFamily="18" charset="0"/>
                      </a:rPr>
                      <m:t>𝜀</m:t>
                    </m:r>
                    <m:d>
                      <m:dPr>
                        <m:ctrlPr>
                          <a:rPr lang="es-ES" i="1">
                            <a:latin typeface="Cambria Math" panose="02040503050406030204" pitchFamily="18" charset="0"/>
                            <a:ea typeface="Cambria Math" panose="02040503050406030204" pitchFamily="18" charset="0"/>
                          </a:rPr>
                        </m:ctrlPr>
                      </m:dPr>
                      <m:e>
                        <m:r>
                          <a:rPr lang="es-ES" i="1">
                            <a:latin typeface="Cambria Math" panose="02040503050406030204" pitchFamily="18" charset="0"/>
                            <a:ea typeface="Cambria Math" panose="02040503050406030204" pitchFamily="18" charset="0"/>
                          </a:rPr>
                          <m:t>𝐶</m:t>
                        </m:r>
                      </m:e>
                      <m:e>
                        <m:sSub>
                          <m:sSubPr>
                            <m:ctrlPr>
                              <a:rPr lang="es-ES" i="1">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𝜉</m:t>
                            </m:r>
                          </m:e>
                          <m:sub>
                            <m:r>
                              <a:rPr lang="es-ES" i="1">
                                <a:latin typeface="Cambria Math" panose="02040503050406030204" pitchFamily="18" charset="0"/>
                                <a:ea typeface="Cambria Math" panose="02040503050406030204" pitchFamily="18" charset="0"/>
                              </a:rPr>
                              <m:t>𝑖</m:t>
                            </m:r>
                          </m:sub>
                        </m:sSub>
                      </m:e>
                    </m:d>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𝑁</m:t>
                    </m:r>
                    <m:r>
                      <a:rPr lang="es-ES" i="1">
                        <a:latin typeface="Cambria Math" panose="02040503050406030204" pitchFamily="18" charset="0"/>
                        <a:ea typeface="Cambria Math" panose="02040503050406030204" pitchFamily="18" charset="0"/>
                      </a:rPr>
                      <m:t>(</m:t>
                    </m:r>
                    <m:sSub>
                      <m:sSubPr>
                        <m:ctrlPr>
                          <a:rPr lang="es-ES" i="1">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𝜉</m:t>
                        </m:r>
                      </m:e>
                      <m:sub>
                        <m:r>
                          <a:rPr lang="es-ES" i="1">
                            <a:latin typeface="Cambria Math" panose="02040503050406030204" pitchFamily="18" charset="0"/>
                            <a:ea typeface="Cambria Math" panose="02040503050406030204" pitchFamily="18" charset="0"/>
                          </a:rPr>
                          <m:t>𝑖</m:t>
                        </m:r>
                      </m:sub>
                    </m:sSub>
                  </m:oMath>
                </a14:m>
                <a:r>
                  <a:rPr lang="en-MX" dirty="0"/>
                  <a:t>)(</a:t>
                </a:r>
                <a14:m>
                  <m:oMath xmlns:m="http://schemas.openxmlformats.org/officeDocument/2006/math">
                    <m:r>
                      <m:rPr>
                        <m:sty m:val="p"/>
                      </m:rPr>
                      <a:rPr lang="es-419" b="0" i="0" smtClean="0">
                        <a:latin typeface="Cambria Math" panose="02040503050406030204" pitchFamily="18" charset="0"/>
                        <a:ea typeface="Cambria Math" panose="02040503050406030204" pitchFamily="18" charset="0"/>
                      </a:rPr>
                      <m:t>P</m:t>
                    </m:r>
                    <m:r>
                      <a:rPr lang="es-419" b="0" i="0" smtClean="0">
                        <a:latin typeface="Cambria Math" panose="02040503050406030204" pitchFamily="18" charset="0"/>
                        <a:ea typeface="Cambria Math" panose="02040503050406030204" pitchFamily="18" charset="0"/>
                      </a:rPr>
                      <m:t>(</m:t>
                    </m:r>
                    <m:r>
                      <m:rPr>
                        <m:sty m:val="p"/>
                      </m:rPr>
                      <a:rPr lang="es-419" b="0" i="0" smtClean="0">
                        <a:latin typeface="Cambria Math" panose="02040503050406030204" pitchFamily="18" charset="0"/>
                        <a:ea typeface="Cambria Math" panose="02040503050406030204" pitchFamily="18" charset="0"/>
                      </a:rPr>
                      <m:t>C</m:t>
                    </m:r>
                    <m:r>
                      <a:rPr lang="es-419" b="0" i="0" smtClean="0">
                        <a:latin typeface="Cambria Math" panose="02040503050406030204" pitchFamily="18" charset="0"/>
                        <a:ea typeface="Cambria Math" panose="02040503050406030204" pitchFamily="18" charset="0"/>
                      </a:rPr>
                      <m:t>|</m:t>
                    </m:r>
                    <m:sSub>
                      <m:sSubPr>
                        <m:ctrlPr>
                          <a:rPr lang="es-ES" i="1">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𝜉</m:t>
                        </m:r>
                      </m:e>
                      <m:sub>
                        <m:r>
                          <a:rPr lang="es-ES" i="1">
                            <a:latin typeface="Cambria Math" panose="02040503050406030204" pitchFamily="18" charset="0"/>
                            <a:ea typeface="Cambria Math" panose="02040503050406030204" pitchFamily="18" charset="0"/>
                          </a:rPr>
                          <m:t>𝑖</m:t>
                        </m:r>
                      </m:sub>
                    </m:sSub>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𝑃</m:t>
                    </m:r>
                    <m:r>
                      <a:rPr lang="es-ES" i="1">
                        <a:latin typeface="Cambria Math" panose="02040503050406030204" pitchFamily="18" charset="0"/>
                        <a:ea typeface="Cambria Math" panose="02040503050406030204" pitchFamily="18" charset="0"/>
                      </a:rPr>
                      <m:t>(</m:t>
                    </m:r>
                    <m:r>
                      <a:rPr lang="es-ES" i="1">
                        <a:latin typeface="Cambria Math" panose="02040503050406030204" pitchFamily="18" charset="0"/>
                        <a:ea typeface="Cambria Math" panose="02040503050406030204" pitchFamily="18" charset="0"/>
                      </a:rPr>
                      <m:t>𝐶</m:t>
                    </m:r>
                    <m:r>
                      <a:rPr lang="es-ES" i="1">
                        <a:latin typeface="Cambria Math" panose="02040503050406030204" pitchFamily="18" charset="0"/>
                        <a:ea typeface="Cambria Math" panose="02040503050406030204" pitchFamily="18" charset="0"/>
                      </a:rPr>
                      <m:t>))/</m:t>
                    </m:r>
                    <m:rad>
                      <m:radPr>
                        <m:degHide m:val="on"/>
                        <m:ctrlPr>
                          <a:rPr lang="es-ES" i="1">
                            <a:latin typeface="Cambria Math" panose="02040503050406030204" pitchFamily="18" charset="0"/>
                            <a:ea typeface="Cambria Math" panose="02040503050406030204" pitchFamily="18" charset="0"/>
                          </a:rPr>
                        </m:ctrlPr>
                      </m:radPr>
                      <m:deg/>
                      <m:e>
                        <m:r>
                          <a:rPr lang="es-ES" i="1">
                            <a:latin typeface="Cambria Math" panose="02040503050406030204" pitchFamily="18" charset="0"/>
                            <a:ea typeface="Cambria Math" panose="02040503050406030204" pitchFamily="18" charset="0"/>
                          </a:rPr>
                          <m:t>𝑁</m:t>
                        </m:r>
                        <m:r>
                          <a:rPr lang="es-ES" i="1">
                            <a:latin typeface="Cambria Math" panose="02040503050406030204" pitchFamily="18" charset="0"/>
                            <a:ea typeface="Cambria Math" panose="02040503050406030204" pitchFamily="18" charset="0"/>
                          </a:rPr>
                          <m:t>(</m:t>
                        </m:r>
                        <m:sSub>
                          <m:sSubPr>
                            <m:ctrlPr>
                              <a:rPr lang="es-ES" i="1">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𝜉</m:t>
                            </m:r>
                          </m:e>
                          <m:sub>
                            <m:r>
                              <a:rPr lang="es-ES" i="1">
                                <a:latin typeface="Cambria Math" panose="02040503050406030204" pitchFamily="18" charset="0"/>
                                <a:ea typeface="Cambria Math" panose="02040503050406030204" pitchFamily="18" charset="0"/>
                              </a:rPr>
                              <m:t>𝑖</m:t>
                            </m:r>
                          </m:sub>
                        </m:sSub>
                        <m:r>
                          <m:rPr>
                            <m:nor/>
                          </m:rPr>
                          <a:rPr lang="en-MX" dirty="0"/>
                          <m:t>)</m:t>
                        </m:r>
                        <m:r>
                          <a:rPr lang="es-ES" i="1" dirty="0">
                            <a:latin typeface="Cambria Math" panose="02040503050406030204" pitchFamily="18" charset="0"/>
                          </a:rPr>
                          <m:t>(</m:t>
                        </m:r>
                        <m:r>
                          <a:rPr lang="es-ES" i="1" dirty="0">
                            <a:latin typeface="Cambria Math" panose="02040503050406030204" pitchFamily="18" charset="0"/>
                          </a:rPr>
                          <m:t>𝑃</m:t>
                        </m:r>
                        <m:r>
                          <a:rPr lang="es-ES" i="1" dirty="0">
                            <a:latin typeface="Cambria Math" panose="02040503050406030204" pitchFamily="18" charset="0"/>
                          </a:rPr>
                          <m:t>(</m:t>
                        </m:r>
                        <m:r>
                          <a:rPr lang="es-ES" i="1" dirty="0">
                            <a:latin typeface="Cambria Math" panose="02040503050406030204" pitchFamily="18" charset="0"/>
                          </a:rPr>
                          <m:t>𝐶</m:t>
                        </m:r>
                        <m:r>
                          <a:rPr lang="es-ES" i="1" dirty="0">
                            <a:latin typeface="Cambria Math" panose="02040503050406030204" pitchFamily="18" charset="0"/>
                          </a:rPr>
                          <m:t>)(1−</m:t>
                        </m:r>
                        <m:r>
                          <a:rPr lang="es-ES" i="1" dirty="0">
                            <a:latin typeface="Cambria Math" panose="02040503050406030204" pitchFamily="18" charset="0"/>
                          </a:rPr>
                          <m:t>𝑃</m:t>
                        </m:r>
                        <m:d>
                          <m:dPr>
                            <m:ctrlPr>
                              <a:rPr lang="es-ES" i="1" dirty="0">
                                <a:latin typeface="Cambria Math" panose="02040503050406030204" pitchFamily="18" charset="0"/>
                              </a:rPr>
                            </m:ctrlPr>
                          </m:dPr>
                          <m:e>
                            <m:r>
                              <a:rPr lang="es-ES" i="1" dirty="0">
                                <a:latin typeface="Cambria Math" panose="02040503050406030204" pitchFamily="18" charset="0"/>
                              </a:rPr>
                              <m:t>𝐶</m:t>
                            </m:r>
                          </m:e>
                        </m:d>
                        <m:r>
                          <a:rPr lang="es-ES" i="1" dirty="0">
                            <a:latin typeface="Cambria Math" panose="02040503050406030204" pitchFamily="18" charset="0"/>
                          </a:rPr>
                          <m:t>)</m:t>
                        </m:r>
                      </m:e>
                    </m:rad>
                  </m:oMath>
                </a14:m>
                <a:endParaRPr lang="en-US" dirty="0"/>
              </a:p>
            </p:txBody>
          </p:sp>
        </mc:Choice>
        <mc:Fallback>
          <p:sp>
            <p:nvSpPr>
              <p:cNvPr id="3" name="Content Placeholder 2">
                <a:extLst>
                  <a:ext uri="{FF2B5EF4-FFF2-40B4-BE49-F238E27FC236}">
                    <a16:creationId xmlns:a16="http://schemas.microsoft.com/office/drawing/2014/main" id="{38CBD4CA-D748-ECB3-10AD-E412059F8842}"/>
                  </a:ext>
                </a:extLst>
              </p:cNvPr>
              <p:cNvSpPr>
                <a:spLocks noGrp="1" noRot="1" noChangeAspect="1" noMove="1" noResize="1" noEditPoints="1" noAdjustHandles="1" noChangeArrowheads="1" noChangeShapeType="1" noTextEdit="1"/>
              </p:cNvSpPr>
              <p:nvPr>
                <p:ph idx="1"/>
              </p:nvPr>
            </p:nvSpPr>
            <p:spPr>
              <a:xfrm>
                <a:off x="838200" y="879676"/>
                <a:ext cx="11353800" cy="4815480"/>
              </a:xfrm>
              <a:blipFill>
                <a:blip r:embed="rId3"/>
                <a:stretch>
                  <a:fillRect l="-1117" b="-342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A784B443-54DB-5247-0CB1-969DDB9DE93D}"/>
                  </a:ext>
                </a:extLst>
              </p:cNvPr>
              <p:cNvSpPr txBox="1"/>
              <p:nvPr/>
            </p:nvSpPr>
            <p:spPr>
              <a:xfrm>
                <a:off x="838200" y="5613722"/>
                <a:ext cx="9888669" cy="461665"/>
              </a:xfrm>
              <a:prstGeom prst="rect">
                <a:avLst/>
              </a:prstGeom>
              <a:noFill/>
            </p:spPr>
            <p:txBody>
              <a:bodyPr wrap="none" rtlCol="0">
                <a:spAutoFit/>
              </a:bodyPr>
              <a:lstStyle/>
              <a:p>
                <a:r>
                  <a:rPr lang="en-US" sz="2400" dirty="0"/>
                  <a:t>We are comparing the relation between C and </a:t>
                </a:r>
                <a14:m>
                  <m:oMath xmlns:m="http://schemas.openxmlformats.org/officeDocument/2006/math">
                    <m:sSub>
                      <m:sSubPr>
                        <m:ctrlPr>
                          <a:rPr lang="es-ES" sz="2400" i="1">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𝜉</m:t>
                        </m:r>
                      </m:e>
                      <m:sub>
                        <m:r>
                          <a:rPr lang="es-ES" sz="2400" i="1">
                            <a:latin typeface="Cambria Math" panose="02040503050406030204" pitchFamily="18" charset="0"/>
                            <a:ea typeface="Cambria Math" panose="02040503050406030204" pitchFamily="18" charset="0"/>
                          </a:rPr>
                          <m:t>𝑖</m:t>
                        </m:r>
                      </m:sub>
                    </m:sSub>
                  </m:oMath>
                </a14:m>
                <a:r>
                  <a:rPr lang="en-US" sz="2400" dirty="0"/>
                  <a:t> with the null hypothesis P(C)</a:t>
                </a:r>
              </a:p>
            </p:txBody>
          </p:sp>
        </mc:Choice>
        <mc:Fallback>
          <p:sp>
            <p:nvSpPr>
              <p:cNvPr id="4" name="TextBox 3">
                <a:extLst>
                  <a:ext uri="{FF2B5EF4-FFF2-40B4-BE49-F238E27FC236}">
                    <a16:creationId xmlns:a16="http://schemas.microsoft.com/office/drawing/2014/main" id="{A784B443-54DB-5247-0CB1-969DDB9DE93D}"/>
                  </a:ext>
                </a:extLst>
              </p:cNvPr>
              <p:cNvSpPr txBox="1">
                <a:spLocks noRot="1" noChangeAspect="1" noMove="1" noResize="1" noEditPoints="1" noAdjustHandles="1" noChangeArrowheads="1" noChangeShapeType="1" noTextEdit="1"/>
              </p:cNvSpPr>
              <p:nvPr/>
            </p:nvSpPr>
            <p:spPr>
              <a:xfrm>
                <a:off x="838200" y="5613722"/>
                <a:ext cx="9888669" cy="461665"/>
              </a:xfrm>
              <a:prstGeom prst="rect">
                <a:avLst/>
              </a:prstGeom>
              <a:blipFill>
                <a:blip r:embed="rId4"/>
                <a:stretch>
                  <a:fillRect l="-1027" t="-10811" r="-4621" b="-29730"/>
                </a:stretch>
              </a:blipFill>
            </p:spPr>
            <p:txBody>
              <a:bodyPr/>
              <a:lstStyle/>
              <a:p>
                <a:r>
                  <a:rPr lang="en-US">
                    <a:noFill/>
                  </a:rPr>
                  <a:t> </a:t>
                </a:r>
              </a:p>
            </p:txBody>
          </p:sp>
        </mc:Fallback>
      </mc:AlternateContent>
    </p:spTree>
    <p:extLst>
      <p:ext uri="{BB962C8B-B14F-4D97-AF65-F5344CB8AC3E}">
        <p14:creationId xmlns:p14="http://schemas.microsoft.com/office/powerpoint/2010/main" val="1964414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8D84E-EAB2-7F8D-5934-577C48E96A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48888E-24F3-6E4D-5290-32B7226FD6FA}"/>
              </a:ext>
            </a:extLst>
          </p:cNvPr>
          <p:cNvSpPr>
            <a:spLocks noGrp="1"/>
          </p:cNvSpPr>
          <p:nvPr>
            <p:ph type="title"/>
          </p:nvPr>
        </p:nvSpPr>
        <p:spPr/>
        <p:txBody>
          <a:bodyPr>
            <a:normAutofit fontScale="90000"/>
          </a:bodyPr>
          <a:lstStyle/>
          <a:p>
            <a:r>
              <a:rPr lang="en-US" sz="4800" dirty="0"/>
              <a:t>Concepts – </a:t>
            </a:r>
            <a:r>
              <a:rPr lang="en-US" dirty="0"/>
              <a:t>The PREDICTABILITY Landscape</a:t>
            </a:r>
            <a:br>
              <a:rPr lang="en-US" dirty="0"/>
            </a:br>
            <a:r>
              <a:rPr lang="en-US" sz="3100" dirty="0"/>
              <a:t>(CONDUCTOME in the case that C is a </a:t>
            </a:r>
            <a:r>
              <a:rPr lang="en-US" sz="3100" dirty="0" err="1"/>
              <a:t>behaviour</a:t>
            </a:r>
            <a:r>
              <a:rPr lang="en-US" sz="3100" dirty="0"/>
              <a:t>/conduct) </a:t>
            </a:r>
            <a:br>
              <a:rPr lang="en-US" dirty="0"/>
            </a:br>
            <a:endParaRPr lang="en-US" dirty="0"/>
          </a:p>
        </p:txBody>
      </p:sp>
      <p:pic>
        <p:nvPicPr>
          <p:cNvPr id="3" name="Picture 2">
            <a:extLst>
              <a:ext uri="{FF2B5EF4-FFF2-40B4-BE49-F238E27FC236}">
                <a16:creationId xmlns:a16="http://schemas.microsoft.com/office/drawing/2014/main" id="{36EE16DC-AB13-679A-CA85-D6868DE2DDE7}"/>
              </a:ext>
            </a:extLst>
          </p:cNvPr>
          <p:cNvPicPr>
            <a:picLocks noChangeAspect="1"/>
          </p:cNvPicPr>
          <p:nvPr/>
        </p:nvPicPr>
        <p:blipFill>
          <a:blip r:embed="rId3"/>
          <a:stretch>
            <a:fillRect/>
          </a:stretch>
        </p:blipFill>
        <p:spPr>
          <a:xfrm>
            <a:off x="1409204" y="1431766"/>
            <a:ext cx="8539822" cy="4534239"/>
          </a:xfrm>
          <a:prstGeom prst="rect">
            <a:avLst/>
          </a:prstGeom>
        </p:spPr>
      </p:pic>
      <p:sp>
        <p:nvSpPr>
          <p:cNvPr id="6" name="TextBox 5">
            <a:extLst>
              <a:ext uri="{FF2B5EF4-FFF2-40B4-BE49-F238E27FC236}">
                <a16:creationId xmlns:a16="http://schemas.microsoft.com/office/drawing/2014/main" id="{4F639989-4520-586D-F653-7AD30A71A286}"/>
              </a:ext>
            </a:extLst>
          </p:cNvPr>
          <p:cNvSpPr txBox="1"/>
          <p:nvPr/>
        </p:nvSpPr>
        <p:spPr>
          <a:xfrm>
            <a:off x="601410" y="1382924"/>
            <a:ext cx="9477030" cy="1908215"/>
          </a:xfrm>
          <a:prstGeom prst="rect">
            <a:avLst/>
          </a:prstGeom>
          <a:noFill/>
        </p:spPr>
        <p:txBody>
          <a:bodyPr wrap="square" rtlCol="0">
            <a:spAutoFit/>
          </a:bodyPr>
          <a:lstStyle/>
          <a:p>
            <a:r>
              <a:rPr lang="en-US" dirty="0"/>
              <a:t>Conduct/behavior change means                       How do we move someone from here to here? </a:t>
            </a:r>
          </a:p>
          <a:p>
            <a:r>
              <a:rPr lang="en-US" dirty="0"/>
              <a:t>moving someone on this landscape </a:t>
            </a:r>
          </a:p>
          <a:p>
            <a:r>
              <a:rPr lang="en-US" dirty="0"/>
              <a:t>                                 </a:t>
            </a:r>
          </a:p>
          <a:p>
            <a:r>
              <a:rPr lang="en-US" dirty="0"/>
              <a:t>How easy is it? </a:t>
            </a:r>
          </a:p>
          <a:p>
            <a:endParaRPr lang="en-US" dirty="0"/>
          </a:p>
          <a:p>
            <a:r>
              <a:rPr lang="en-US" sz="1400" dirty="0"/>
              <a:t>Reduce cognitive stress versus </a:t>
            </a:r>
          </a:p>
          <a:p>
            <a:r>
              <a:rPr lang="en-US" sz="1400" dirty="0"/>
              <a:t>5 more years of education? </a:t>
            </a:r>
          </a:p>
        </p:txBody>
      </p:sp>
      <p:sp>
        <p:nvSpPr>
          <p:cNvPr id="7" name="TextBox 6">
            <a:extLst>
              <a:ext uri="{FF2B5EF4-FFF2-40B4-BE49-F238E27FC236}">
                <a16:creationId xmlns:a16="http://schemas.microsoft.com/office/drawing/2014/main" id="{9C96D71C-67B1-7F67-293B-6C71FBDBFA7B}"/>
              </a:ext>
            </a:extLst>
          </p:cNvPr>
          <p:cNvSpPr txBox="1"/>
          <p:nvPr/>
        </p:nvSpPr>
        <p:spPr>
          <a:xfrm rot="1534645">
            <a:off x="2266969" y="4330304"/>
            <a:ext cx="1944763" cy="338554"/>
          </a:xfrm>
          <a:prstGeom prst="rect">
            <a:avLst/>
          </a:prstGeom>
          <a:noFill/>
        </p:spPr>
        <p:txBody>
          <a:bodyPr wrap="none" rtlCol="0">
            <a:spAutoFit/>
          </a:bodyPr>
          <a:lstStyle/>
          <a:p>
            <a:r>
              <a:rPr lang="en-US" sz="1600" dirty="0"/>
              <a:t>Hours of exercise X</a:t>
            </a:r>
            <a:r>
              <a:rPr lang="en-US" sz="1600" baseline="-25000" dirty="0"/>
              <a:t>1</a:t>
            </a:r>
            <a:endParaRPr lang="en-US" sz="1600" dirty="0"/>
          </a:p>
        </p:txBody>
      </p:sp>
      <p:cxnSp>
        <p:nvCxnSpPr>
          <p:cNvPr id="8" name="Straight Arrow Connector 7">
            <a:extLst>
              <a:ext uri="{FF2B5EF4-FFF2-40B4-BE49-F238E27FC236}">
                <a16:creationId xmlns:a16="http://schemas.microsoft.com/office/drawing/2014/main" id="{A400E209-296D-7EDB-9459-851E3B1BF083}"/>
              </a:ext>
            </a:extLst>
          </p:cNvPr>
          <p:cNvCxnSpPr/>
          <p:nvPr/>
        </p:nvCxnSpPr>
        <p:spPr>
          <a:xfrm>
            <a:off x="3885147" y="4817192"/>
            <a:ext cx="954667" cy="4250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E6AABD8-3F73-D9D0-2629-E44070FBFD2C}"/>
              </a:ext>
            </a:extLst>
          </p:cNvPr>
          <p:cNvCxnSpPr>
            <a:endCxn id="7" idx="1"/>
          </p:cNvCxnSpPr>
          <p:nvPr/>
        </p:nvCxnSpPr>
        <p:spPr>
          <a:xfrm>
            <a:off x="1581459" y="3683851"/>
            <a:ext cx="780801" cy="395923"/>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8F6A7416-684A-C932-367B-EF229644ABDF}"/>
              </a:ext>
            </a:extLst>
          </p:cNvPr>
          <p:cNvSpPr/>
          <p:nvPr/>
        </p:nvSpPr>
        <p:spPr>
          <a:xfrm rot="20920679">
            <a:off x="3715436" y="2582095"/>
            <a:ext cx="1815921" cy="914400"/>
          </a:xfrm>
          <a:prstGeom prst="ellipse">
            <a:avLst/>
          </a:prstGeom>
          <a:solidFill>
            <a:srgbClr val="C41911">
              <a:alpha val="2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376D22F9-64BD-3278-22B4-9DBAB137B919}"/>
              </a:ext>
            </a:extLst>
          </p:cNvPr>
          <p:cNvSpPr txBox="1"/>
          <p:nvPr/>
        </p:nvSpPr>
        <p:spPr>
          <a:xfrm rot="21126317">
            <a:off x="5474710" y="1937194"/>
            <a:ext cx="1257717" cy="307777"/>
          </a:xfrm>
          <a:prstGeom prst="rect">
            <a:avLst/>
          </a:prstGeom>
          <a:noFill/>
        </p:spPr>
        <p:txBody>
          <a:bodyPr wrap="none" rtlCol="0">
            <a:spAutoFit/>
          </a:bodyPr>
          <a:lstStyle/>
          <a:p>
            <a:r>
              <a:rPr lang="en-US" sz="1400" dirty="0"/>
              <a:t>Drink the Coke</a:t>
            </a:r>
          </a:p>
        </p:txBody>
      </p:sp>
      <p:sp>
        <p:nvSpPr>
          <p:cNvPr id="12" name="Rectangle 11">
            <a:extLst>
              <a:ext uri="{FF2B5EF4-FFF2-40B4-BE49-F238E27FC236}">
                <a16:creationId xmlns:a16="http://schemas.microsoft.com/office/drawing/2014/main" id="{C503D20B-73DB-C241-E471-FDEBED39C1C4}"/>
              </a:ext>
            </a:extLst>
          </p:cNvPr>
          <p:cNvSpPr/>
          <p:nvPr/>
        </p:nvSpPr>
        <p:spPr>
          <a:xfrm rot="20191466">
            <a:off x="6896225" y="2199084"/>
            <a:ext cx="1687321" cy="307777"/>
          </a:xfrm>
          <a:prstGeom prst="rect">
            <a:avLst/>
          </a:prstGeom>
        </p:spPr>
        <p:txBody>
          <a:bodyPr wrap="none">
            <a:spAutoFit/>
          </a:bodyPr>
          <a:lstStyle/>
          <a:p>
            <a:r>
              <a:rPr lang="en-US" sz="1400" dirty="0"/>
              <a:t>Don’t drink the Coke</a:t>
            </a:r>
          </a:p>
        </p:txBody>
      </p:sp>
      <p:cxnSp>
        <p:nvCxnSpPr>
          <p:cNvPr id="13" name="Straight Arrow Connector 12">
            <a:extLst>
              <a:ext uri="{FF2B5EF4-FFF2-40B4-BE49-F238E27FC236}">
                <a16:creationId xmlns:a16="http://schemas.microsoft.com/office/drawing/2014/main" id="{9E678FFE-B4EA-A3AB-4C82-EEBBF6FCF45B}"/>
              </a:ext>
            </a:extLst>
          </p:cNvPr>
          <p:cNvCxnSpPr>
            <a:cxnSpLocks/>
          </p:cNvCxnSpPr>
          <p:nvPr/>
        </p:nvCxnSpPr>
        <p:spPr>
          <a:xfrm flipH="1">
            <a:off x="5484235" y="1700678"/>
            <a:ext cx="3423146" cy="14728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15507D4-1971-9247-8625-C68B48C8E0AB}"/>
              </a:ext>
            </a:extLst>
          </p:cNvPr>
          <p:cNvSpPr txBox="1"/>
          <p:nvPr/>
        </p:nvSpPr>
        <p:spPr>
          <a:xfrm rot="20597646">
            <a:off x="6861143" y="4555237"/>
            <a:ext cx="1669047" cy="338554"/>
          </a:xfrm>
          <a:prstGeom prst="rect">
            <a:avLst/>
          </a:prstGeom>
          <a:noFill/>
        </p:spPr>
        <p:txBody>
          <a:bodyPr wrap="none" rtlCol="0">
            <a:spAutoFit/>
          </a:bodyPr>
          <a:lstStyle/>
          <a:p>
            <a:r>
              <a:rPr lang="en-US" sz="1600" dirty="0"/>
              <a:t>rs10885122_A X</a:t>
            </a:r>
            <a:r>
              <a:rPr lang="en-US" sz="1600" baseline="-25000" dirty="0"/>
              <a:t>2</a:t>
            </a:r>
            <a:endParaRPr lang="en-US" sz="1600" dirty="0"/>
          </a:p>
        </p:txBody>
      </p:sp>
      <p:sp>
        <p:nvSpPr>
          <p:cNvPr id="15" name="TextBox 14">
            <a:extLst>
              <a:ext uri="{FF2B5EF4-FFF2-40B4-BE49-F238E27FC236}">
                <a16:creationId xmlns:a16="http://schemas.microsoft.com/office/drawing/2014/main" id="{AA3668A3-62D7-672C-0DEC-D58484EA7A03}"/>
              </a:ext>
            </a:extLst>
          </p:cNvPr>
          <p:cNvSpPr txBox="1"/>
          <p:nvPr/>
        </p:nvSpPr>
        <p:spPr>
          <a:xfrm>
            <a:off x="601410" y="5572187"/>
            <a:ext cx="11249262" cy="584775"/>
          </a:xfrm>
          <a:prstGeom prst="rect">
            <a:avLst/>
          </a:prstGeom>
          <a:noFill/>
        </p:spPr>
        <p:txBody>
          <a:bodyPr wrap="square" rtlCol="0">
            <a:spAutoFit/>
          </a:bodyPr>
          <a:lstStyle/>
          <a:p>
            <a:r>
              <a:rPr lang="en-US" sz="1600" dirty="0"/>
              <a:t>(X</a:t>
            </a:r>
            <a:r>
              <a:rPr lang="en-US" sz="1600" baseline="-25000" dirty="0"/>
              <a:t>1</a:t>
            </a:r>
            <a:r>
              <a:rPr lang="en-US" sz="1600" dirty="0"/>
              <a:t>, X</a:t>
            </a:r>
            <a:r>
              <a:rPr lang="en-US" sz="1600" baseline="-25000" dirty="0"/>
              <a:t>2</a:t>
            </a:r>
            <a:r>
              <a:rPr lang="en-US" sz="1600" dirty="0"/>
              <a:t>) – Two </a:t>
            </a:r>
            <a:r>
              <a:rPr lang="en-US" sz="1600" dirty="0" err="1"/>
              <a:t>Conductome</a:t>
            </a:r>
            <a:r>
              <a:rPr lang="en-US" sz="1600" dirty="0"/>
              <a:t> dimensions (among many) – represents the state of the person (“who” and “what” - old/young, happy/sad,…) and/or environment (“where” and ”when” - at home/work, in Mexico/France,…)</a:t>
            </a:r>
          </a:p>
        </p:txBody>
      </p:sp>
      <p:cxnSp>
        <p:nvCxnSpPr>
          <p:cNvPr id="16" name="Straight Arrow Connector 15">
            <a:extLst>
              <a:ext uri="{FF2B5EF4-FFF2-40B4-BE49-F238E27FC236}">
                <a16:creationId xmlns:a16="http://schemas.microsoft.com/office/drawing/2014/main" id="{7164B25A-F549-F27E-DBE1-F7E2E0FA7FDF}"/>
              </a:ext>
            </a:extLst>
          </p:cNvPr>
          <p:cNvCxnSpPr>
            <a:cxnSpLocks/>
          </p:cNvCxnSpPr>
          <p:nvPr/>
        </p:nvCxnSpPr>
        <p:spPr>
          <a:xfrm flipV="1">
            <a:off x="1409203" y="2711702"/>
            <a:ext cx="3430611" cy="1462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7AEFB2D-40E3-F002-4092-D6692395B9FF}"/>
              </a:ext>
            </a:extLst>
          </p:cNvPr>
          <p:cNvSpPr/>
          <p:nvPr/>
        </p:nvSpPr>
        <p:spPr>
          <a:xfrm>
            <a:off x="601410" y="4125336"/>
            <a:ext cx="2010347" cy="1015663"/>
          </a:xfrm>
          <a:prstGeom prst="rect">
            <a:avLst/>
          </a:prstGeom>
        </p:spPr>
        <p:txBody>
          <a:bodyPr wrap="square">
            <a:spAutoFit/>
          </a:bodyPr>
          <a:lstStyle/>
          <a:p>
            <a:r>
              <a:rPr lang="en-US"/>
              <a:t>Decision/action </a:t>
            </a:r>
          </a:p>
          <a:p>
            <a:r>
              <a:rPr lang="en-US"/>
              <a:t>threshold. </a:t>
            </a:r>
          </a:p>
          <a:p>
            <a:r>
              <a:rPr lang="en-US" sz="1200"/>
              <a:t>Above/below it its more/less likely you drink the Coke</a:t>
            </a:r>
          </a:p>
        </p:txBody>
      </p:sp>
      <p:sp>
        <p:nvSpPr>
          <p:cNvPr id="18" name="TextBox 17">
            <a:extLst>
              <a:ext uri="{FF2B5EF4-FFF2-40B4-BE49-F238E27FC236}">
                <a16:creationId xmlns:a16="http://schemas.microsoft.com/office/drawing/2014/main" id="{B9301427-1FEC-208B-8AB6-349880CF4E10}"/>
              </a:ext>
            </a:extLst>
          </p:cNvPr>
          <p:cNvSpPr txBox="1"/>
          <p:nvPr/>
        </p:nvSpPr>
        <p:spPr>
          <a:xfrm>
            <a:off x="8691204" y="1988683"/>
            <a:ext cx="3430611" cy="1754326"/>
          </a:xfrm>
          <a:prstGeom prst="rect">
            <a:avLst/>
          </a:prstGeom>
          <a:noFill/>
        </p:spPr>
        <p:txBody>
          <a:bodyPr wrap="square" rtlCol="0">
            <a:spAutoFit/>
          </a:bodyPr>
          <a:lstStyle/>
          <a:p>
            <a:r>
              <a:rPr lang="en-US" dirty="0"/>
              <a:t>The PREDICTABILITY-CONDUCTOME Landscape is dynamic and adaptive. </a:t>
            </a:r>
          </a:p>
          <a:p>
            <a:endParaRPr lang="en-US" dirty="0"/>
          </a:p>
          <a:p>
            <a:r>
              <a:rPr lang="en-US" dirty="0"/>
              <a:t>Each Problem-Decision-Action-Conduct has its own Landscape</a:t>
            </a:r>
          </a:p>
        </p:txBody>
      </p:sp>
      <p:cxnSp>
        <p:nvCxnSpPr>
          <p:cNvPr id="19" name="Straight Arrow Connector 18">
            <a:extLst>
              <a:ext uri="{FF2B5EF4-FFF2-40B4-BE49-F238E27FC236}">
                <a16:creationId xmlns:a16="http://schemas.microsoft.com/office/drawing/2014/main" id="{F2350DDF-B254-B204-BF6E-B06186B9E44F}"/>
              </a:ext>
            </a:extLst>
          </p:cNvPr>
          <p:cNvCxnSpPr>
            <a:cxnSpLocks/>
          </p:cNvCxnSpPr>
          <p:nvPr/>
        </p:nvCxnSpPr>
        <p:spPr>
          <a:xfrm flipH="1">
            <a:off x="4785227" y="1692557"/>
            <a:ext cx="3374475" cy="463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055230A-E1B0-9E44-D8E4-F808A8CDCE20}"/>
              </a:ext>
            </a:extLst>
          </p:cNvPr>
          <p:cNvSpPr txBox="1"/>
          <p:nvPr/>
        </p:nvSpPr>
        <p:spPr>
          <a:xfrm>
            <a:off x="2807489" y="2185090"/>
            <a:ext cx="1412885" cy="369332"/>
          </a:xfrm>
          <a:prstGeom prst="rect">
            <a:avLst/>
          </a:prstGeom>
          <a:noFill/>
        </p:spPr>
        <p:txBody>
          <a:bodyPr wrap="square">
            <a:spAutoFit/>
          </a:bodyPr>
          <a:lstStyle/>
          <a:p>
            <a:pPr>
              <a:defRPr sz="12000"/>
            </a:pPr>
            <a:r>
              <a:rPr lang="en-GB" sz="1800"/>
              <a:t>P(</a:t>
            </a:r>
            <a:r>
              <a:rPr lang="en-GB" sz="1800">
                <a:solidFill>
                  <a:srgbClr val="A11602"/>
                </a:solidFill>
              </a:rPr>
              <a:t>C(t)</a:t>
            </a:r>
            <a:r>
              <a:rPr lang="en-GB" sz="1800"/>
              <a:t>|</a:t>
            </a:r>
            <a:r>
              <a:rPr lang="en-GB" sz="1800" b="1" u="sng">
                <a:solidFill>
                  <a:srgbClr val="0A1EA3"/>
                </a:solidFill>
                <a:latin typeface="Cambria"/>
                <a:sym typeface="Cambria"/>
              </a:rPr>
              <a:t>X</a:t>
            </a:r>
            <a:r>
              <a:rPr lang="en-GB" sz="1800" b="1">
                <a:solidFill>
                  <a:srgbClr val="0A1EA3"/>
                </a:solidFill>
                <a:latin typeface="Cambria"/>
                <a:sym typeface="Cambria"/>
              </a:rPr>
              <a:t>(t)</a:t>
            </a:r>
            <a:r>
              <a:rPr lang="en-GB" sz="1800"/>
              <a:t>)</a:t>
            </a:r>
          </a:p>
        </p:txBody>
      </p:sp>
    </p:spTree>
    <p:extLst>
      <p:ext uri="{BB962C8B-B14F-4D97-AF65-F5344CB8AC3E}">
        <p14:creationId xmlns:p14="http://schemas.microsoft.com/office/powerpoint/2010/main" val="1604762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78CD-A5FF-E017-EDCD-2AB291FDCEA6}"/>
            </a:ext>
          </a:extLst>
        </p:cNvPr>
        <p:cNvGrpSpPr/>
        <p:nvPr/>
      </p:nvGrpSpPr>
      <p:grpSpPr>
        <a:xfrm>
          <a:off x="0" y="0"/>
          <a:ext cx="0" cy="0"/>
          <a:chOff x="0" y="0"/>
          <a:chExt cx="0" cy="0"/>
        </a:xfrm>
      </p:grpSpPr>
      <p:pic>
        <p:nvPicPr>
          <p:cNvPr id="2" name="Picture 1" descr="A diagram of data source&#10;&#10;AI-generated content may be incorrect.">
            <a:extLst>
              <a:ext uri="{FF2B5EF4-FFF2-40B4-BE49-F238E27FC236}">
                <a16:creationId xmlns:a16="http://schemas.microsoft.com/office/drawing/2014/main" id="{8FB3B0EB-F30A-9CEA-E514-5DAD6EE5D6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276" y="419165"/>
            <a:ext cx="10001447" cy="5548110"/>
          </a:xfrm>
          <a:prstGeom prst="rect">
            <a:avLst/>
          </a:prstGeom>
        </p:spPr>
      </p:pic>
      <p:sp>
        <p:nvSpPr>
          <p:cNvPr id="4" name="TextBox 3">
            <a:extLst>
              <a:ext uri="{FF2B5EF4-FFF2-40B4-BE49-F238E27FC236}">
                <a16:creationId xmlns:a16="http://schemas.microsoft.com/office/drawing/2014/main" id="{B9B57552-E460-1778-BB06-5D2BB699C6DA}"/>
              </a:ext>
            </a:extLst>
          </p:cNvPr>
          <p:cNvSpPr txBox="1"/>
          <p:nvPr/>
        </p:nvSpPr>
        <p:spPr>
          <a:xfrm>
            <a:off x="3142593" y="96000"/>
            <a:ext cx="4963475" cy="646331"/>
          </a:xfrm>
          <a:prstGeom prst="rect">
            <a:avLst/>
          </a:prstGeom>
          <a:noFill/>
        </p:spPr>
        <p:txBody>
          <a:bodyPr wrap="none" rtlCol="0">
            <a:spAutoFit/>
          </a:bodyPr>
          <a:lstStyle/>
          <a:p>
            <a:r>
              <a:rPr lang="en-US" sz="3600" b="1" dirty="0"/>
              <a:t>The CHILAM architecture</a:t>
            </a:r>
          </a:p>
        </p:txBody>
      </p:sp>
      <p:sp>
        <p:nvSpPr>
          <p:cNvPr id="5" name="TextBox 4">
            <a:extLst>
              <a:ext uri="{FF2B5EF4-FFF2-40B4-BE49-F238E27FC236}">
                <a16:creationId xmlns:a16="http://schemas.microsoft.com/office/drawing/2014/main" id="{4FF01746-6239-EF8F-900D-BDCC8E1FFA55}"/>
              </a:ext>
            </a:extLst>
          </p:cNvPr>
          <p:cNvSpPr txBox="1"/>
          <p:nvPr/>
        </p:nvSpPr>
        <p:spPr>
          <a:xfrm>
            <a:off x="6013425" y="5144272"/>
            <a:ext cx="1707968" cy="369332"/>
          </a:xfrm>
          <a:prstGeom prst="rect">
            <a:avLst/>
          </a:prstGeom>
          <a:noFill/>
        </p:spPr>
        <p:txBody>
          <a:bodyPr wrap="none" rtlCol="0">
            <a:spAutoFit/>
          </a:bodyPr>
          <a:lstStyle/>
          <a:p>
            <a:r>
              <a:rPr lang="en-US" b="1" dirty="0"/>
              <a:t>“Minable View”</a:t>
            </a:r>
          </a:p>
        </p:txBody>
      </p:sp>
      <p:sp>
        <p:nvSpPr>
          <p:cNvPr id="6" name="TextBox 5">
            <a:extLst>
              <a:ext uri="{FF2B5EF4-FFF2-40B4-BE49-F238E27FC236}">
                <a16:creationId xmlns:a16="http://schemas.microsoft.com/office/drawing/2014/main" id="{AF92AD79-3BF3-97E6-87F4-3FDA8B402DA4}"/>
              </a:ext>
            </a:extLst>
          </p:cNvPr>
          <p:cNvSpPr txBox="1"/>
          <p:nvPr/>
        </p:nvSpPr>
        <p:spPr>
          <a:xfrm>
            <a:off x="535763" y="5871998"/>
            <a:ext cx="8085723" cy="923330"/>
          </a:xfrm>
          <a:prstGeom prst="rect">
            <a:avLst/>
          </a:prstGeom>
          <a:noFill/>
        </p:spPr>
        <p:txBody>
          <a:bodyPr wrap="square" rtlCol="0">
            <a:spAutoFit/>
          </a:bodyPr>
          <a:lstStyle/>
          <a:p>
            <a:r>
              <a:rPr lang="en-US" dirty="0"/>
              <a:t>There are more than 45 databases, many publicly available, many from government and academic institutions - INEGI, SNIB, CONEVAL, DGE, Sec. Health., </a:t>
            </a:r>
            <a:r>
              <a:rPr lang="en-US" dirty="0" err="1"/>
              <a:t>WorldClim</a:t>
            </a:r>
            <a:r>
              <a:rPr lang="en-US" dirty="0"/>
              <a:t>,….  </a:t>
            </a:r>
            <a:r>
              <a:rPr lang="en-US" b="1" dirty="0"/>
              <a:t>chilam.c3.unam.mx</a:t>
            </a:r>
          </a:p>
        </p:txBody>
      </p:sp>
      <p:sp>
        <p:nvSpPr>
          <p:cNvPr id="7" name="TextBox 6">
            <a:extLst>
              <a:ext uri="{FF2B5EF4-FFF2-40B4-BE49-F238E27FC236}">
                <a16:creationId xmlns:a16="http://schemas.microsoft.com/office/drawing/2014/main" id="{D2DEF2DF-F999-0AF7-11F7-9F96C04BC88B}"/>
              </a:ext>
            </a:extLst>
          </p:cNvPr>
          <p:cNvSpPr txBox="1"/>
          <p:nvPr/>
        </p:nvSpPr>
        <p:spPr>
          <a:xfrm>
            <a:off x="8621486" y="333581"/>
            <a:ext cx="953018" cy="338554"/>
          </a:xfrm>
          <a:prstGeom prst="rect">
            <a:avLst/>
          </a:prstGeom>
          <a:noFill/>
        </p:spPr>
        <p:txBody>
          <a:bodyPr wrap="none" rtlCol="0">
            <a:spAutoFit/>
          </a:bodyPr>
          <a:lstStyle/>
          <a:p>
            <a:r>
              <a:rPr lang="en-US" sz="1600" b="1" dirty="0">
                <a:solidFill>
                  <a:srgbClr val="00B050"/>
                </a:solidFill>
              </a:rPr>
              <a:t>Research</a:t>
            </a:r>
          </a:p>
        </p:txBody>
      </p:sp>
      <p:sp>
        <p:nvSpPr>
          <p:cNvPr id="8" name="TextBox 7">
            <a:extLst>
              <a:ext uri="{FF2B5EF4-FFF2-40B4-BE49-F238E27FC236}">
                <a16:creationId xmlns:a16="http://schemas.microsoft.com/office/drawing/2014/main" id="{94A60AEF-778D-0339-4F7E-5DFE330D1540}"/>
              </a:ext>
            </a:extLst>
          </p:cNvPr>
          <p:cNvSpPr txBox="1"/>
          <p:nvPr/>
        </p:nvSpPr>
        <p:spPr>
          <a:xfrm>
            <a:off x="9951569" y="4791587"/>
            <a:ext cx="953018" cy="338554"/>
          </a:xfrm>
          <a:prstGeom prst="rect">
            <a:avLst/>
          </a:prstGeom>
          <a:noFill/>
        </p:spPr>
        <p:txBody>
          <a:bodyPr wrap="none" rtlCol="0">
            <a:spAutoFit/>
          </a:bodyPr>
          <a:lstStyle/>
          <a:p>
            <a:r>
              <a:rPr lang="en-US" sz="1600" b="1" dirty="0">
                <a:solidFill>
                  <a:srgbClr val="00B050"/>
                </a:solidFill>
              </a:rPr>
              <a:t>Research</a:t>
            </a:r>
          </a:p>
        </p:txBody>
      </p:sp>
      <p:sp>
        <p:nvSpPr>
          <p:cNvPr id="9" name="TextBox 8">
            <a:extLst>
              <a:ext uri="{FF2B5EF4-FFF2-40B4-BE49-F238E27FC236}">
                <a16:creationId xmlns:a16="http://schemas.microsoft.com/office/drawing/2014/main" id="{B682A427-447D-B9B4-64DF-BDE6F5687B2B}"/>
              </a:ext>
            </a:extLst>
          </p:cNvPr>
          <p:cNvSpPr txBox="1"/>
          <p:nvPr/>
        </p:nvSpPr>
        <p:spPr>
          <a:xfrm>
            <a:off x="9825255" y="1220274"/>
            <a:ext cx="953018" cy="338554"/>
          </a:xfrm>
          <a:prstGeom prst="rect">
            <a:avLst/>
          </a:prstGeom>
          <a:noFill/>
        </p:spPr>
        <p:txBody>
          <a:bodyPr wrap="none" rtlCol="0">
            <a:spAutoFit/>
          </a:bodyPr>
          <a:lstStyle/>
          <a:p>
            <a:r>
              <a:rPr lang="en-US" sz="1600" b="1" dirty="0">
                <a:solidFill>
                  <a:srgbClr val="00B050"/>
                </a:solidFill>
              </a:rPr>
              <a:t>Research</a:t>
            </a:r>
          </a:p>
        </p:txBody>
      </p:sp>
      <p:sp>
        <p:nvSpPr>
          <p:cNvPr id="10" name="TextBox 9">
            <a:extLst>
              <a:ext uri="{FF2B5EF4-FFF2-40B4-BE49-F238E27FC236}">
                <a16:creationId xmlns:a16="http://schemas.microsoft.com/office/drawing/2014/main" id="{D0BDB7E6-F691-209A-986E-0089B82AC8F7}"/>
              </a:ext>
            </a:extLst>
          </p:cNvPr>
          <p:cNvSpPr txBox="1"/>
          <p:nvPr/>
        </p:nvSpPr>
        <p:spPr>
          <a:xfrm>
            <a:off x="8773886" y="5781121"/>
            <a:ext cx="953018" cy="338554"/>
          </a:xfrm>
          <a:prstGeom prst="rect">
            <a:avLst/>
          </a:prstGeom>
          <a:noFill/>
        </p:spPr>
        <p:txBody>
          <a:bodyPr wrap="none" rtlCol="0">
            <a:spAutoFit/>
          </a:bodyPr>
          <a:lstStyle/>
          <a:p>
            <a:r>
              <a:rPr lang="en-US" sz="1600" b="1" dirty="0">
                <a:solidFill>
                  <a:srgbClr val="00B050"/>
                </a:solidFill>
              </a:rPr>
              <a:t>Research</a:t>
            </a:r>
          </a:p>
        </p:txBody>
      </p:sp>
    </p:spTree>
    <p:extLst>
      <p:ext uri="{BB962C8B-B14F-4D97-AF65-F5344CB8AC3E}">
        <p14:creationId xmlns:p14="http://schemas.microsoft.com/office/powerpoint/2010/main" val="2919399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DE2BF-2193-0A06-C077-34CF2E449BBC}"/>
            </a:ext>
          </a:extLst>
        </p:cNvPr>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8EAA8508-ADB8-9CB8-C8AA-CB11C602AFDC}"/>
              </a:ext>
            </a:extLst>
          </p:cNvPr>
          <p:cNvPicPr>
            <a:picLocks noChangeAspect="1"/>
          </p:cNvPicPr>
          <p:nvPr/>
        </p:nvPicPr>
        <p:blipFill>
          <a:blip r:embed="rId2"/>
          <a:stretch>
            <a:fillRect/>
          </a:stretch>
        </p:blipFill>
        <p:spPr>
          <a:xfrm>
            <a:off x="822770" y="296248"/>
            <a:ext cx="9538917" cy="5879383"/>
          </a:xfrm>
          <a:prstGeom prst="rect">
            <a:avLst/>
          </a:prstGeom>
        </p:spPr>
      </p:pic>
      <p:sp>
        <p:nvSpPr>
          <p:cNvPr id="6" name="Rectangle 5">
            <a:extLst>
              <a:ext uri="{FF2B5EF4-FFF2-40B4-BE49-F238E27FC236}">
                <a16:creationId xmlns:a16="http://schemas.microsoft.com/office/drawing/2014/main" id="{73170760-F443-E74D-25E0-13BEBC5BC350}"/>
              </a:ext>
            </a:extLst>
          </p:cNvPr>
          <p:cNvSpPr/>
          <p:nvPr/>
        </p:nvSpPr>
        <p:spPr>
          <a:xfrm>
            <a:off x="2187146" y="1124465"/>
            <a:ext cx="7821827" cy="370703"/>
          </a:xfrm>
          <a:prstGeom prst="rect">
            <a:avLst/>
          </a:prstGeom>
          <a:solidFill>
            <a:srgbClr val="FFFF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CD198C8-7E55-525B-FFEF-7C90A819E4A5}"/>
              </a:ext>
            </a:extLst>
          </p:cNvPr>
          <p:cNvSpPr txBox="1"/>
          <p:nvPr/>
        </p:nvSpPr>
        <p:spPr>
          <a:xfrm>
            <a:off x="3296165" y="341025"/>
            <a:ext cx="6098058" cy="369332"/>
          </a:xfrm>
          <a:prstGeom prst="rect">
            <a:avLst/>
          </a:prstGeom>
          <a:noFill/>
        </p:spPr>
        <p:txBody>
          <a:bodyPr wrap="square">
            <a:spAutoFit/>
          </a:bodyPr>
          <a:lstStyle/>
          <a:p>
            <a:r>
              <a:rPr lang="en-US" b="1" dirty="0"/>
              <a:t>chilam.c3.unam.mx</a:t>
            </a:r>
            <a:endParaRPr lang="en-US" dirty="0"/>
          </a:p>
        </p:txBody>
      </p:sp>
    </p:spTree>
    <p:extLst>
      <p:ext uri="{BB962C8B-B14F-4D97-AF65-F5344CB8AC3E}">
        <p14:creationId xmlns:p14="http://schemas.microsoft.com/office/powerpoint/2010/main" val="2738977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5FD23-9119-241E-7036-7742A5BDAE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A0D7F5-F69F-2E26-EF98-B7C42F8D3363}"/>
              </a:ext>
            </a:extLst>
          </p:cNvPr>
          <p:cNvSpPr>
            <a:spLocks noGrp="1"/>
          </p:cNvSpPr>
          <p:nvPr>
            <p:ph type="title"/>
          </p:nvPr>
        </p:nvSpPr>
        <p:spPr>
          <a:xfrm>
            <a:off x="838200" y="-177017"/>
            <a:ext cx="10515600" cy="1325563"/>
          </a:xfrm>
        </p:spPr>
        <p:txBody>
          <a:bodyPr/>
          <a:lstStyle/>
          <a:p>
            <a:r>
              <a:rPr lang="en-US" dirty="0"/>
              <a:t>An Example and its Challenges</a:t>
            </a:r>
          </a:p>
        </p:txBody>
      </p:sp>
      <p:sp>
        <p:nvSpPr>
          <p:cNvPr id="5" name="Content Placeholder 4">
            <a:extLst>
              <a:ext uri="{FF2B5EF4-FFF2-40B4-BE49-F238E27FC236}">
                <a16:creationId xmlns:a16="http://schemas.microsoft.com/office/drawing/2014/main" id="{4FA6496F-2DCA-9204-7240-63924DF0DBE8}"/>
              </a:ext>
            </a:extLst>
          </p:cNvPr>
          <p:cNvSpPr>
            <a:spLocks noGrp="1"/>
          </p:cNvSpPr>
          <p:nvPr>
            <p:ph idx="1"/>
          </p:nvPr>
        </p:nvSpPr>
        <p:spPr>
          <a:xfrm>
            <a:off x="838200" y="975552"/>
            <a:ext cx="10515600" cy="4351338"/>
          </a:xfrm>
        </p:spPr>
        <p:txBody>
          <a:bodyPr/>
          <a:lstStyle/>
          <a:p>
            <a:r>
              <a:rPr lang="en-US" dirty="0"/>
              <a:t>1076 workers, academics and students of the UNAM collected in 2014 </a:t>
            </a:r>
          </a:p>
          <a:p>
            <a:r>
              <a:rPr lang="en-US" dirty="0"/>
              <a:t>Prediction model for C = BMI &gt; 29.9 = obesity</a:t>
            </a:r>
          </a:p>
        </p:txBody>
      </p:sp>
      <p:sp>
        <p:nvSpPr>
          <p:cNvPr id="3" name="TextBox 2">
            <a:extLst>
              <a:ext uri="{FF2B5EF4-FFF2-40B4-BE49-F238E27FC236}">
                <a16:creationId xmlns:a16="http://schemas.microsoft.com/office/drawing/2014/main" id="{0E9AB64E-DFA0-C215-F824-BBE727563D74}"/>
              </a:ext>
            </a:extLst>
          </p:cNvPr>
          <p:cNvSpPr txBox="1"/>
          <p:nvPr/>
        </p:nvSpPr>
        <p:spPr>
          <a:xfrm>
            <a:off x="2467747" y="2486466"/>
            <a:ext cx="7256505" cy="3693319"/>
          </a:xfrm>
          <a:prstGeom prst="rect">
            <a:avLst/>
          </a:prstGeom>
          <a:noFill/>
        </p:spPr>
        <p:txBody>
          <a:bodyPr wrap="square">
            <a:spAutoFit/>
          </a:bodyPr>
          <a:lstStyle/>
          <a:p>
            <a:pPr>
              <a:buNone/>
            </a:pPr>
            <a:r>
              <a:rPr lang="en-GB" dirty="0">
                <a:effectLst/>
                <a:latin typeface="Helvetica" pitchFamily="2" charset="0"/>
              </a:rPr>
              <a:t>                                       Total features     # p &lt; 0.05     % significant</a:t>
            </a:r>
          </a:p>
          <a:p>
            <a:pPr>
              <a:buNone/>
            </a:pPr>
            <a:r>
              <a:rPr lang="en-GB" dirty="0">
                <a:latin typeface="Helvetica" pitchFamily="2" charset="0"/>
              </a:rPr>
              <a:t>P</a:t>
            </a:r>
            <a:r>
              <a:rPr lang="en-GB" dirty="0">
                <a:effectLst/>
                <a:latin typeface="Helvetica" pitchFamily="2" charset="0"/>
              </a:rPr>
              <a:t>ersonal data                            80                  16                 20</a:t>
            </a:r>
          </a:p>
          <a:p>
            <a:pPr>
              <a:buNone/>
            </a:pPr>
            <a:r>
              <a:rPr lang="en-GB" dirty="0">
                <a:effectLst/>
                <a:latin typeface="Helvetica" pitchFamily="2" charset="0"/>
              </a:rPr>
              <a:t>Anthropometry                           49                  26                 53</a:t>
            </a:r>
          </a:p>
          <a:p>
            <a:pPr>
              <a:buNone/>
            </a:pPr>
            <a:r>
              <a:rPr lang="en-GB" dirty="0">
                <a:effectLst/>
                <a:latin typeface="Helvetica" pitchFamily="2" charset="0"/>
              </a:rPr>
              <a:t>Family history                          549                  73                 13</a:t>
            </a:r>
          </a:p>
          <a:p>
            <a:pPr>
              <a:buNone/>
            </a:pPr>
            <a:r>
              <a:rPr lang="en-GB" dirty="0">
                <a:latin typeface="Helvetica" pitchFamily="2" charset="0"/>
              </a:rPr>
              <a:t>P</a:t>
            </a:r>
            <a:r>
              <a:rPr lang="en-GB" dirty="0">
                <a:effectLst/>
                <a:latin typeface="Helvetica" pitchFamily="2" charset="0"/>
              </a:rPr>
              <a:t>ersonal history.                      131                 23                  18</a:t>
            </a:r>
          </a:p>
          <a:p>
            <a:pPr>
              <a:buNone/>
            </a:pPr>
            <a:r>
              <a:rPr lang="en-GB" dirty="0">
                <a:effectLst/>
                <a:latin typeface="Helvetica" pitchFamily="2" charset="0"/>
              </a:rPr>
              <a:t>Laboratory results                      44                 11                  25</a:t>
            </a:r>
          </a:p>
          <a:p>
            <a:pPr>
              <a:buNone/>
            </a:pPr>
            <a:r>
              <a:rPr lang="en-GB" dirty="0">
                <a:effectLst/>
                <a:latin typeface="Helvetica" pitchFamily="2" charset="0"/>
              </a:rPr>
              <a:t>Health self-evaluation              227                 70                  31</a:t>
            </a:r>
          </a:p>
          <a:p>
            <a:pPr>
              <a:buNone/>
            </a:pPr>
            <a:r>
              <a:rPr lang="en-GB" dirty="0">
                <a:effectLst/>
                <a:latin typeface="Helvetica" pitchFamily="2" charset="0"/>
              </a:rPr>
              <a:t>Health knowledge                    294                 30                  10</a:t>
            </a:r>
          </a:p>
          <a:p>
            <a:pPr>
              <a:buNone/>
            </a:pPr>
            <a:r>
              <a:rPr lang="en-GB" dirty="0">
                <a:effectLst/>
                <a:latin typeface="Helvetica" pitchFamily="2" charset="0"/>
              </a:rPr>
              <a:t>Nutrition                                   220                 23                  10</a:t>
            </a:r>
          </a:p>
          <a:p>
            <a:pPr>
              <a:buNone/>
            </a:pPr>
            <a:r>
              <a:rPr lang="en-GB" dirty="0">
                <a:latin typeface="Helvetica" pitchFamily="2" charset="0"/>
              </a:rPr>
              <a:t>Lifestyle       </a:t>
            </a:r>
            <a:r>
              <a:rPr lang="en-GB" dirty="0">
                <a:effectLst/>
                <a:latin typeface="Helvetica" pitchFamily="2" charset="0"/>
              </a:rPr>
              <a:t>                            391                 54                   14</a:t>
            </a:r>
          </a:p>
          <a:p>
            <a:pPr>
              <a:buNone/>
            </a:pPr>
            <a:r>
              <a:rPr lang="en-GB" dirty="0">
                <a:latin typeface="Helvetica" pitchFamily="2" charset="0"/>
              </a:rPr>
              <a:t>Genetics                                1077                 34                     3</a:t>
            </a:r>
          </a:p>
          <a:p>
            <a:pPr>
              <a:buNone/>
            </a:pPr>
            <a:endParaRPr lang="en-GB" dirty="0">
              <a:effectLst/>
              <a:latin typeface="Helvetica" pitchFamily="2" charset="0"/>
            </a:endParaRPr>
          </a:p>
          <a:p>
            <a:pPr>
              <a:buNone/>
            </a:pPr>
            <a:r>
              <a:rPr lang="en-GB" dirty="0">
                <a:latin typeface="Helvetica" pitchFamily="2" charset="0"/>
              </a:rPr>
              <a:t>Total                                       3062               360                  12</a:t>
            </a:r>
            <a:endParaRPr lang="en-GB" dirty="0">
              <a:effectLst/>
              <a:latin typeface="Helvetica" pitchFamily="2" charset="0"/>
            </a:endParaRPr>
          </a:p>
        </p:txBody>
      </p:sp>
    </p:spTree>
    <p:extLst>
      <p:ext uri="{BB962C8B-B14F-4D97-AF65-F5344CB8AC3E}">
        <p14:creationId xmlns:p14="http://schemas.microsoft.com/office/powerpoint/2010/main" val="369065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EE7C1-9EB8-C5ED-3DA2-2026800660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AB1A70-DAEC-E652-7B9B-649949F55DEF}"/>
              </a:ext>
            </a:extLst>
          </p:cNvPr>
          <p:cNvSpPr>
            <a:spLocks noGrp="1"/>
          </p:cNvSpPr>
          <p:nvPr>
            <p:ph type="title"/>
          </p:nvPr>
        </p:nvSpPr>
        <p:spPr>
          <a:xfrm>
            <a:off x="838200" y="-130774"/>
            <a:ext cx="10515600" cy="1181099"/>
          </a:xfrm>
        </p:spPr>
        <p:txBody>
          <a:bodyPr/>
          <a:lstStyle/>
          <a:p>
            <a:r>
              <a:rPr lang="en-US" dirty="0"/>
              <a:t>Conclusions</a:t>
            </a:r>
          </a:p>
        </p:txBody>
      </p:sp>
      <p:sp>
        <p:nvSpPr>
          <p:cNvPr id="5" name="Content Placeholder 4">
            <a:extLst>
              <a:ext uri="{FF2B5EF4-FFF2-40B4-BE49-F238E27FC236}">
                <a16:creationId xmlns:a16="http://schemas.microsoft.com/office/drawing/2014/main" id="{1C942424-B4A8-82FF-3E8B-338B054B90BD}"/>
              </a:ext>
            </a:extLst>
          </p:cNvPr>
          <p:cNvSpPr>
            <a:spLocks noGrp="1"/>
          </p:cNvSpPr>
          <p:nvPr>
            <p:ph idx="1"/>
          </p:nvPr>
        </p:nvSpPr>
        <p:spPr>
          <a:xfrm>
            <a:off x="838199" y="889686"/>
            <a:ext cx="11036643" cy="5239265"/>
          </a:xfrm>
        </p:spPr>
        <p:txBody>
          <a:bodyPr>
            <a:normAutofit fontScale="85000" lnSpcReduction="20000"/>
          </a:bodyPr>
          <a:lstStyle/>
          <a:p>
            <a:pPr marL="514350" indent="-514350">
              <a:buFont typeface="+mj-lt"/>
              <a:buAutoNum type="arabicPeriod"/>
            </a:pPr>
            <a:r>
              <a:rPr lang="en-US" dirty="0"/>
              <a:t>All the world’s major problems are CAS – multifactorial-multiscale-multidisciplinary-</a:t>
            </a:r>
            <a:r>
              <a:rPr lang="en-US" dirty="0" err="1"/>
              <a:t>multiobjective</a:t>
            </a:r>
            <a:r>
              <a:rPr lang="en-US" dirty="0"/>
              <a:t> and…</a:t>
            </a:r>
          </a:p>
          <a:p>
            <a:pPr marL="514350" indent="-514350">
              <a:buFont typeface="+mj-lt"/>
              <a:buAutoNum type="arabicPeriod"/>
            </a:pPr>
            <a:r>
              <a:rPr lang="en-US" dirty="0"/>
              <a:t>Our fault - caused by Decision Cycles based on “bad” predictions (there’s no such thing as global warming) or “good” predictions based on “bad” objectives (short-term pleasure versus long-term health) </a:t>
            </a:r>
          </a:p>
          <a:p>
            <a:pPr marL="514350" indent="-514350">
              <a:buFont typeface="+mj-lt"/>
              <a:buAutoNum type="arabicPeriod"/>
            </a:pPr>
            <a:r>
              <a:rPr lang="en-US" dirty="0"/>
              <a:t>Standard frameworks for CAS are descriptive rather than predictive</a:t>
            </a:r>
          </a:p>
          <a:p>
            <a:pPr marL="514350" indent="-514350">
              <a:buFont typeface="+mj-lt"/>
              <a:buAutoNum type="arabicPeriod"/>
            </a:pPr>
            <a:r>
              <a:rPr lang="en-US" dirty="0"/>
              <a:t>Bayesian classifiers P(C|X) offer a “universal” phenomenologically-based (data-based) approach to modelling CAS </a:t>
            </a:r>
          </a:p>
          <a:p>
            <a:pPr marL="971550" lvl="1" indent="-514350">
              <a:buFont typeface="+mj-lt"/>
              <a:buAutoNum type="alphaLcParenR"/>
            </a:pPr>
            <a:r>
              <a:rPr lang="en-US" sz="2000" dirty="0"/>
              <a:t>We have lots of Tycho </a:t>
            </a:r>
            <a:r>
              <a:rPr lang="en-US" sz="2000" dirty="0" err="1"/>
              <a:t>Brahes</a:t>
            </a:r>
            <a:r>
              <a:rPr lang="en-US" sz="2000" dirty="0"/>
              <a:t>, lots of would-be Newtons and not enough </a:t>
            </a:r>
            <a:r>
              <a:rPr lang="en-US" sz="2000" dirty="0" err="1"/>
              <a:t>Keplers</a:t>
            </a:r>
            <a:endParaRPr lang="en-US" sz="2000" dirty="0"/>
          </a:p>
          <a:p>
            <a:pPr marL="971550" lvl="1" indent="-514350">
              <a:buFont typeface="+mj-lt"/>
              <a:buAutoNum type="alphaLcParenR"/>
            </a:pPr>
            <a:r>
              <a:rPr lang="en-US" sz="2000" dirty="0"/>
              <a:t>Features can be “configuration-type” (obese, cancerous, age, SNP, external locus of control, high ghrelin,…) or “</a:t>
            </a:r>
            <a:r>
              <a:rPr lang="en-US" sz="2000" dirty="0" err="1"/>
              <a:t>behaviour</a:t>
            </a:r>
            <a:r>
              <a:rPr lang="en-US" sz="2000" dirty="0"/>
              <a:t>-type” (exercises, smokes,…) </a:t>
            </a:r>
          </a:p>
          <a:p>
            <a:pPr marL="514350" indent="-514350">
              <a:buFont typeface="+mj-lt"/>
              <a:buAutoNum type="arabicPeriod"/>
            </a:pPr>
            <a:r>
              <a:rPr lang="en-US" dirty="0"/>
              <a:t>To apply the formalism </a:t>
            </a:r>
            <a:r>
              <a:rPr lang="en-US" dirty="0" err="1"/>
              <a:t>sucessfully</a:t>
            </a:r>
            <a:r>
              <a:rPr lang="en-US" dirty="0"/>
              <a:t>, we need </a:t>
            </a:r>
          </a:p>
          <a:p>
            <a:pPr marL="971550" lvl="1" indent="-514350">
              <a:buFont typeface="+mj-lt"/>
              <a:buAutoNum type="arabicPeriod"/>
            </a:pPr>
            <a:r>
              <a:rPr lang="en-US" sz="2000" dirty="0"/>
              <a:t>“Deep”, commensurable data sets </a:t>
            </a:r>
          </a:p>
          <a:p>
            <a:pPr marL="971550" lvl="1" indent="-514350">
              <a:buFont typeface="+mj-lt"/>
              <a:buAutoNum type="arabicPeriod"/>
            </a:pPr>
            <a:r>
              <a:rPr lang="en-US" sz="2000" dirty="0"/>
              <a:t>Explainable AI to </a:t>
            </a:r>
            <a:r>
              <a:rPr lang="en-US" sz="2000" dirty="0" err="1"/>
              <a:t>analyse</a:t>
            </a:r>
            <a:r>
              <a:rPr lang="en-US" sz="2000" dirty="0"/>
              <a:t> them</a:t>
            </a:r>
          </a:p>
          <a:p>
            <a:pPr marL="971550" lvl="1" indent="-514350">
              <a:buFont typeface="+mj-lt"/>
              <a:buAutoNum type="arabicPeriod"/>
            </a:pPr>
            <a:r>
              <a:rPr lang="en-US" sz="2000" dirty="0"/>
              <a:t>Interdisciplinary groups using Human Intelligence to interpret (causality-actionability) and implement them</a:t>
            </a:r>
          </a:p>
          <a:p>
            <a:pPr marL="514350" indent="-514350">
              <a:buFont typeface="+mj-lt"/>
              <a:buAutoNum type="arabicPeriod"/>
            </a:pPr>
            <a:r>
              <a:rPr lang="en-US" dirty="0"/>
              <a:t>We also need to change the way we create and apply science – </a:t>
            </a:r>
          </a:p>
          <a:p>
            <a:pPr marL="0" indent="0">
              <a:buNone/>
            </a:pPr>
            <a:r>
              <a:rPr lang="en-US" dirty="0"/>
              <a:t>                                               </a:t>
            </a:r>
            <a:r>
              <a:rPr lang="en-US" sz="4200" b="1" dirty="0"/>
              <a:t>Don’t hold your breath!</a:t>
            </a:r>
          </a:p>
        </p:txBody>
      </p:sp>
    </p:spTree>
    <p:extLst>
      <p:ext uri="{BB962C8B-B14F-4D97-AF65-F5344CB8AC3E}">
        <p14:creationId xmlns:p14="http://schemas.microsoft.com/office/powerpoint/2010/main" val="384023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uilding with trees in front of it&#10;&#10;AI-generated content may be incorrect.">
            <a:extLst>
              <a:ext uri="{FF2B5EF4-FFF2-40B4-BE49-F238E27FC236}">
                <a16:creationId xmlns:a16="http://schemas.microsoft.com/office/drawing/2014/main" id="{4BAA714D-173E-52C0-9210-41F8541719C4}"/>
              </a:ext>
            </a:extLst>
          </p:cNvPr>
          <p:cNvPicPr>
            <a:picLocks noChangeAspect="1"/>
          </p:cNvPicPr>
          <p:nvPr/>
        </p:nvPicPr>
        <p:blipFill>
          <a:blip r:embed="rId2"/>
          <a:stretch>
            <a:fillRect/>
          </a:stretch>
        </p:blipFill>
        <p:spPr>
          <a:xfrm>
            <a:off x="356630" y="152724"/>
            <a:ext cx="11709400" cy="3006138"/>
          </a:xfrm>
          <a:prstGeom prst="rect">
            <a:avLst/>
          </a:prstGeom>
        </p:spPr>
      </p:pic>
      <p:pic>
        <p:nvPicPr>
          <p:cNvPr id="5" name="Picture 4" descr="A group of people posing for a photo&#10;&#10;AI-generated content may be incorrect.">
            <a:extLst>
              <a:ext uri="{FF2B5EF4-FFF2-40B4-BE49-F238E27FC236}">
                <a16:creationId xmlns:a16="http://schemas.microsoft.com/office/drawing/2014/main" id="{E8BF9C0F-9D19-2039-1270-5ED7B53BD65F}"/>
              </a:ext>
            </a:extLst>
          </p:cNvPr>
          <p:cNvPicPr>
            <a:picLocks noChangeAspect="1"/>
          </p:cNvPicPr>
          <p:nvPr/>
        </p:nvPicPr>
        <p:blipFill>
          <a:blip r:embed="rId3"/>
          <a:stretch>
            <a:fillRect/>
          </a:stretch>
        </p:blipFill>
        <p:spPr>
          <a:xfrm>
            <a:off x="1633567" y="3274069"/>
            <a:ext cx="8924865" cy="2881312"/>
          </a:xfrm>
          <a:prstGeom prst="rect">
            <a:avLst/>
          </a:prstGeom>
        </p:spPr>
      </p:pic>
      <p:sp>
        <p:nvSpPr>
          <p:cNvPr id="6" name="TextBox 5">
            <a:extLst>
              <a:ext uri="{FF2B5EF4-FFF2-40B4-BE49-F238E27FC236}">
                <a16:creationId xmlns:a16="http://schemas.microsoft.com/office/drawing/2014/main" id="{E38F2C70-AAA5-8417-DB27-3BC3FEFA576D}"/>
              </a:ext>
            </a:extLst>
          </p:cNvPr>
          <p:cNvSpPr txBox="1"/>
          <p:nvPr/>
        </p:nvSpPr>
        <p:spPr>
          <a:xfrm>
            <a:off x="3336324" y="348676"/>
            <a:ext cx="7735330" cy="707886"/>
          </a:xfrm>
          <a:prstGeom prst="rect">
            <a:avLst/>
          </a:prstGeom>
          <a:noFill/>
        </p:spPr>
        <p:txBody>
          <a:bodyPr wrap="square" rtlCol="0">
            <a:spAutoFit/>
          </a:bodyPr>
          <a:lstStyle/>
          <a:p>
            <a:r>
              <a:rPr lang="en-US" sz="4000" b="1" dirty="0"/>
              <a:t>THANK YOU! COME VISIT!</a:t>
            </a:r>
          </a:p>
        </p:txBody>
      </p:sp>
    </p:spTree>
    <p:extLst>
      <p:ext uri="{BB962C8B-B14F-4D97-AF65-F5344CB8AC3E}">
        <p14:creationId xmlns:p14="http://schemas.microsoft.com/office/powerpoint/2010/main" val="220761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text&#10;&#10;AI-generated content may be incorrect.">
            <a:extLst>
              <a:ext uri="{FF2B5EF4-FFF2-40B4-BE49-F238E27FC236}">
                <a16:creationId xmlns:a16="http://schemas.microsoft.com/office/drawing/2014/main" id="{77F90805-6DCA-931A-681C-E19F82857BB0}"/>
              </a:ext>
            </a:extLst>
          </p:cNvPr>
          <p:cNvPicPr>
            <a:picLocks noChangeAspect="1"/>
          </p:cNvPicPr>
          <p:nvPr/>
        </p:nvPicPr>
        <p:blipFill>
          <a:blip r:embed="rId3"/>
          <a:stretch>
            <a:fillRect/>
          </a:stretch>
        </p:blipFill>
        <p:spPr>
          <a:xfrm>
            <a:off x="299461" y="243023"/>
            <a:ext cx="11353942" cy="3132709"/>
          </a:xfrm>
          <a:prstGeom prst="rect">
            <a:avLst/>
          </a:prstGeom>
        </p:spPr>
      </p:pic>
      <p:sp>
        <p:nvSpPr>
          <p:cNvPr id="7" name="TextBox 6">
            <a:extLst>
              <a:ext uri="{FF2B5EF4-FFF2-40B4-BE49-F238E27FC236}">
                <a16:creationId xmlns:a16="http://schemas.microsoft.com/office/drawing/2014/main" id="{BBBE2912-0FC8-11D4-6C51-4AE8330BB6D5}"/>
              </a:ext>
            </a:extLst>
          </p:cNvPr>
          <p:cNvSpPr txBox="1"/>
          <p:nvPr/>
        </p:nvSpPr>
        <p:spPr>
          <a:xfrm>
            <a:off x="9165021" y="2020267"/>
            <a:ext cx="2945957" cy="461665"/>
          </a:xfrm>
          <a:prstGeom prst="rect">
            <a:avLst/>
          </a:prstGeom>
          <a:noFill/>
        </p:spPr>
        <p:txBody>
          <a:bodyPr wrap="square">
            <a:spAutoFit/>
          </a:bodyPr>
          <a:lstStyle/>
          <a:p>
            <a:r>
              <a:rPr lang="en-US" sz="2400" dirty="0"/>
              <a:t>chilam.c3.unam.mx</a:t>
            </a:r>
          </a:p>
        </p:txBody>
      </p:sp>
      <p:sp>
        <p:nvSpPr>
          <p:cNvPr id="8" name="Rectangle 7">
            <a:extLst>
              <a:ext uri="{FF2B5EF4-FFF2-40B4-BE49-F238E27FC236}">
                <a16:creationId xmlns:a16="http://schemas.microsoft.com/office/drawing/2014/main" id="{CD98F671-0516-EA3C-8871-290B398FE17E}"/>
              </a:ext>
            </a:extLst>
          </p:cNvPr>
          <p:cNvSpPr/>
          <p:nvPr/>
        </p:nvSpPr>
        <p:spPr>
          <a:xfrm>
            <a:off x="538597" y="342275"/>
            <a:ext cx="3715473" cy="5614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2B583C-487D-7DE6-3A24-28FE207422A4}"/>
              </a:ext>
            </a:extLst>
          </p:cNvPr>
          <p:cNvSpPr>
            <a:spLocks noGrp="1"/>
          </p:cNvSpPr>
          <p:nvPr>
            <p:ph type="title"/>
          </p:nvPr>
        </p:nvSpPr>
        <p:spPr>
          <a:xfrm>
            <a:off x="189053" y="137225"/>
            <a:ext cx="11921925" cy="708657"/>
          </a:xfrm>
        </p:spPr>
        <p:txBody>
          <a:bodyPr>
            <a:normAutofit/>
          </a:bodyPr>
          <a:lstStyle/>
          <a:p>
            <a:r>
              <a:rPr lang="en-US" sz="3200" dirty="0"/>
              <a:t>CHILAM: Laboratory for the Simulation of Complex Adaptive Systems</a:t>
            </a:r>
          </a:p>
        </p:txBody>
      </p:sp>
      <p:pic>
        <p:nvPicPr>
          <p:cNvPr id="10" name="Picture 9" descr="A white text with black text&#10;&#10;AI-generated content may be incorrect.">
            <a:extLst>
              <a:ext uri="{FF2B5EF4-FFF2-40B4-BE49-F238E27FC236}">
                <a16:creationId xmlns:a16="http://schemas.microsoft.com/office/drawing/2014/main" id="{F2679600-074A-1118-FAAE-383966C9C13D}"/>
              </a:ext>
            </a:extLst>
          </p:cNvPr>
          <p:cNvPicPr>
            <a:picLocks noChangeAspect="1"/>
          </p:cNvPicPr>
          <p:nvPr/>
        </p:nvPicPr>
        <p:blipFill>
          <a:blip r:embed="rId4"/>
          <a:stretch>
            <a:fillRect/>
          </a:stretch>
        </p:blipFill>
        <p:spPr>
          <a:xfrm>
            <a:off x="5136265" y="4980977"/>
            <a:ext cx="6465425" cy="1019566"/>
          </a:xfrm>
          <a:prstGeom prst="rect">
            <a:avLst/>
          </a:prstGeom>
        </p:spPr>
      </p:pic>
      <p:pic>
        <p:nvPicPr>
          <p:cNvPr id="12" name="Picture 11" descr="A logo of a company&#10;&#10;AI-generated content may be incorrect.">
            <a:extLst>
              <a:ext uri="{FF2B5EF4-FFF2-40B4-BE49-F238E27FC236}">
                <a16:creationId xmlns:a16="http://schemas.microsoft.com/office/drawing/2014/main" id="{5152113C-FEDF-76CB-5EAB-77B45ECC3891}"/>
              </a:ext>
            </a:extLst>
          </p:cNvPr>
          <p:cNvPicPr>
            <a:picLocks noChangeAspect="1"/>
          </p:cNvPicPr>
          <p:nvPr/>
        </p:nvPicPr>
        <p:blipFill>
          <a:blip r:embed="rId5"/>
          <a:stretch>
            <a:fillRect/>
          </a:stretch>
        </p:blipFill>
        <p:spPr>
          <a:xfrm>
            <a:off x="135037" y="5217347"/>
            <a:ext cx="2461135" cy="736896"/>
          </a:xfrm>
          <a:prstGeom prst="rect">
            <a:avLst/>
          </a:prstGeom>
        </p:spPr>
      </p:pic>
      <p:pic>
        <p:nvPicPr>
          <p:cNvPr id="14" name="Picture 13" descr="A close-up of a logo&#10;&#10;AI-generated content may be incorrect.">
            <a:extLst>
              <a:ext uri="{FF2B5EF4-FFF2-40B4-BE49-F238E27FC236}">
                <a16:creationId xmlns:a16="http://schemas.microsoft.com/office/drawing/2014/main" id="{D2E9437E-8BBE-5DEF-73B9-0236D2DA1220}"/>
              </a:ext>
            </a:extLst>
          </p:cNvPr>
          <p:cNvPicPr>
            <a:picLocks noChangeAspect="1"/>
          </p:cNvPicPr>
          <p:nvPr/>
        </p:nvPicPr>
        <p:blipFill>
          <a:blip r:embed="rId6"/>
          <a:stretch>
            <a:fillRect/>
          </a:stretch>
        </p:blipFill>
        <p:spPr>
          <a:xfrm>
            <a:off x="6150015" y="4330023"/>
            <a:ext cx="5987969" cy="771316"/>
          </a:xfrm>
          <a:prstGeom prst="rect">
            <a:avLst/>
          </a:prstGeom>
        </p:spPr>
      </p:pic>
      <p:pic>
        <p:nvPicPr>
          <p:cNvPr id="16" name="Picture 15" descr="A close-up of a logo&#10;&#10;AI-generated content may be incorrect.">
            <a:extLst>
              <a:ext uri="{FF2B5EF4-FFF2-40B4-BE49-F238E27FC236}">
                <a16:creationId xmlns:a16="http://schemas.microsoft.com/office/drawing/2014/main" id="{176CFC7B-F50B-A0FF-9F61-894A6569BA46}"/>
              </a:ext>
            </a:extLst>
          </p:cNvPr>
          <p:cNvPicPr>
            <a:picLocks noChangeAspect="1"/>
          </p:cNvPicPr>
          <p:nvPr/>
        </p:nvPicPr>
        <p:blipFill>
          <a:blip r:embed="rId7"/>
          <a:stretch>
            <a:fillRect/>
          </a:stretch>
        </p:blipFill>
        <p:spPr>
          <a:xfrm>
            <a:off x="135037" y="4305607"/>
            <a:ext cx="6014978" cy="830443"/>
          </a:xfrm>
          <a:prstGeom prst="rect">
            <a:avLst/>
          </a:prstGeom>
        </p:spPr>
      </p:pic>
      <p:pic>
        <p:nvPicPr>
          <p:cNvPr id="18" name="Picture 17" descr="A logo with text and a symbol&#10;&#10;AI-generated content may be incorrect.">
            <a:extLst>
              <a:ext uri="{FF2B5EF4-FFF2-40B4-BE49-F238E27FC236}">
                <a16:creationId xmlns:a16="http://schemas.microsoft.com/office/drawing/2014/main" id="{83BAD054-CD58-9909-1852-CFF19D4B824F}"/>
              </a:ext>
            </a:extLst>
          </p:cNvPr>
          <p:cNvPicPr>
            <a:picLocks noChangeAspect="1"/>
          </p:cNvPicPr>
          <p:nvPr/>
        </p:nvPicPr>
        <p:blipFill>
          <a:blip r:embed="rId8"/>
          <a:stretch>
            <a:fillRect/>
          </a:stretch>
        </p:blipFill>
        <p:spPr>
          <a:xfrm>
            <a:off x="6150015" y="3381136"/>
            <a:ext cx="5906947" cy="979869"/>
          </a:xfrm>
          <a:prstGeom prst="rect">
            <a:avLst/>
          </a:prstGeom>
        </p:spPr>
      </p:pic>
      <p:pic>
        <p:nvPicPr>
          <p:cNvPr id="20" name="Picture 19" descr="A logo with text on it&#10;&#10;AI-generated content may be incorrect.">
            <a:extLst>
              <a:ext uri="{FF2B5EF4-FFF2-40B4-BE49-F238E27FC236}">
                <a16:creationId xmlns:a16="http://schemas.microsoft.com/office/drawing/2014/main" id="{AF01D9B9-5BAD-AD2E-CB66-D3081882D51E}"/>
              </a:ext>
            </a:extLst>
          </p:cNvPr>
          <p:cNvPicPr>
            <a:picLocks noChangeAspect="1"/>
          </p:cNvPicPr>
          <p:nvPr/>
        </p:nvPicPr>
        <p:blipFill>
          <a:blip r:embed="rId9"/>
          <a:stretch>
            <a:fillRect/>
          </a:stretch>
        </p:blipFill>
        <p:spPr>
          <a:xfrm>
            <a:off x="243068" y="3457029"/>
            <a:ext cx="5798916" cy="879561"/>
          </a:xfrm>
          <a:prstGeom prst="rect">
            <a:avLst/>
          </a:prstGeom>
        </p:spPr>
      </p:pic>
      <p:sp>
        <p:nvSpPr>
          <p:cNvPr id="21" name="TextBox 20">
            <a:extLst>
              <a:ext uri="{FF2B5EF4-FFF2-40B4-BE49-F238E27FC236}">
                <a16:creationId xmlns:a16="http://schemas.microsoft.com/office/drawing/2014/main" id="{3BB4B9B8-170A-697B-540E-34EF9998865E}"/>
              </a:ext>
            </a:extLst>
          </p:cNvPr>
          <p:cNvSpPr txBox="1"/>
          <p:nvPr/>
        </p:nvSpPr>
        <p:spPr>
          <a:xfrm>
            <a:off x="6516547" y="5776709"/>
            <a:ext cx="949299" cy="369332"/>
          </a:xfrm>
          <a:prstGeom prst="rect">
            <a:avLst/>
          </a:prstGeom>
          <a:noFill/>
        </p:spPr>
        <p:txBody>
          <a:bodyPr wrap="none" rtlCol="0">
            <a:spAutoFit/>
          </a:bodyPr>
          <a:lstStyle/>
          <a:p>
            <a:r>
              <a:rPr lang="en-US" b="1" dirty="0"/>
              <a:t>Funding</a:t>
            </a:r>
          </a:p>
        </p:txBody>
      </p:sp>
      <p:sp>
        <p:nvSpPr>
          <p:cNvPr id="22" name="TextBox 21">
            <a:extLst>
              <a:ext uri="{FF2B5EF4-FFF2-40B4-BE49-F238E27FC236}">
                <a16:creationId xmlns:a16="http://schemas.microsoft.com/office/drawing/2014/main" id="{DDB734F4-B1FB-B576-4BE3-78520F1B5CCB}"/>
              </a:ext>
            </a:extLst>
          </p:cNvPr>
          <p:cNvSpPr txBox="1"/>
          <p:nvPr/>
        </p:nvSpPr>
        <p:spPr>
          <a:xfrm>
            <a:off x="2666791" y="5189528"/>
            <a:ext cx="1779333" cy="646331"/>
          </a:xfrm>
          <a:prstGeom prst="rect">
            <a:avLst/>
          </a:prstGeom>
          <a:noFill/>
        </p:spPr>
        <p:txBody>
          <a:bodyPr wrap="none" rtlCol="0">
            <a:spAutoFit/>
          </a:bodyPr>
          <a:lstStyle/>
          <a:p>
            <a:r>
              <a:rPr lang="en-US" b="1" dirty="0">
                <a:solidFill>
                  <a:srgbClr val="FF0000"/>
                </a:solidFill>
              </a:rPr>
              <a:t>Interdisciplinary </a:t>
            </a:r>
          </a:p>
          <a:p>
            <a:r>
              <a:rPr lang="en-US" b="1" dirty="0">
                <a:solidFill>
                  <a:srgbClr val="FF0000"/>
                </a:solidFill>
              </a:rPr>
              <a:t>teams</a:t>
            </a:r>
          </a:p>
        </p:txBody>
      </p:sp>
      <p:sp>
        <p:nvSpPr>
          <p:cNvPr id="24" name="Rectangle 23">
            <a:extLst>
              <a:ext uri="{FF2B5EF4-FFF2-40B4-BE49-F238E27FC236}">
                <a16:creationId xmlns:a16="http://schemas.microsoft.com/office/drawing/2014/main" id="{586BA740-6DEF-6A9B-F849-D36C3B801DCB}"/>
              </a:ext>
            </a:extLst>
          </p:cNvPr>
          <p:cNvSpPr/>
          <p:nvPr/>
        </p:nvSpPr>
        <p:spPr>
          <a:xfrm>
            <a:off x="2010203" y="2020267"/>
            <a:ext cx="2341877" cy="225222"/>
          </a:xfrm>
          <a:prstGeom prst="rect">
            <a:avLst/>
          </a:prstGeom>
          <a:solidFill>
            <a:srgbClr val="FFFF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4E599E-69EB-D33B-3FF7-9A1CB4F04FB6}"/>
              </a:ext>
            </a:extLst>
          </p:cNvPr>
          <p:cNvSpPr/>
          <p:nvPr/>
        </p:nvSpPr>
        <p:spPr>
          <a:xfrm>
            <a:off x="2835273" y="1535302"/>
            <a:ext cx="1516807" cy="225222"/>
          </a:xfrm>
          <a:prstGeom prst="rect">
            <a:avLst/>
          </a:prstGeom>
          <a:solidFill>
            <a:srgbClr val="FFFF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6275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23593A-24FA-3654-B07B-BD7934D3E29B}"/>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4CDCD2E4-7B6A-8F66-74A1-AE667F8884A3}"/>
              </a:ext>
            </a:extLst>
          </p:cNvPr>
          <p:cNvSpPr>
            <a:spLocks noGrp="1"/>
          </p:cNvSpPr>
          <p:nvPr>
            <p:ph idx="1"/>
          </p:nvPr>
        </p:nvSpPr>
        <p:spPr/>
        <p:txBody>
          <a:bodyPr>
            <a:normAutofit fontScale="62500" lnSpcReduction="20000"/>
          </a:bodyPr>
          <a:lstStyle/>
          <a:p>
            <a:r>
              <a:rPr lang="en-GB" dirty="0"/>
              <a:t>Although there is a broad consensus as to many of the properties that are descriptive of Complex Adaptive Systems (CAS), there is no such consensus on what, if any, is an appropriate, general mathematical framework for predicting and explaining CAS. Here, we will show that Bayesian classifiers of the form P(C|</a:t>
            </a:r>
            <a:r>
              <a:rPr lang="en-GB" b="1" dirty="0"/>
              <a:t>X</a:t>
            </a:r>
            <a:r>
              <a:rPr lang="en-GB" dirty="0"/>
              <a:t>), where C is a class of interest and </a:t>
            </a:r>
            <a:r>
              <a:rPr lang="en-GB" b="1" dirty="0"/>
              <a:t>X </a:t>
            </a:r>
            <a:r>
              <a:rPr lang="en-GB" dirty="0"/>
              <a:t>is an arbitrary, multimodal vector of features, offers such a framework. C can represent any property of a CAS, be it a state, such as presence/absence of disease, or an update rule/behaviour, such as overeating or sedentariness. The high degree of </a:t>
            </a:r>
            <a:r>
              <a:rPr lang="en-GB" dirty="0" err="1"/>
              <a:t>multifactoriality</a:t>
            </a:r>
            <a:r>
              <a:rPr lang="en-GB" dirty="0"/>
              <a:t>/multicausality inherent in CAS manifests itself in the high dimensionality of </a:t>
            </a:r>
            <a:r>
              <a:rPr lang="en-GB" b="1" dirty="0"/>
              <a:t>X</a:t>
            </a:r>
            <a:r>
              <a:rPr lang="en-GB" dirty="0"/>
              <a:t>, with the consequence that statistical/machine learning algorithms are the most appropriate algorithmic representations, while adaptation manifests itself in two forms: </a:t>
            </a:r>
            <a:r>
              <a:rPr lang="en-GB" dirty="0" err="1"/>
              <a:t>i</a:t>
            </a:r>
            <a:r>
              <a:rPr lang="en-GB" dirty="0"/>
              <a:t>) that, using Bayes theorem, P(C|</a:t>
            </a:r>
            <a:r>
              <a:rPr lang="en-GB" b="1" dirty="0"/>
              <a:t>X</a:t>
            </a:r>
            <a:r>
              <a:rPr lang="en-GB" dirty="0"/>
              <a:t>) —&gt; P(C|</a:t>
            </a:r>
            <a:r>
              <a:rPr lang="en-GB" b="1" dirty="0"/>
              <a:t>X’</a:t>
            </a:r>
            <a:r>
              <a:rPr lang="en-GB" dirty="0"/>
              <a:t>,</a:t>
            </a:r>
            <a:r>
              <a:rPr lang="en-GB" b="1" dirty="0"/>
              <a:t>X</a:t>
            </a:r>
            <a:r>
              <a:rPr lang="en-GB" dirty="0"/>
              <a:t>) in the light of new information </a:t>
            </a:r>
            <a:r>
              <a:rPr lang="en-GB" b="1" dirty="0"/>
              <a:t>X’</a:t>
            </a:r>
            <a:r>
              <a:rPr lang="en-GB" dirty="0"/>
              <a:t>; ii) that P(C|</a:t>
            </a:r>
            <a:r>
              <a:rPr lang="en-GB" b="1" dirty="0"/>
              <a:t>X</a:t>
            </a:r>
            <a:r>
              <a:rPr lang="en-GB" dirty="0"/>
              <a:t>) can naturally represent different update rules/behaviours, C. In analogy with the concept of a fitness landscape, P(C|</a:t>
            </a:r>
            <a:r>
              <a:rPr lang="en-GB" b="1" dirty="0"/>
              <a:t>X</a:t>
            </a:r>
            <a:r>
              <a:rPr lang="en-GB" dirty="0"/>
              <a:t>) represents a “Predictability Landscape”, where different models represent different approximations to the underlying landscape. In the case, where C represents a behaviour/conduct, in analogy with an omics perspective from bioinformatics, the set of variables </a:t>
            </a:r>
            <a:r>
              <a:rPr lang="en-GB" b="1" dirty="0"/>
              <a:t>X</a:t>
            </a:r>
            <a:r>
              <a:rPr lang="en-GB" dirty="0"/>
              <a:t> that predict the behaviour/conduct we will term the CONDUCTOME. Using several bespoke data sets associated with Project42 in the CHILAM lab (chilam.c3.unam.mx) we will show, using concrete examples from obesity and metabolic disease, how approximations to the CONDUCTOME can be constructed incorporating genetic, physiological, sociological, psychological, environmental and epidemiological data in a way where the relative contributions of each variable and variable class can be fairly assessed and compared. We will discuss the consequences for science and policy making. </a:t>
            </a:r>
          </a:p>
          <a:p>
            <a:endParaRPr lang="en-US" dirty="0"/>
          </a:p>
        </p:txBody>
      </p:sp>
    </p:spTree>
    <p:extLst>
      <p:ext uri="{BB962C8B-B14F-4D97-AF65-F5344CB8AC3E}">
        <p14:creationId xmlns:p14="http://schemas.microsoft.com/office/powerpoint/2010/main" val="795572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24F2E-52D6-5D6E-D5F8-7AF4417B43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E23A00-C3F6-A1E8-774E-FF16EBBCB2E8}"/>
              </a:ext>
            </a:extLst>
          </p:cNvPr>
          <p:cNvSpPr>
            <a:spLocks noGrp="1"/>
          </p:cNvSpPr>
          <p:nvPr>
            <p:ph type="title"/>
          </p:nvPr>
        </p:nvSpPr>
        <p:spPr>
          <a:xfrm>
            <a:off x="757361" y="181113"/>
            <a:ext cx="10515600" cy="1325563"/>
          </a:xfrm>
        </p:spPr>
        <p:txBody>
          <a:bodyPr/>
          <a:lstStyle/>
          <a:p>
            <a:r>
              <a:rPr lang="en-US" dirty="0"/>
              <a:t>Some pretty important problems…</a:t>
            </a:r>
          </a:p>
        </p:txBody>
      </p:sp>
      <p:pic>
        <p:nvPicPr>
          <p:cNvPr id="2" name="Content Placeholder 4" descr="A picture containing outdoor, sky, ground, rock&#10;&#10;Description automatically generated">
            <a:extLst>
              <a:ext uri="{FF2B5EF4-FFF2-40B4-BE49-F238E27FC236}">
                <a16:creationId xmlns:a16="http://schemas.microsoft.com/office/drawing/2014/main" id="{F9EB7242-9A71-FEB3-2986-9AF2B61DA4D1}"/>
              </a:ext>
            </a:extLst>
          </p:cNvPr>
          <p:cNvPicPr>
            <a:picLocks noChangeAspect="1"/>
          </p:cNvPicPr>
          <p:nvPr/>
        </p:nvPicPr>
        <p:blipFill>
          <a:blip r:embed="rId3"/>
          <a:stretch>
            <a:fillRect/>
          </a:stretch>
        </p:blipFill>
        <p:spPr>
          <a:xfrm>
            <a:off x="758948" y="1435776"/>
            <a:ext cx="3367088" cy="1962150"/>
          </a:xfrm>
          <a:prstGeom prst="rect">
            <a:avLst/>
          </a:prstGeom>
        </p:spPr>
      </p:pic>
      <p:pic>
        <p:nvPicPr>
          <p:cNvPr id="3" name="Picture 2" descr="A picture containing tree, outdoor, grass, plant&#10;&#10;Description automatically generated">
            <a:extLst>
              <a:ext uri="{FF2B5EF4-FFF2-40B4-BE49-F238E27FC236}">
                <a16:creationId xmlns:a16="http://schemas.microsoft.com/office/drawing/2014/main" id="{BC085DA0-7425-5A7B-173A-019A5BE924DE}"/>
              </a:ext>
            </a:extLst>
          </p:cNvPr>
          <p:cNvPicPr>
            <a:picLocks noChangeAspect="1"/>
          </p:cNvPicPr>
          <p:nvPr/>
        </p:nvPicPr>
        <p:blipFill>
          <a:blip r:embed="rId4"/>
          <a:stretch>
            <a:fillRect/>
          </a:stretch>
        </p:blipFill>
        <p:spPr>
          <a:xfrm>
            <a:off x="4195886" y="1435776"/>
            <a:ext cx="3771900" cy="1962150"/>
          </a:xfrm>
          <a:prstGeom prst="rect">
            <a:avLst/>
          </a:prstGeom>
        </p:spPr>
      </p:pic>
      <p:pic>
        <p:nvPicPr>
          <p:cNvPr id="6" name="Picture 5" descr="A picture containing person, outdoor, crowd&#10;&#10;Description automatically generated">
            <a:extLst>
              <a:ext uri="{FF2B5EF4-FFF2-40B4-BE49-F238E27FC236}">
                <a16:creationId xmlns:a16="http://schemas.microsoft.com/office/drawing/2014/main" id="{D2B1D4AE-4B6B-9682-EBA4-99C5EFDAE461}"/>
              </a:ext>
            </a:extLst>
          </p:cNvPr>
          <p:cNvPicPr>
            <a:picLocks noChangeAspect="1"/>
          </p:cNvPicPr>
          <p:nvPr/>
        </p:nvPicPr>
        <p:blipFill>
          <a:blip r:embed="rId5"/>
          <a:stretch>
            <a:fillRect/>
          </a:stretch>
        </p:blipFill>
        <p:spPr>
          <a:xfrm>
            <a:off x="8039223" y="1435776"/>
            <a:ext cx="3233738" cy="1962150"/>
          </a:xfrm>
          <a:prstGeom prst="rect">
            <a:avLst/>
          </a:prstGeom>
        </p:spPr>
      </p:pic>
      <p:pic>
        <p:nvPicPr>
          <p:cNvPr id="7" name="Picture 6" descr="A close up of a bug&#10;&#10;Description automatically generated with medium confidence">
            <a:extLst>
              <a:ext uri="{FF2B5EF4-FFF2-40B4-BE49-F238E27FC236}">
                <a16:creationId xmlns:a16="http://schemas.microsoft.com/office/drawing/2014/main" id="{07EC8FC7-DB20-F313-16DD-9F05F029CA98}"/>
              </a:ext>
            </a:extLst>
          </p:cNvPr>
          <p:cNvPicPr>
            <a:picLocks noChangeAspect="1"/>
          </p:cNvPicPr>
          <p:nvPr/>
        </p:nvPicPr>
        <p:blipFill>
          <a:blip r:embed="rId6"/>
          <a:stretch>
            <a:fillRect/>
          </a:stretch>
        </p:blipFill>
        <p:spPr>
          <a:xfrm>
            <a:off x="758948" y="3469364"/>
            <a:ext cx="3336925" cy="1235075"/>
          </a:xfrm>
          <a:prstGeom prst="rect">
            <a:avLst/>
          </a:prstGeom>
        </p:spPr>
      </p:pic>
      <p:pic>
        <p:nvPicPr>
          <p:cNvPr id="8" name="Picture 7" descr="A group of people holding signs&#10;&#10;Description automatically generated with medium confidence">
            <a:extLst>
              <a:ext uri="{FF2B5EF4-FFF2-40B4-BE49-F238E27FC236}">
                <a16:creationId xmlns:a16="http://schemas.microsoft.com/office/drawing/2014/main" id="{004AE727-027F-8DAF-1D28-5F60A9DDC210}"/>
              </a:ext>
            </a:extLst>
          </p:cNvPr>
          <p:cNvPicPr>
            <a:picLocks noChangeAspect="1"/>
          </p:cNvPicPr>
          <p:nvPr/>
        </p:nvPicPr>
        <p:blipFill>
          <a:blip r:embed="rId7"/>
          <a:stretch>
            <a:fillRect/>
          </a:stretch>
        </p:blipFill>
        <p:spPr>
          <a:xfrm>
            <a:off x="758948" y="4775876"/>
            <a:ext cx="3336925" cy="795338"/>
          </a:xfrm>
          <a:prstGeom prst="rect">
            <a:avLst/>
          </a:prstGeom>
        </p:spPr>
      </p:pic>
      <p:pic>
        <p:nvPicPr>
          <p:cNvPr id="9" name="Picture 8" descr="A picture containing person, automaton&#10;&#10;Description automatically generated">
            <a:extLst>
              <a:ext uri="{FF2B5EF4-FFF2-40B4-BE49-F238E27FC236}">
                <a16:creationId xmlns:a16="http://schemas.microsoft.com/office/drawing/2014/main" id="{B6BFE644-9B0A-7718-C4FF-88BAC83A5248}"/>
              </a:ext>
            </a:extLst>
          </p:cNvPr>
          <p:cNvPicPr>
            <a:picLocks noChangeAspect="1"/>
          </p:cNvPicPr>
          <p:nvPr/>
        </p:nvPicPr>
        <p:blipFill>
          <a:blip r:embed="rId8"/>
          <a:stretch>
            <a:fillRect/>
          </a:stretch>
        </p:blipFill>
        <p:spPr>
          <a:xfrm>
            <a:off x="4126036" y="3480569"/>
            <a:ext cx="3789363" cy="2101850"/>
          </a:xfrm>
          <a:prstGeom prst="rect">
            <a:avLst/>
          </a:prstGeom>
        </p:spPr>
      </p:pic>
      <p:pic>
        <p:nvPicPr>
          <p:cNvPr id="10" name="Picture 9" descr="A picture containing person&#10;&#10;Description automatically generated">
            <a:extLst>
              <a:ext uri="{FF2B5EF4-FFF2-40B4-BE49-F238E27FC236}">
                <a16:creationId xmlns:a16="http://schemas.microsoft.com/office/drawing/2014/main" id="{0DD34841-C1F5-02B6-12CF-A8A90ECFC878}"/>
              </a:ext>
            </a:extLst>
          </p:cNvPr>
          <p:cNvPicPr>
            <a:picLocks noChangeAspect="1"/>
          </p:cNvPicPr>
          <p:nvPr/>
        </p:nvPicPr>
        <p:blipFill>
          <a:blip r:embed="rId9"/>
          <a:stretch>
            <a:fillRect/>
          </a:stretch>
        </p:blipFill>
        <p:spPr>
          <a:xfrm>
            <a:off x="7885236" y="3469364"/>
            <a:ext cx="3387725" cy="2101850"/>
          </a:xfrm>
          <a:prstGeom prst="rect">
            <a:avLst/>
          </a:prstGeom>
        </p:spPr>
      </p:pic>
      <p:sp>
        <p:nvSpPr>
          <p:cNvPr id="11" name="TextBox 10">
            <a:extLst>
              <a:ext uri="{FF2B5EF4-FFF2-40B4-BE49-F238E27FC236}">
                <a16:creationId xmlns:a16="http://schemas.microsoft.com/office/drawing/2014/main" id="{25D1D161-92FC-9481-5A65-B3D8F6B68CC0}"/>
              </a:ext>
            </a:extLst>
          </p:cNvPr>
          <p:cNvSpPr txBox="1"/>
          <p:nvPr/>
        </p:nvSpPr>
        <p:spPr>
          <a:xfrm>
            <a:off x="1549912" y="1487408"/>
            <a:ext cx="1828707" cy="369332"/>
          </a:xfrm>
          <a:prstGeom prst="rect">
            <a:avLst/>
          </a:prstGeom>
          <a:noFill/>
        </p:spPr>
        <p:txBody>
          <a:bodyPr wrap="none" rtlCol="0">
            <a:spAutoFit/>
          </a:bodyPr>
          <a:lstStyle/>
          <a:p>
            <a:pPr algn="ctr"/>
            <a:r>
              <a:rPr lang="en-MX" b="1">
                <a:solidFill>
                  <a:schemeClr val="bg1"/>
                </a:solidFill>
              </a:rPr>
              <a:t>C</a:t>
            </a:r>
            <a:r>
              <a:rPr lang="es-419" b="1" dirty="0">
                <a:solidFill>
                  <a:schemeClr val="bg1"/>
                </a:solidFill>
              </a:rPr>
              <a:t>limate change</a:t>
            </a:r>
            <a:endParaRPr lang="en-MX" b="1" dirty="0">
              <a:solidFill>
                <a:schemeClr val="bg1"/>
              </a:solidFill>
            </a:endParaRPr>
          </a:p>
        </p:txBody>
      </p:sp>
      <p:sp>
        <p:nvSpPr>
          <p:cNvPr id="12" name="TextBox 11">
            <a:extLst>
              <a:ext uri="{FF2B5EF4-FFF2-40B4-BE49-F238E27FC236}">
                <a16:creationId xmlns:a16="http://schemas.microsoft.com/office/drawing/2014/main" id="{453C7B9F-55D4-9B0F-00A1-D23D9969BF3C}"/>
              </a:ext>
            </a:extLst>
          </p:cNvPr>
          <p:cNvSpPr txBox="1"/>
          <p:nvPr/>
        </p:nvSpPr>
        <p:spPr>
          <a:xfrm>
            <a:off x="4307701" y="1538651"/>
            <a:ext cx="3660085" cy="369332"/>
          </a:xfrm>
          <a:prstGeom prst="rect">
            <a:avLst/>
          </a:prstGeom>
          <a:noFill/>
        </p:spPr>
        <p:txBody>
          <a:bodyPr wrap="square">
            <a:spAutoFit/>
          </a:bodyPr>
          <a:lstStyle/>
          <a:p>
            <a:pPr algn="ctr"/>
            <a:r>
              <a:rPr lang="es-419" b="1" dirty="0">
                <a:solidFill>
                  <a:schemeClr val="bg1"/>
                </a:solidFill>
              </a:rPr>
              <a:t>Biodiversity loss</a:t>
            </a:r>
            <a:endParaRPr lang="en-MX" b="1" dirty="0">
              <a:solidFill>
                <a:schemeClr val="bg1"/>
              </a:solidFill>
            </a:endParaRPr>
          </a:p>
        </p:txBody>
      </p:sp>
      <p:sp>
        <p:nvSpPr>
          <p:cNvPr id="13" name="TextBox 12">
            <a:extLst>
              <a:ext uri="{FF2B5EF4-FFF2-40B4-BE49-F238E27FC236}">
                <a16:creationId xmlns:a16="http://schemas.microsoft.com/office/drawing/2014/main" id="{03BB88F6-2B6F-5D45-9FB9-756C26B5E321}"/>
              </a:ext>
            </a:extLst>
          </p:cNvPr>
          <p:cNvSpPr txBox="1"/>
          <p:nvPr/>
        </p:nvSpPr>
        <p:spPr>
          <a:xfrm>
            <a:off x="7885235" y="1487408"/>
            <a:ext cx="3660085" cy="646331"/>
          </a:xfrm>
          <a:prstGeom prst="rect">
            <a:avLst/>
          </a:prstGeom>
          <a:noFill/>
        </p:spPr>
        <p:txBody>
          <a:bodyPr wrap="square">
            <a:spAutoFit/>
          </a:bodyPr>
          <a:lstStyle/>
          <a:p>
            <a:pPr algn="ctr"/>
            <a:r>
              <a:rPr lang="en-MX" b="1">
                <a:solidFill>
                  <a:schemeClr val="bg1"/>
                </a:solidFill>
              </a:rPr>
              <a:t>Obesi</a:t>
            </a:r>
            <a:r>
              <a:rPr lang="es-419" b="1" dirty="0">
                <a:solidFill>
                  <a:schemeClr val="bg1"/>
                </a:solidFill>
              </a:rPr>
              <a:t>ty and metabolic </a:t>
            </a:r>
          </a:p>
          <a:p>
            <a:pPr algn="ctr"/>
            <a:r>
              <a:rPr lang="es-419" b="1" dirty="0">
                <a:solidFill>
                  <a:schemeClr val="bg1"/>
                </a:solidFill>
              </a:rPr>
              <a:t>diseases</a:t>
            </a:r>
            <a:r>
              <a:rPr lang="en-MX" b="1">
                <a:solidFill>
                  <a:schemeClr val="bg1"/>
                </a:solidFill>
              </a:rPr>
              <a:t> </a:t>
            </a:r>
            <a:endParaRPr lang="en-MX" b="1" dirty="0">
              <a:solidFill>
                <a:schemeClr val="bg1"/>
              </a:solidFill>
            </a:endParaRPr>
          </a:p>
        </p:txBody>
      </p:sp>
      <p:sp>
        <p:nvSpPr>
          <p:cNvPr id="14" name="TextBox 13">
            <a:extLst>
              <a:ext uri="{FF2B5EF4-FFF2-40B4-BE49-F238E27FC236}">
                <a16:creationId xmlns:a16="http://schemas.microsoft.com/office/drawing/2014/main" id="{CCDC79CC-9587-2628-D556-7AB831D1BFCD}"/>
              </a:ext>
            </a:extLst>
          </p:cNvPr>
          <p:cNvSpPr txBox="1"/>
          <p:nvPr/>
        </p:nvSpPr>
        <p:spPr>
          <a:xfrm>
            <a:off x="758948" y="3683314"/>
            <a:ext cx="3660085" cy="646331"/>
          </a:xfrm>
          <a:prstGeom prst="rect">
            <a:avLst/>
          </a:prstGeom>
          <a:noFill/>
        </p:spPr>
        <p:txBody>
          <a:bodyPr wrap="square">
            <a:spAutoFit/>
          </a:bodyPr>
          <a:lstStyle/>
          <a:p>
            <a:pPr algn="ctr"/>
            <a:r>
              <a:rPr lang="es-419" b="1" dirty="0">
                <a:solidFill>
                  <a:schemeClr val="bg1"/>
                </a:solidFill>
              </a:rPr>
              <a:t>Emerging and unattended diseases</a:t>
            </a:r>
            <a:endParaRPr lang="en-MX" b="1" dirty="0">
              <a:solidFill>
                <a:schemeClr val="bg1"/>
              </a:solidFill>
            </a:endParaRPr>
          </a:p>
        </p:txBody>
      </p:sp>
      <p:sp>
        <p:nvSpPr>
          <p:cNvPr id="15" name="TextBox 14">
            <a:extLst>
              <a:ext uri="{FF2B5EF4-FFF2-40B4-BE49-F238E27FC236}">
                <a16:creationId xmlns:a16="http://schemas.microsoft.com/office/drawing/2014/main" id="{6A9E9393-79D3-8721-661A-CD743163F674}"/>
              </a:ext>
            </a:extLst>
          </p:cNvPr>
          <p:cNvSpPr txBox="1"/>
          <p:nvPr/>
        </p:nvSpPr>
        <p:spPr>
          <a:xfrm>
            <a:off x="4214382" y="5193210"/>
            <a:ext cx="3327350" cy="369332"/>
          </a:xfrm>
          <a:prstGeom prst="rect">
            <a:avLst/>
          </a:prstGeom>
          <a:noFill/>
        </p:spPr>
        <p:txBody>
          <a:bodyPr wrap="square">
            <a:spAutoFit/>
          </a:bodyPr>
          <a:lstStyle/>
          <a:p>
            <a:pPr algn="ctr"/>
            <a:r>
              <a:rPr lang="es-419" b="1" dirty="0">
                <a:solidFill>
                  <a:schemeClr val="bg1"/>
                </a:solidFill>
              </a:rPr>
              <a:t>New pandemics</a:t>
            </a:r>
            <a:endParaRPr lang="en-MX" b="1" dirty="0">
              <a:solidFill>
                <a:schemeClr val="bg1"/>
              </a:solidFill>
            </a:endParaRPr>
          </a:p>
        </p:txBody>
      </p:sp>
      <p:sp>
        <p:nvSpPr>
          <p:cNvPr id="16" name="TextBox 15">
            <a:extLst>
              <a:ext uri="{FF2B5EF4-FFF2-40B4-BE49-F238E27FC236}">
                <a16:creationId xmlns:a16="http://schemas.microsoft.com/office/drawing/2014/main" id="{CBBBA5DF-9B64-5A08-9008-1F8235A1AC79}"/>
              </a:ext>
            </a:extLst>
          </p:cNvPr>
          <p:cNvSpPr txBox="1"/>
          <p:nvPr/>
        </p:nvSpPr>
        <p:spPr>
          <a:xfrm>
            <a:off x="7885235" y="5201882"/>
            <a:ext cx="3660085" cy="369332"/>
          </a:xfrm>
          <a:prstGeom prst="rect">
            <a:avLst/>
          </a:prstGeom>
          <a:noFill/>
        </p:spPr>
        <p:txBody>
          <a:bodyPr wrap="square">
            <a:spAutoFit/>
          </a:bodyPr>
          <a:lstStyle/>
          <a:p>
            <a:pPr algn="ctr"/>
            <a:r>
              <a:rPr lang="en-MX" b="1">
                <a:solidFill>
                  <a:schemeClr val="bg1"/>
                </a:solidFill>
              </a:rPr>
              <a:t>Po</a:t>
            </a:r>
            <a:r>
              <a:rPr lang="es-419" b="1" dirty="0">
                <a:solidFill>
                  <a:schemeClr val="bg1"/>
                </a:solidFill>
              </a:rPr>
              <a:t>verty</a:t>
            </a:r>
            <a:endParaRPr lang="en-MX" b="1" dirty="0">
              <a:solidFill>
                <a:schemeClr val="bg1"/>
              </a:solidFill>
            </a:endParaRPr>
          </a:p>
        </p:txBody>
      </p:sp>
      <p:sp>
        <p:nvSpPr>
          <p:cNvPr id="17" name="TextBox 16">
            <a:extLst>
              <a:ext uri="{FF2B5EF4-FFF2-40B4-BE49-F238E27FC236}">
                <a16:creationId xmlns:a16="http://schemas.microsoft.com/office/drawing/2014/main" id="{ECE8DB33-563D-2FD6-A679-CFA69AE9B4A8}"/>
              </a:ext>
            </a:extLst>
          </p:cNvPr>
          <p:cNvSpPr txBox="1"/>
          <p:nvPr/>
        </p:nvSpPr>
        <p:spPr>
          <a:xfrm>
            <a:off x="539191" y="5261366"/>
            <a:ext cx="3660085" cy="369332"/>
          </a:xfrm>
          <a:prstGeom prst="rect">
            <a:avLst/>
          </a:prstGeom>
          <a:noFill/>
        </p:spPr>
        <p:txBody>
          <a:bodyPr wrap="square">
            <a:spAutoFit/>
          </a:bodyPr>
          <a:lstStyle/>
          <a:p>
            <a:pPr algn="ctr"/>
            <a:r>
              <a:rPr lang="es-419" b="1" dirty="0">
                <a:solidFill>
                  <a:schemeClr val="bg1"/>
                </a:solidFill>
              </a:rPr>
              <a:t>Gender violence</a:t>
            </a:r>
            <a:endParaRPr lang="en-MX" b="1" dirty="0">
              <a:solidFill>
                <a:schemeClr val="bg1"/>
              </a:solidFill>
            </a:endParaRPr>
          </a:p>
        </p:txBody>
      </p:sp>
    </p:spTree>
    <p:extLst>
      <p:ext uri="{BB962C8B-B14F-4D97-AF65-F5344CB8AC3E}">
        <p14:creationId xmlns:p14="http://schemas.microsoft.com/office/powerpoint/2010/main" val="466090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8E1B3-8F16-314A-3099-7ACA3B0FEF4E}"/>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F8006846-F8D5-E8BA-D3DB-6F5105429F16}"/>
              </a:ext>
            </a:extLst>
          </p:cNvPr>
          <p:cNvSpPr txBox="1"/>
          <p:nvPr/>
        </p:nvSpPr>
        <p:spPr>
          <a:xfrm>
            <a:off x="3321934" y="2338086"/>
            <a:ext cx="5671745" cy="923330"/>
          </a:xfrm>
          <a:prstGeom prst="rect">
            <a:avLst/>
          </a:prstGeom>
          <a:noFill/>
        </p:spPr>
        <p:txBody>
          <a:bodyPr wrap="none" rtlCol="0">
            <a:spAutoFit/>
          </a:bodyPr>
          <a:lstStyle/>
          <a:p>
            <a:r>
              <a:rPr lang="en-US" sz="5400" dirty="0"/>
              <a:t>chilam.c3.unam.mx</a:t>
            </a:r>
          </a:p>
        </p:txBody>
      </p:sp>
      <p:sp>
        <p:nvSpPr>
          <p:cNvPr id="26" name="TextBox 25">
            <a:extLst>
              <a:ext uri="{FF2B5EF4-FFF2-40B4-BE49-F238E27FC236}">
                <a16:creationId xmlns:a16="http://schemas.microsoft.com/office/drawing/2014/main" id="{0D9F8AC2-4E0C-855E-675D-122149D15AF8}"/>
              </a:ext>
            </a:extLst>
          </p:cNvPr>
          <p:cNvSpPr txBox="1"/>
          <p:nvPr/>
        </p:nvSpPr>
        <p:spPr>
          <a:xfrm>
            <a:off x="2187615" y="3429000"/>
            <a:ext cx="8536504" cy="1477328"/>
          </a:xfrm>
          <a:prstGeom prst="rect">
            <a:avLst/>
          </a:prstGeom>
          <a:noFill/>
        </p:spPr>
        <p:txBody>
          <a:bodyPr wrap="none" rtlCol="0">
            <a:spAutoFit/>
          </a:bodyPr>
          <a:lstStyle/>
          <a:p>
            <a:r>
              <a:rPr lang="en-US" b="1" dirty="0"/>
              <a:t>SPECIES</a:t>
            </a:r>
            <a:r>
              <a:rPr lang="en-US" dirty="0"/>
              <a:t> (Niche and community ecological analysis) </a:t>
            </a:r>
            <a:r>
              <a:rPr lang="en-US" dirty="0">
                <a:hlinkClick r:id="rId3"/>
              </a:rPr>
              <a:t>https://species.conabio.gob.mx/</a:t>
            </a:r>
            <a:r>
              <a:rPr lang="en-US" dirty="0"/>
              <a:t> </a:t>
            </a:r>
          </a:p>
          <a:p>
            <a:r>
              <a:rPr lang="en-US" b="1" dirty="0" err="1"/>
              <a:t>EpI</a:t>
            </a:r>
            <a:r>
              <a:rPr lang="en-US" b="1" dirty="0"/>
              <a:t>-SPECIES</a:t>
            </a:r>
            <a:r>
              <a:rPr lang="en-US" dirty="0"/>
              <a:t> (10 emerging/neglected diseases) </a:t>
            </a:r>
            <a:r>
              <a:rPr lang="en-US" dirty="0">
                <a:hlinkClick r:id="rId4"/>
              </a:rPr>
              <a:t>https://epispecies.c3.unam.mx/</a:t>
            </a:r>
            <a:r>
              <a:rPr lang="en-US" dirty="0"/>
              <a:t> </a:t>
            </a:r>
          </a:p>
          <a:p>
            <a:r>
              <a:rPr lang="en-US" b="1" dirty="0" err="1"/>
              <a:t>EpI</a:t>
            </a:r>
            <a:r>
              <a:rPr lang="en-US" b="1" dirty="0"/>
              <a:t>-PUMA</a:t>
            </a:r>
            <a:r>
              <a:rPr lang="en-US" dirty="0"/>
              <a:t> (COVID19) </a:t>
            </a:r>
            <a:r>
              <a:rPr lang="en-US" dirty="0">
                <a:hlinkClick r:id="rId5"/>
              </a:rPr>
              <a:t>https://covid19.c3.unam.mx/</a:t>
            </a:r>
            <a:r>
              <a:rPr lang="en-US" dirty="0"/>
              <a:t> and </a:t>
            </a:r>
            <a:r>
              <a:rPr lang="en-US" dirty="0">
                <a:hlinkClick r:id="rId6"/>
              </a:rPr>
              <a:t>https://epipuma20.c3.unam.mx/</a:t>
            </a:r>
            <a:r>
              <a:rPr lang="en-US" dirty="0"/>
              <a:t> </a:t>
            </a:r>
          </a:p>
          <a:p>
            <a:r>
              <a:rPr lang="en-US" b="1" dirty="0"/>
              <a:t>Project42</a:t>
            </a:r>
            <a:r>
              <a:rPr lang="en-US" dirty="0"/>
              <a:t> (obesity and metabolic disease) </a:t>
            </a:r>
            <a:r>
              <a:rPr lang="en-US" dirty="0">
                <a:hlinkClick r:id="rId7"/>
              </a:rPr>
              <a:t>https://project42.c3.unam.mx/</a:t>
            </a:r>
            <a:r>
              <a:rPr lang="en-US" dirty="0"/>
              <a:t> </a:t>
            </a:r>
          </a:p>
          <a:p>
            <a:r>
              <a:rPr lang="en-US" b="1" dirty="0"/>
              <a:t>Dyana</a:t>
            </a:r>
            <a:r>
              <a:rPr lang="en-US" dirty="0"/>
              <a:t> (General purpose platform) </a:t>
            </a:r>
            <a:r>
              <a:rPr lang="en-US" dirty="0">
                <a:hlinkClick r:id="rId8"/>
              </a:rPr>
              <a:t>https://dyana.c3.unam.mx</a:t>
            </a:r>
            <a:r>
              <a:rPr lang="en-US" dirty="0"/>
              <a:t> </a:t>
            </a:r>
          </a:p>
        </p:txBody>
      </p:sp>
    </p:spTree>
    <p:extLst>
      <p:ext uri="{BB962C8B-B14F-4D97-AF65-F5344CB8AC3E}">
        <p14:creationId xmlns:p14="http://schemas.microsoft.com/office/powerpoint/2010/main" val="2966954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9F100-85AD-4AE9-3C8E-BAB390CB0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5CAE4-F6C1-8897-C605-0E965DF342B3}"/>
              </a:ext>
            </a:extLst>
          </p:cNvPr>
          <p:cNvSpPr>
            <a:spLocks noGrp="1"/>
          </p:cNvSpPr>
          <p:nvPr>
            <p:ph type="title"/>
          </p:nvPr>
        </p:nvSpPr>
        <p:spPr>
          <a:xfrm>
            <a:off x="838200" y="0"/>
            <a:ext cx="10515600" cy="866841"/>
          </a:xfrm>
        </p:spPr>
        <p:txBody>
          <a:bodyPr/>
          <a:lstStyle/>
          <a:p>
            <a:r>
              <a:rPr lang="en-US" dirty="0"/>
              <a:t>Causality</a:t>
            </a:r>
          </a:p>
        </p:txBody>
      </p:sp>
      <p:pic>
        <p:nvPicPr>
          <p:cNvPr id="6" name="Picture 5">
            <a:extLst>
              <a:ext uri="{FF2B5EF4-FFF2-40B4-BE49-F238E27FC236}">
                <a16:creationId xmlns:a16="http://schemas.microsoft.com/office/drawing/2014/main" id="{EFF57403-5DC3-F3A6-83E9-88539761A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276" y="222932"/>
            <a:ext cx="7945403" cy="512001"/>
          </a:xfrm>
          <a:prstGeom prst="rect">
            <a:avLst/>
          </a:prstGeom>
        </p:spPr>
      </p:pic>
      <p:sp>
        <p:nvSpPr>
          <p:cNvPr id="7" name="TextBox 6">
            <a:extLst>
              <a:ext uri="{FF2B5EF4-FFF2-40B4-BE49-F238E27FC236}">
                <a16:creationId xmlns:a16="http://schemas.microsoft.com/office/drawing/2014/main" id="{103CBC22-7512-1EDD-0D7F-9FDCE881D2A8}"/>
              </a:ext>
            </a:extLst>
          </p:cNvPr>
          <p:cNvSpPr txBox="1"/>
          <p:nvPr/>
        </p:nvSpPr>
        <p:spPr>
          <a:xfrm>
            <a:off x="8026926" y="478932"/>
            <a:ext cx="180113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800" b="0" i="0" u="none" strike="noStrike" cap="none" spc="0" normalizeH="0" baseline="0" dirty="0">
                <a:ln>
                  <a:noFill/>
                </a:ln>
                <a:solidFill>
                  <a:srgbClr val="000000"/>
                </a:solidFill>
                <a:effectLst/>
                <a:uFillTx/>
                <a:latin typeface="+mn-lt"/>
                <a:ea typeface="+mn-ea"/>
                <a:cs typeface="+mn-cs"/>
                <a:sym typeface="Calibri"/>
              </a:rPr>
              <a:t>Bradford Hill 1965</a:t>
            </a:r>
          </a:p>
        </p:txBody>
      </p:sp>
      <p:pic>
        <p:nvPicPr>
          <p:cNvPr id="8" name="Picture 7">
            <a:extLst>
              <a:ext uri="{FF2B5EF4-FFF2-40B4-BE49-F238E27FC236}">
                <a16:creationId xmlns:a16="http://schemas.microsoft.com/office/drawing/2014/main" id="{AD565788-04CA-9849-3335-D73F53B6DF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8042" y="2830260"/>
            <a:ext cx="3327400" cy="317500"/>
          </a:xfrm>
          <a:prstGeom prst="rect">
            <a:avLst/>
          </a:prstGeom>
        </p:spPr>
      </p:pic>
      <p:sp>
        <p:nvSpPr>
          <p:cNvPr id="9" name="TextBox 8">
            <a:extLst>
              <a:ext uri="{FF2B5EF4-FFF2-40B4-BE49-F238E27FC236}">
                <a16:creationId xmlns:a16="http://schemas.microsoft.com/office/drawing/2014/main" id="{38E7E745-95FF-2BFE-B67C-4F12A887D02D}"/>
              </a:ext>
            </a:extLst>
          </p:cNvPr>
          <p:cNvSpPr txBox="1"/>
          <p:nvPr/>
        </p:nvSpPr>
        <p:spPr>
          <a:xfrm>
            <a:off x="838200" y="1214543"/>
            <a:ext cx="8221529"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800" b="0" i="0" u="none" strike="noStrike" cap="none" spc="0" normalizeH="0" baseline="0" dirty="0">
                <a:ln>
                  <a:noFill/>
                </a:ln>
                <a:solidFill>
                  <a:srgbClr val="000000"/>
                </a:solidFill>
                <a:effectLst/>
                <a:uFillTx/>
                <a:latin typeface="+mn-lt"/>
                <a:ea typeface="+mn-ea"/>
                <a:cs typeface="+mn-cs"/>
                <a:sym typeface="Calibri"/>
              </a:rPr>
              <a:t>For two potential causes represented as binary variables we have: </a:t>
            </a:r>
          </a:p>
          <a:p>
            <a:pPr marL="0" marR="0" indent="0" algn="l" defTabSz="914400" rtl="0" fontAlgn="auto" latinLnBrk="0" hangingPunct="0">
              <a:lnSpc>
                <a:spcPct val="100000"/>
              </a:lnSpc>
              <a:spcBef>
                <a:spcPts val="0"/>
              </a:spcBef>
              <a:spcAft>
                <a:spcPts val="0"/>
              </a:spcAft>
              <a:buClrTx/>
              <a:buSzTx/>
              <a:buFontTx/>
              <a:buNone/>
              <a:tabLst/>
            </a:pPr>
            <a:r>
              <a:rPr kumimoji="0" lang="en-MX" sz="1800" b="0" i="0" u="none" strike="noStrike" cap="none" spc="0" normalizeH="0" baseline="0" dirty="0">
                <a:ln>
                  <a:noFill/>
                </a:ln>
                <a:solidFill>
                  <a:srgbClr val="000000"/>
                </a:solidFill>
                <a:effectLst/>
                <a:uFillTx/>
                <a:latin typeface="+mn-lt"/>
                <a:ea typeface="+mn-ea"/>
                <a:cs typeface="+mn-cs"/>
                <a:sym typeface="Calibri"/>
              </a:rPr>
              <a:t>P(C|11), P(C|10), P(C|01), P(C|00)</a:t>
            </a:r>
          </a:p>
          <a:p>
            <a:pPr marL="0" marR="0" indent="0" algn="l" defTabSz="914400" rtl="0" fontAlgn="auto" latinLnBrk="0" hangingPunct="0">
              <a:lnSpc>
                <a:spcPct val="100000"/>
              </a:lnSpc>
              <a:spcBef>
                <a:spcPts val="0"/>
              </a:spcBef>
              <a:spcAft>
                <a:spcPts val="0"/>
              </a:spcAft>
              <a:buClrTx/>
              <a:buSzTx/>
              <a:buFontTx/>
              <a:buNone/>
              <a:tabLst/>
            </a:pPr>
            <a:r>
              <a:rPr lang="en-MX" dirty="0"/>
              <a:t>“AB testing” – look for where cause 1 is present without cause 2, and vice versa, where they´re both present (to look for “epistasis”) and where they´re both absent (to look for other causes)  </a:t>
            </a:r>
            <a:endParaRPr kumimoji="0" lang="en-MX" sz="1800" b="0" i="0" u="none" strike="noStrike" cap="none" spc="0" normalizeH="0" baseline="0" dirty="0">
              <a:ln>
                <a:noFill/>
              </a:ln>
              <a:solidFill>
                <a:srgbClr val="000000"/>
              </a:solidFill>
              <a:effectLst/>
              <a:uFillTx/>
              <a:latin typeface="+mn-lt"/>
              <a:ea typeface="+mn-ea"/>
              <a:cs typeface="+mn-cs"/>
              <a:sym typeface="Calibri"/>
            </a:endParaRPr>
          </a:p>
        </p:txBody>
      </p:sp>
      <p:sp>
        <p:nvSpPr>
          <p:cNvPr id="10" name="TextBox 9">
            <a:extLst>
              <a:ext uri="{FF2B5EF4-FFF2-40B4-BE49-F238E27FC236}">
                <a16:creationId xmlns:a16="http://schemas.microsoft.com/office/drawing/2014/main" id="{8AE12715-E82F-182C-200C-454B4103C83C}"/>
              </a:ext>
            </a:extLst>
          </p:cNvPr>
          <p:cNvSpPr txBox="1"/>
          <p:nvPr/>
        </p:nvSpPr>
        <p:spPr>
          <a:xfrm>
            <a:off x="838200" y="855979"/>
            <a:ext cx="491897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800" b="0" i="0" u="none" strike="noStrike" cap="none" spc="0" normalizeH="0" baseline="0" dirty="0">
                <a:ln>
                  <a:noFill/>
                </a:ln>
                <a:solidFill>
                  <a:srgbClr val="000000"/>
                </a:solidFill>
                <a:effectLst/>
                <a:uFillTx/>
                <a:latin typeface="+mn-lt"/>
                <a:ea typeface="+mn-ea"/>
                <a:cs typeface="+mn-cs"/>
                <a:sym typeface="Calibri"/>
              </a:rPr>
              <a:t>The bigger the score the more likely that it is causal</a:t>
            </a:r>
          </a:p>
        </p:txBody>
      </p:sp>
      <p:sp>
        <p:nvSpPr>
          <p:cNvPr id="11" name="TextBox 10">
            <a:extLst>
              <a:ext uri="{FF2B5EF4-FFF2-40B4-BE49-F238E27FC236}">
                <a16:creationId xmlns:a16="http://schemas.microsoft.com/office/drawing/2014/main" id="{9BE83CA4-1039-5A35-E251-9BF54C050026}"/>
              </a:ext>
            </a:extLst>
          </p:cNvPr>
          <p:cNvSpPr txBox="1"/>
          <p:nvPr/>
        </p:nvSpPr>
        <p:spPr>
          <a:xfrm>
            <a:off x="866847" y="3643207"/>
            <a:ext cx="4406541"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MX" sz="1600" b="0" i="0" u="none" strike="noStrike" cap="none" spc="0" normalizeH="0" baseline="0" dirty="0">
                <a:ln>
                  <a:noFill/>
                </a:ln>
                <a:solidFill>
                  <a:srgbClr val="000000"/>
                </a:solidFill>
                <a:effectLst/>
                <a:uFillTx/>
                <a:ea typeface="+mn-ea"/>
                <a:cs typeface="+mn-cs"/>
                <a:sym typeface="Calibri"/>
              </a:rPr>
              <a:t>This will tell us whether the associations are statistically significant</a:t>
            </a:r>
          </a:p>
        </p:txBody>
      </p:sp>
      <p:pic>
        <p:nvPicPr>
          <p:cNvPr id="12" name="Picture 11" descr="A screenshot of a graph&#10;&#10;Description automatically generated">
            <a:extLst>
              <a:ext uri="{FF2B5EF4-FFF2-40B4-BE49-F238E27FC236}">
                <a16:creationId xmlns:a16="http://schemas.microsoft.com/office/drawing/2014/main" id="{E1EDDEDB-8F96-DD3F-481F-DE7B00F56B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8042" y="3166490"/>
            <a:ext cx="5804018" cy="2968038"/>
          </a:xfrm>
          <a:prstGeom prst="rect">
            <a:avLst/>
          </a:prstGeom>
        </p:spPr>
      </p:pic>
      <p:pic>
        <p:nvPicPr>
          <p:cNvPr id="13" name="Picture 12" descr="A black text on a white background&#10;&#10;Description automatically generated">
            <a:extLst>
              <a:ext uri="{FF2B5EF4-FFF2-40B4-BE49-F238E27FC236}">
                <a16:creationId xmlns:a16="http://schemas.microsoft.com/office/drawing/2014/main" id="{C874B925-0AD3-1138-D9C5-04D1E26292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518" y="2646789"/>
            <a:ext cx="4775200" cy="863600"/>
          </a:xfrm>
          <a:prstGeom prst="rect">
            <a:avLst/>
          </a:prstGeom>
        </p:spPr>
      </p:pic>
    </p:spTree>
    <p:extLst>
      <p:ext uri="{BB962C8B-B14F-4D97-AF65-F5344CB8AC3E}">
        <p14:creationId xmlns:p14="http://schemas.microsoft.com/office/powerpoint/2010/main" val="490215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6201-B0EB-545D-C966-1913B6D0FAA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11A87CD-B206-DCE2-177D-5717AB65C633}"/>
              </a:ext>
            </a:extLst>
          </p:cNvPr>
          <p:cNvSpPr>
            <a:spLocks noGrp="1"/>
          </p:cNvSpPr>
          <p:nvPr>
            <p:ph idx="1"/>
          </p:nvPr>
        </p:nvSpPr>
        <p:spPr>
          <a:xfrm>
            <a:off x="1917342" y="3757457"/>
            <a:ext cx="8357316" cy="1999400"/>
          </a:xfrm>
        </p:spPr>
        <p:txBody>
          <a:bodyPr>
            <a:normAutofit fontScale="92500" lnSpcReduction="20000"/>
          </a:bodyPr>
          <a:lstStyle/>
          <a:p>
            <a:pPr marL="0" indent="0">
              <a:buNone/>
            </a:pPr>
            <a:r>
              <a:rPr lang="en-US" dirty="0"/>
              <a:t>1) </a:t>
            </a:r>
            <a:r>
              <a:rPr lang="en-US" sz="3600" dirty="0"/>
              <a:t>They’re all Complex Adaptive Systems</a:t>
            </a:r>
          </a:p>
          <a:p>
            <a:pPr marL="0" indent="0">
              <a:buNone/>
            </a:pPr>
            <a:r>
              <a:rPr lang="en-US" sz="3600" dirty="0"/>
              <a:t>2) They’re all our fault</a:t>
            </a:r>
          </a:p>
          <a:p>
            <a:pPr marL="0" indent="0">
              <a:buNone/>
            </a:pPr>
            <a:r>
              <a:rPr lang="en-US" sz="3600" dirty="0"/>
              <a:t>3) They’re </a:t>
            </a:r>
            <a:r>
              <a:rPr lang="en-US" sz="3600" dirty="0" err="1"/>
              <a:t>multiobjective</a:t>
            </a:r>
            <a:endParaRPr lang="en-US" sz="3600" dirty="0"/>
          </a:p>
          <a:p>
            <a:pPr marL="0" indent="0">
              <a:buNone/>
            </a:pPr>
            <a:r>
              <a:rPr lang="en-US" sz="3600" dirty="0"/>
              <a:t>4) They’re not getting (much) better</a:t>
            </a:r>
          </a:p>
          <a:p>
            <a:pPr marL="0" indent="0">
              <a:buNone/>
            </a:pPr>
            <a:endParaRPr lang="en-US" sz="3600" dirty="0"/>
          </a:p>
        </p:txBody>
      </p:sp>
      <p:sp>
        <p:nvSpPr>
          <p:cNvPr id="2" name="Title 1">
            <a:extLst>
              <a:ext uri="{FF2B5EF4-FFF2-40B4-BE49-F238E27FC236}">
                <a16:creationId xmlns:a16="http://schemas.microsoft.com/office/drawing/2014/main" id="{DC6C7309-FD06-0FD6-6810-F73D2909B1DD}"/>
              </a:ext>
            </a:extLst>
          </p:cNvPr>
          <p:cNvSpPr txBox="1">
            <a:spLocks noGrp="1"/>
          </p:cNvSpPr>
          <p:nvPr>
            <p:ph type="title"/>
          </p:nvPr>
        </p:nvSpPr>
        <p:spPr>
          <a:xfrm>
            <a:off x="706146" y="2355333"/>
            <a:ext cx="10367583" cy="928716"/>
          </a:xfrm>
          <a:prstGeom prst="rect">
            <a:avLst/>
          </a:prstGeom>
          <a:noFill/>
        </p:spPr>
        <p:txBody>
          <a:bodyPr wrap="none" rtlCol="0">
            <a:spAutoFit/>
          </a:bodyPr>
          <a:lstStyle/>
          <a:p>
            <a:pPr algn="ctr"/>
            <a:r>
              <a:rPr lang="en-US" sz="6000" b="1" dirty="0"/>
              <a:t>What do they have in common?</a:t>
            </a:r>
          </a:p>
        </p:txBody>
      </p:sp>
    </p:spTree>
    <p:extLst>
      <p:ext uri="{BB962C8B-B14F-4D97-AF65-F5344CB8AC3E}">
        <p14:creationId xmlns:p14="http://schemas.microsoft.com/office/powerpoint/2010/main" val="106659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5023-E25B-E31F-99F3-C63417488D6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614091-78E6-D8EE-E7E3-AF8517B337A2}"/>
              </a:ext>
            </a:extLst>
          </p:cNvPr>
          <p:cNvSpPr>
            <a:spLocks noGrp="1"/>
          </p:cNvSpPr>
          <p:nvPr>
            <p:ph type="title"/>
          </p:nvPr>
        </p:nvSpPr>
        <p:spPr>
          <a:xfrm>
            <a:off x="838200" y="102366"/>
            <a:ext cx="10515600" cy="1325563"/>
          </a:xfrm>
        </p:spPr>
        <p:txBody>
          <a:bodyPr/>
          <a:lstStyle/>
          <a:p>
            <a:r>
              <a:rPr lang="en-US" dirty="0"/>
              <a:t>1) They’re all Complex Adaptive Systems</a:t>
            </a:r>
          </a:p>
        </p:txBody>
      </p:sp>
      <p:sp>
        <p:nvSpPr>
          <p:cNvPr id="5" name="Content Placeholder 4">
            <a:extLst>
              <a:ext uri="{FF2B5EF4-FFF2-40B4-BE49-F238E27FC236}">
                <a16:creationId xmlns:a16="http://schemas.microsoft.com/office/drawing/2014/main" id="{50349A2C-3D7E-D7B6-244C-001CF0F7D1DE}"/>
              </a:ext>
            </a:extLst>
          </p:cNvPr>
          <p:cNvSpPr>
            <a:spLocks noGrp="1"/>
          </p:cNvSpPr>
          <p:nvPr>
            <p:ph idx="1"/>
          </p:nvPr>
        </p:nvSpPr>
        <p:spPr>
          <a:xfrm>
            <a:off x="557049" y="1427929"/>
            <a:ext cx="11340661" cy="4351338"/>
          </a:xfrm>
        </p:spPr>
        <p:txBody>
          <a:bodyPr/>
          <a:lstStyle/>
          <a:p>
            <a:pPr marL="514350" indent="-514350">
              <a:buFont typeface="+mj-lt"/>
              <a:buAutoNum type="alphaLcParenR"/>
            </a:pPr>
            <a:r>
              <a:rPr lang="en-US" dirty="0"/>
              <a:t>“Complex” = Extremely multifactorial/multicausal </a:t>
            </a:r>
          </a:p>
          <a:p>
            <a:pPr lvl="1"/>
            <a:r>
              <a:rPr lang="en-US" dirty="0"/>
              <a:t>There are many things you can say about a CAS and each thing you say depend on many other things</a:t>
            </a:r>
          </a:p>
          <a:p>
            <a:pPr marL="514350" indent="-514350">
              <a:buFont typeface="+mj-lt"/>
              <a:buAutoNum type="alphaLcParenR"/>
            </a:pPr>
            <a:r>
              <a:rPr lang="en-US" dirty="0"/>
              <a:t>“Adaptive” = Live in a space of configurations AND rules, strategies, laws, </a:t>
            </a:r>
            <a:r>
              <a:rPr lang="en-US" dirty="0" err="1"/>
              <a:t>behaviours</a:t>
            </a:r>
            <a:endParaRPr lang="en-US" dirty="0"/>
          </a:p>
          <a:p>
            <a:pPr lvl="1"/>
            <a:r>
              <a:rPr lang="en-US" dirty="0"/>
              <a:t>The “laws” of physics and chemistry change from being “explainers” to being restrictions. </a:t>
            </a:r>
          </a:p>
        </p:txBody>
      </p:sp>
      <p:sp>
        <p:nvSpPr>
          <p:cNvPr id="2" name="P(C|X(t))">
            <a:extLst>
              <a:ext uri="{FF2B5EF4-FFF2-40B4-BE49-F238E27FC236}">
                <a16:creationId xmlns:a16="http://schemas.microsoft.com/office/drawing/2014/main" id="{07483997-3638-4503-A9B4-0A69146F91A5}"/>
              </a:ext>
            </a:extLst>
          </p:cNvPr>
          <p:cNvSpPr txBox="1"/>
          <p:nvPr/>
        </p:nvSpPr>
        <p:spPr>
          <a:xfrm>
            <a:off x="3698519" y="4291703"/>
            <a:ext cx="4479286" cy="1308050"/>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nchor="ctr">
            <a:spAutoFit/>
          </a:bodyPr>
          <a:lstStyle/>
          <a:p>
            <a:pPr>
              <a:defRPr sz="12000"/>
            </a:pPr>
            <a:r>
              <a:rPr sz="8000" dirty="0"/>
              <a:t>P(</a:t>
            </a:r>
            <a:r>
              <a:rPr sz="8000" dirty="0">
                <a:solidFill>
                  <a:srgbClr val="A11602"/>
                </a:solidFill>
              </a:rPr>
              <a:t>C</a:t>
            </a:r>
            <a:r>
              <a:rPr sz="8000" dirty="0"/>
              <a:t>|</a:t>
            </a:r>
            <a:r>
              <a:rPr sz="8000" b="1" dirty="0">
                <a:solidFill>
                  <a:srgbClr val="0A1EA3"/>
                </a:solidFill>
                <a:latin typeface="Cambria"/>
                <a:ea typeface="Cambria"/>
                <a:cs typeface="Cambria"/>
                <a:sym typeface="Cambria"/>
              </a:rPr>
              <a:t>X</a:t>
            </a:r>
            <a:r>
              <a:rPr sz="8000" dirty="0">
                <a:solidFill>
                  <a:srgbClr val="35456F"/>
                </a:solidFill>
                <a:latin typeface="Cambria"/>
                <a:ea typeface="Cambria"/>
                <a:cs typeface="Cambria"/>
                <a:sym typeface="Cambria"/>
              </a:rPr>
              <a:t>(t)</a:t>
            </a:r>
            <a:r>
              <a:rPr sz="8000" dirty="0"/>
              <a:t>)</a:t>
            </a:r>
          </a:p>
        </p:txBody>
      </p:sp>
      <p:sp>
        <p:nvSpPr>
          <p:cNvPr id="3" name="TextBox 2">
            <a:extLst>
              <a:ext uri="{FF2B5EF4-FFF2-40B4-BE49-F238E27FC236}">
                <a16:creationId xmlns:a16="http://schemas.microsoft.com/office/drawing/2014/main" id="{6D1F034E-56FE-27C6-36F4-1A1A92AE0A91}"/>
              </a:ext>
            </a:extLst>
          </p:cNvPr>
          <p:cNvSpPr txBox="1"/>
          <p:nvPr/>
        </p:nvSpPr>
        <p:spPr>
          <a:xfrm>
            <a:off x="7064545" y="5515175"/>
            <a:ext cx="5339118" cy="707886"/>
          </a:xfrm>
          <a:prstGeom prst="rect">
            <a:avLst/>
          </a:prstGeom>
          <a:noFill/>
        </p:spPr>
        <p:txBody>
          <a:bodyPr wrap="square">
            <a:spAutoFit/>
          </a:bodyPr>
          <a:lstStyle/>
          <a:p>
            <a:r>
              <a:rPr lang="en-US" sz="2000" b="1" dirty="0">
                <a:solidFill>
                  <a:srgbClr val="FF0000"/>
                </a:solidFill>
              </a:rPr>
              <a:t>The “World” – causes, risk factors, environment,…</a:t>
            </a:r>
          </a:p>
        </p:txBody>
      </p:sp>
      <p:sp>
        <p:nvSpPr>
          <p:cNvPr id="6" name="TextBox 5">
            <a:extLst>
              <a:ext uri="{FF2B5EF4-FFF2-40B4-BE49-F238E27FC236}">
                <a16:creationId xmlns:a16="http://schemas.microsoft.com/office/drawing/2014/main" id="{3E8AC480-7613-81FB-67DF-9E7C6A274479}"/>
              </a:ext>
            </a:extLst>
          </p:cNvPr>
          <p:cNvSpPr txBox="1"/>
          <p:nvPr/>
        </p:nvSpPr>
        <p:spPr>
          <a:xfrm>
            <a:off x="1267183" y="5804170"/>
            <a:ext cx="4140721" cy="430887"/>
          </a:xfrm>
          <a:prstGeom prst="rect">
            <a:avLst/>
          </a:prstGeom>
          <a:noFill/>
        </p:spPr>
        <p:txBody>
          <a:bodyPr wrap="square">
            <a:spAutoFit/>
          </a:bodyPr>
          <a:lstStyle/>
          <a:p>
            <a:r>
              <a:rPr lang="en-US" sz="2200" b="1" dirty="0">
                <a:solidFill>
                  <a:srgbClr val="FF0000"/>
                </a:solidFill>
              </a:rPr>
              <a:t>Who, What, Where, When,… </a:t>
            </a:r>
          </a:p>
        </p:txBody>
      </p:sp>
      <p:cxnSp>
        <p:nvCxnSpPr>
          <p:cNvPr id="7" name="Straight Arrow Connector 6">
            <a:extLst>
              <a:ext uri="{FF2B5EF4-FFF2-40B4-BE49-F238E27FC236}">
                <a16:creationId xmlns:a16="http://schemas.microsoft.com/office/drawing/2014/main" id="{7B690CE0-068A-3AA6-3181-CC093B078FBA}"/>
              </a:ext>
            </a:extLst>
          </p:cNvPr>
          <p:cNvCxnSpPr>
            <a:cxnSpLocks/>
          </p:cNvCxnSpPr>
          <p:nvPr/>
        </p:nvCxnSpPr>
        <p:spPr>
          <a:xfrm flipV="1">
            <a:off x="4293076" y="5348927"/>
            <a:ext cx="682906" cy="5016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EE043A1-6B47-2CFC-35CE-7BB7420046FD}"/>
              </a:ext>
            </a:extLst>
          </p:cNvPr>
          <p:cNvCxnSpPr>
            <a:cxnSpLocks/>
            <a:stCxn id="3" idx="1"/>
          </p:cNvCxnSpPr>
          <p:nvPr/>
        </p:nvCxnSpPr>
        <p:spPr>
          <a:xfrm flipH="1" flipV="1">
            <a:off x="5987887" y="5305649"/>
            <a:ext cx="1076658" cy="56346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339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56228-F7C8-9E3E-B0EF-B67EBE16B6CF}"/>
            </a:ext>
          </a:extLst>
        </p:cNvPr>
        <p:cNvGrpSpPr/>
        <p:nvPr/>
      </p:nvGrpSpPr>
      <p:grpSpPr>
        <a:xfrm>
          <a:off x="0" y="0"/>
          <a:ext cx="0" cy="0"/>
          <a:chOff x="0" y="0"/>
          <a:chExt cx="0" cy="0"/>
        </a:xfrm>
      </p:grpSpPr>
      <p:pic>
        <p:nvPicPr>
          <p:cNvPr id="4" name="Picture 3" descr="Picture 3">
            <a:extLst>
              <a:ext uri="{FF2B5EF4-FFF2-40B4-BE49-F238E27FC236}">
                <a16:creationId xmlns:a16="http://schemas.microsoft.com/office/drawing/2014/main" id="{1DFD9812-F70B-4EDD-737F-77062D776547}"/>
              </a:ext>
            </a:extLst>
          </p:cNvPr>
          <p:cNvPicPr>
            <a:picLocks noChangeAspect="1"/>
          </p:cNvPicPr>
          <p:nvPr/>
        </p:nvPicPr>
        <p:blipFill>
          <a:blip r:embed="rId3"/>
          <a:stretch>
            <a:fillRect/>
          </a:stretch>
        </p:blipFill>
        <p:spPr>
          <a:xfrm>
            <a:off x="667832" y="559648"/>
            <a:ext cx="10301468" cy="6298352"/>
          </a:xfrm>
          <a:prstGeom prst="rect">
            <a:avLst/>
          </a:prstGeom>
          <a:ln w="12700">
            <a:miter lim="400000"/>
          </a:ln>
        </p:spPr>
      </p:pic>
      <p:pic>
        <p:nvPicPr>
          <p:cNvPr id="5" name="Picture 4" descr="Picture 4">
            <a:extLst>
              <a:ext uri="{FF2B5EF4-FFF2-40B4-BE49-F238E27FC236}">
                <a16:creationId xmlns:a16="http://schemas.microsoft.com/office/drawing/2014/main" id="{F0286C0E-130F-4DDD-508C-9DFC6B26324F}"/>
              </a:ext>
            </a:extLst>
          </p:cNvPr>
          <p:cNvPicPr>
            <a:picLocks noChangeAspect="1"/>
          </p:cNvPicPr>
          <p:nvPr/>
        </p:nvPicPr>
        <p:blipFill>
          <a:blip r:embed="rId4"/>
          <a:stretch>
            <a:fillRect/>
          </a:stretch>
        </p:blipFill>
        <p:spPr>
          <a:xfrm>
            <a:off x="1752594" y="870645"/>
            <a:ext cx="1869741" cy="498934"/>
          </a:xfrm>
          <a:prstGeom prst="rect">
            <a:avLst/>
          </a:prstGeom>
          <a:ln w="12700">
            <a:miter lim="400000"/>
          </a:ln>
        </p:spPr>
      </p:pic>
      <p:pic>
        <p:nvPicPr>
          <p:cNvPr id="6" name="Picture 6" descr="Picture 6">
            <a:extLst>
              <a:ext uri="{FF2B5EF4-FFF2-40B4-BE49-F238E27FC236}">
                <a16:creationId xmlns:a16="http://schemas.microsoft.com/office/drawing/2014/main" id="{75F2A2AB-8A14-9406-7617-0E2CE6FE996E}"/>
              </a:ext>
            </a:extLst>
          </p:cNvPr>
          <p:cNvPicPr>
            <a:picLocks noChangeAspect="1"/>
          </p:cNvPicPr>
          <p:nvPr/>
        </p:nvPicPr>
        <p:blipFill>
          <a:blip r:embed="rId4"/>
          <a:stretch>
            <a:fillRect/>
          </a:stretch>
        </p:blipFill>
        <p:spPr>
          <a:xfrm rot="10800000">
            <a:off x="8055797" y="1807280"/>
            <a:ext cx="1922464" cy="703667"/>
          </a:xfrm>
          <a:prstGeom prst="rect">
            <a:avLst/>
          </a:prstGeom>
          <a:ln w="12700">
            <a:miter lim="400000"/>
          </a:ln>
        </p:spPr>
      </p:pic>
      <p:pic>
        <p:nvPicPr>
          <p:cNvPr id="7" name="Picture 7" descr="Picture 7">
            <a:extLst>
              <a:ext uri="{FF2B5EF4-FFF2-40B4-BE49-F238E27FC236}">
                <a16:creationId xmlns:a16="http://schemas.microsoft.com/office/drawing/2014/main" id="{F5E19EA9-1DD4-13D6-357D-5A9F6D18399B}"/>
              </a:ext>
            </a:extLst>
          </p:cNvPr>
          <p:cNvPicPr>
            <a:picLocks noChangeAspect="1"/>
          </p:cNvPicPr>
          <p:nvPr/>
        </p:nvPicPr>
        <p:blipFill>
          <a:blip r:embed="rId4"/>
          <a:stretch>
            <a:fillRect/>
          </a:stretch>
        </p:blipFill>
        <p:spPr>
          <a:xfrm rot="10800000">
            <a:off x="1421937" y="3802499"/>
            <a:ext cx="3517907" cy="469158"/>
          </a:xfrm>
          <a:prstGeom prst="rect">
            <a:avLst/>
          </a:prstGeom>
          <a:ln w="12700">
            <a:miter lim="400000"/>
          </a:ln>
        </p:spPr>
      </p:pic>
      <p:sp>
        <p:nvSpPr>
          <p:cNvPr id="8" name="TextBox 8">
            <a:extLst>
              <a:ext uri="{FF2B5EF4-FFF2-40B4-BE49-F238E27FC236}">
                <a16:creationId xmlns:a16="http://schemas.microsoft.com/office/drawing/2014/main" id="{02F30049-CBD8-C6EB-EA2E-C8E16763B3C6}"/>
              </a:ext>
            </a:extLst>
          </p:cNvPr>
          <p:cNvSpPr txBox="1"/>
          <p:nvPr/>
        </p:nvSpPr>
        <p:spPr>
          <a:xfrm>
            <a:off x="8720465" y="1984563"/>
            <a:ext cx="1358956"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r>
              <a:rPr dirty="0"/>
              <a:t>Microbiome</a:t>
            </a:r>
          </a:p>
        </p:txBody>
      </p:sp>
      <p:grpSp>
        <p:nvGrpSpPr>
          <p:cNvPr id="9" name="Rounded Rectangular Callout 9">
            <a:extLst>
              <a:ext uri="{FF2B5EF4-FFF2-40B4-BE49-F238E27FC236}">
                <a16:creationId xmlns:a16="http://schemas.microsoft.com/office/drawing/2014/main" id="{2A2F5964-8098-E12F-B902-EECF2E2F0F11}"/>
              </a:ext>
            </a:extLst>
          </p:cNvPr>
          <p:cNvGrpSpPr/>
          <p:nvPr/>
        </p:nvGrpSpPr>
        <p:grpSpPr>
          <a:xfrm>
            <a:off x="8720464" y="3246449"/>
            <a:ext cx="2049597" cy="1017177"/>
            <a:chOff x="0" y="0"/>
            <a:chExt cx="1758153" cy="1046421"/>
          </a:xfrm>
        </p:grpSpPr>
        <p:sp>
          <p:nvSpPr>
            <p:cNvPr id="10" name="Shape">
              <a:extLst>
                <a:ext uri="{FF2B5EF4-FFF2-40B4-BE49-F238E27FC236}">
                  <a16:creationId xmlns:a16="http://schemas.microsoft.com/office/drawing/2014/main" id="{838B0928-27C6-ED1E-5746-035BCB799D56}"/>
                </a:ext>
              </a:extLst>
            </p:cNvPr>
            <p:cNvSpPr/>
            <p:nvPr/>
          </p:nvSpPr>
          <p:spPr>
            <a:xfrm>
              <a:off x="0" y="0"/>
              <a:ext cx="1758153" cy="1046421"/>
            </a:xfrm>
            <a:custGeom>
              <a:avLst/>
              <a:gdLst/>
              <a:ahLst/>
              <a:cxnLst>
                <a:cxn ang="0">
                  <a:pos x="wd2" y="hd2"/>
                </a:cxn>
                <a:cxn ang="5400000">
                  <a:pos x="wd2" y="hd2"/>
                </a:cxn>
                <a:cxn ang="10800000">
                  <a:pos x="wd2" y="hd2"/>
                </a:cxn>
                <a:cxn ang="16200000">
                  <a:pos x="wd2" y="hd2"/>
                </a:cxn>
              </a:cxnLst>
              <a:rect l="0" t="0" r="r" b="b"/>
              <a:pathLst>
                <a:path w="21600" h="21600" extrusionOk="0">
                  <a:moveTo>
                    <a:pt x="0" y="1948"/>
                  </a:moveTo>
                  <a:cubicBezTo>
                    <a:pt x="0" y="872"/>
                    <a:pt x="644" y="0"/>
                    <a:pt x="1439" y="0"/>
                  </a:cubicBezTo>
                  <a:lnTo>
                    <a:pt x="12600" y="0"/>
                  </a:lnTo>
                  <a:lnTo>
                    <a:pt x="20161" y="0"/>
                  </a:lnTo>
                  <a:cubicBezTo>
                    <a:pt x="20956" y="0"/>
                    <a:pt x="21600" y="872"/>
                    <a:pt x="21600" y="1948"/>
                  </a:cubicBezTo>
                  <a:lnTo>
                    <a:pt x="21600" y="9740"/>
                  </a:lnTo>
                  <a:cubicBezTo>
                    <a:pt x="21600" y="10816"/>
                    <a:pt x="20956" y="11689"/>
                    <a:pt x="20161" y="11689"/>
                  </a:cubicBezTo>
                  <a:lnTo>
                    <a:pt x="18000" y="11689"/>
                  </a:lnTo>
                  <a:lnTo>
                    <a:pt x="18344" y="21600"/>
                  </a:lnTo>
                  <a:lnTo>
                    <a:pt x="12600" y="11689"/>
                  </a:lnTo>
                  <a:lnTo>
                    <a:pt x="1439" y="11689"/>
                  </a:lnTo>
                  <a:cubicBezTo>
                    <a:pt x="644" y="11689"/>
                    <a:pt x="0" y="10816"/>
                    <a:pt x="0" y="9740"/>
                  </a:cubicBezTo>
                  <a:lnTo>
                    <a:pt x="0" y="9741"/>
                  </a:lnTo>
                  <a:lnTo>
                    <a:pt x="0" y="6818"/>
                  </a:lnTo>
                  <a:close/>
                </a:path>
              </a:pathLst>
            </a:custGeom>
            <a:solidFill>
              <a:srgbClr val="BFBFBF"/>
            </a:solidFill>
            <a:ln w="12700" cap="flat">
              <a:solidFill>
                <a:srgbClr val="0D0D0D"/>
              </a:solidFill>
              <a:prstDash val="solid"/>
              <a:miter lim="800000"/>
            </a:ln>
            <a:effectLst/>
          </p:spPr>
          <p:txBody>
            <a:bodyPr wrap="square" lIns="45719" tIns="45719" rIns="45719" bIns="45719" numCol="1" anchor="ctr">
              <a:noAutofit/>
            </a:bodyPr>
            <a:lstStyle/>
            <a:p>
              <a:pPr algn="ctr">
                <a:defRPr>
                  <a:solidFill>
                    <a:srgbClr val="0D0D0D"/>
                  </a:solidFill>
                </a:defRPr>
              </a:pPr>
              <a:endParaRPr dirty="0"/>
            </a:p>
          </p:txBody>
        </p:sp>
        <p:sp>
          <p:nvSpPr>
            <p:cNvPr id="11" name="Sedentarismo">
              <a:extLst>
                <a:ext uri="{FF2B5EF4-FFF2-40B4-BE49-F238E27FC236}">
                  <a16:creationId xmlns:a16="http://schemas.microsoft.com/office/drawing/2014/main" id="{24A60D6B-1658-540A-3974-F220AC6BCDF6}"/>
                </a:ext>
              </a:extLst>
            </p:cNvPr>
            <p:cNvSpPr txBox="1"/>
            <p:nvPr/>
          </p:nvSpPr>
          <p:spPr>
            <a:xfrm>
              <a:off x="29906" y="116350"/>
              <a:ext cx="1472690" cy="3799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a:solidFill>
                    <a:srgbClr val="0D0D0D"/>
                  </a:solidFill>
                </a:defRPr>
              </a:lvl1pPr>
            </a:lstStyle>
            <a:p>
              <a:r>
                <a:rPr dirty="0" err="1"/>
                <a:t>Sedentar</a:t>
              </a:r>
              <a:r>
                <a:rPr lang="es-419" dirty="0"/>
                <a:t>yness</a:t>
              </a:r>
              <a:endParaRPr dirty="0"/>
            </a:p>
          </p:txBody>
        </p:sp>
      </p:grpSp>
      <p:grpSp>
        <p:nvGrpSpPr>
          <p:cNvPr id="12" name="Rounded Rectangular Callout 10">
            <a:extLst>
              <a:ext uri="{FF2B5EF4-FFF2-40B4-BE49-F238E27FC236}">
                <a16:creationId xmlns:a16="http://schemas.microsoft.com/office/drawing/2014/main" id="{77E46FF8-345B-E838-94CF-18A5FA73AE77}"/>
              </a:ext>
            </a:extLst>
          </p:cNvPr>
          <p:cNvGrpSpPr/>
          <p:nvPr/>
        </p:nvGrpSpPr>
        <p:grpSpPr>
          <a:xfrm>
            <a:off x="7173228" y="3841975"/>
            <a:ext cx="1577144" cy="840864"/>
            <a:chOff x="0" y="0"/>
            <a:chExt cx="1796221" cy="1046422"/>
          </a:xfrm>
        </p:grpSpPr>
        <p:sp>
          <p:nvSpPr>
            <p:cNvPr id="13" name="Shape">
              <a:extLst>
                <a:ext uri="{FF2B5EF4-FFF2-40B4-BE49-F238E27FC236}">
                  <a16:creationId xmlns:a16="http://schemas.microsoft.com/office/drawing/2014/main" id="{772E8960-EC56-EE26-392C-14F21A54F242}"/>
                </a:ext>
              </a:extLst>
            </p:cNvPr>
            <p:cNvSpPr/>
            <p:nvPr/>
          </p:nvSpPr>
          <p:spPr>
            <a:xfrm>
              <a:off x="0" y="0"/>
              <a:ext cx="1796221" cy="1046422"/>
            </a:xfrm>
            <a:custGeom>
              <a:avLst/>
              <a:gdLst/>
              <a:ahLst/>
              <a:cxnLst>
                <a:cxn ang="0">
                  <a:pos x="wd2" y="hd2"/>
                </a:cxn>
                <a:cxn ang="5400000">
                  <a:pos x="wd2" y="hd2"/>
                </a:cxn>
                <a:cxn ang="10800000">
                  <a:pos x="wd2" y="hd2"/>
                </a:cxn>
                <a:cxn ang="16200000">
                  <a:pos x="wd2" y="hd2"/>
                </a:cxn>
              </a:cxnLst>
              <a:rect l="0" t="0" r="r" b="b"/>
              <a:pathLst>
                <a:path w="21600" h="21600" extrusionOk="0">
                  <a:moveTo>
                    <a:pt x="0" y="2108"/>
                  </a:moveTo>
                  <a:cubicBezTo>
                    <a:pt x="0" y="944"/>
                    <a:pt x="550" y="0"/>
                    <a:pt x="1228" y="0"/>
                  </a:cubicBezTo>
                  <a:lnTo>
                    <a:pt x="12600" y="0"/>
                  </a:lnTo>
                  <a:lnTo>
                    <a:pt x="20372" y="0"/>
                  </a:lnTo>
                  <a:cubicBezTo>
                    <a:pt x="21050" y="0"/>
                    <a:pt x="21600" y="944"/>
                    <a:pt x="21600" y="2108"/>
                  </a:cubicBezTo>
                  <a:lnTo>
                    <a:pt x="21600" y="10538"/>
                  </a:lnTo>
                  <a:cubicBezTo>
                    <a:pt x="21600" y="11702"/>
                    <a:pt x="21050" y="12646"/>
                    <a:pt x="20372" y="12646"/>
                  </a:cubicBezTo>
                  <a:lnTo>
                    <a:pt x="18000" y="12646"/>
                  </a:lnTo>
                  <a:lnTo>
                    <a:pt x="14649" y="21600"/>
                  </a:lnTo>
                  <a:lnTo>
                    <a:pt x="12600" y="12646"/>
                  </a:lnTo>
                  <a:lnTo>
                    <a:pt x="1228" y="12646"/>
                  </a:lnTo>
                  <a:cubicBezTo>
                    <a:pt x="550" y="12646"/>
                    <a:pt x="0" y="11702"/>
                    <a:pt x="0" y="10538"/>
                  </a:cubicBezTo>
                  <a:lnTo>
                    <a:pt x="0" y="10538"/>
                  </a:lnTo>
                  <a:lnTo>
                    <a:pt x="0" y="7377"/>
                  </a:lnTo>
                  <a:close/>
                </a:path>
              </a:pathLst>
            </a:custGeom>
            <a:solidFill>
              <a:srgbClr val="BFBFBF"/>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0D0D0D"/>
                  </a:solidFill>
                </a:defRPr>
              </a:pPr>
              <a:endParaRPr/>
            </a:p>
          </p:txBody>
        </p:sp>
        <p:sp>
          <p:nvSpPr>
            <p:cNvPr id="14" name="Sobreconsumo">
              <a:extLst>
                <a:ext uri="{FF2B5EF4-FFF2-40B4-BE49-F238E27FC236}">
                  <a16:creationId xmlns:a16="http://schemas.microsoft.com/office/drawing/2014/main" id="{E9707C1B-ABF6-9987-833B-23345FD921FB}"/>
                </a:ext>
              </a:extLst>
            </p:cNvPr>
            <p:cNvSpPr txBox="1"/>
            <p:nvPr/>
          </p:nvSpPr>
          <p:spPr>
            <a:xfrm>
              <a:off x="29906" y="116351"/>
              <a:ext cx="1736408" cy="3799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a:solidFill>
                    <a:srgbClr val="0D0D0D"/>
                  </a:solidFill>
                </a:defRPr>
              </a:lvl1pPr>
            </a:lstStyle>
            <a:p>
              <a:r>
                <a:rPr lang="es-419" dirty="0"/>
                <a:t>Overeating</a:t>
              </a:r>
              <a:endParaRPr dirty="0"/>
            </a:p>
          </p:txBody>
        </p:sp>
      </p:grpSp>
      <p:grpSp>
        <p:nvGrpSpPr>
          <p:cNvPr id="15" name="Rounded Rectangular Callout 11">
            <a:extLst>
              <a:ext uri="{FF2B5EF4-FFF2-40B4-BE49-F238E27FC236}">
                <a16:creationId xmlns:a16="http://schemas.microsoft.com/office/drawing/2014/main" id="{3EAA799B-8650-C323-3577-49B8C9276EC2}"/>
              </a:ext>
            </a:extLst>
          </p:cNvPr>
          <p:cNvGrpSpPr/>
          <p:nvPr/>
        </p:nvGrpSpPr>
        <p:grpSpPr>
          <a:xfrm>
            <a:off x="5684074" y="3906290"/>
            <a:ext cx="1211359" cy="1127502"/>
            <a:chOff x="0" y="-131952"/>
            <a:chExt cx="1211358" cy="1159920"/>
          </a:xfrm>
        </p:grpSpPr>
        <p:sp>
          <p:nvSpPr>
            <p:cNvPr id="16" name="Shape">
              <a:extLst>
                <a:ext uri="{FF2B5EF4-FFF2-40B4-BE49-F238E27FC236}">
                  <a16:creationId xmlns:a16="http://schemas.microsoft.com/office/drawing/2014/main" id="{62E88B66-7E5F-728B-76EB-E046EC636AAB}"/>
                </a:ext>
              </a:extLst>
            </p:cNvPr>
            <p:cNvSpPr/>
            <p:nvPr/>
          </p:nvSpPr>
          <p:spPr>
            <a:xfrm>
              <a:off x="0" y="-83393"/>
              <a:ext cx="1211358" cy="1111361"/>
            </a:xfrm>
            <a:custGeom>
              <a:avLst/>
              <a:gdLst/>
              <a:ahLst/>
              <a:cxnLst>
                <a:cxn ang="0">
                  <a:pos x="wd2" y="hd2"/>
                </a:cxn>
                <a:cxn ang="5400000">
                  <a:pos x="wd2" y="hd2"/>
                </a:cxn>
                <a:cxn ang="10800000">
                  <a:pos x="wd2" y="hd2"/>
                </a:cxn>
                <a:cxn ang="16200000">
                  <a:pos x="wd2" y="hd2"/>
                </a:cxn>
              </a:cxnLst>
              <a:rect l="0" t="0" r="r" b="b"/>
              <a:pathLst>
                <a:path w="21600" h="21600" extrusionOk="0">
                  <a:moveTo>
                    <a:pt x="0" y="1811"/>
                  </a:moveTo>
                  <a:cubicBezTo>
                    <a:pt x="0" y="811"/>
                    <a:pt x="813" y="0"/>
                    <a:pt x="1816" y="0"/>
                  </a:cubicBezTo>
                  <a:lnTo>
                    <a:pt x="12600" y="0"/>
                  </a:lnTo>
                  <a:lnTo>
                    <a:pt x="19784" y="0"/>
                  </a:lnTo>
                  <a:cubicBezTo>
                    <a:pt x="20787" y="0"/>
                    <a:pt x="21600" y="811"/>
                    <a:pt x="21600" y="1811"/>
                  </a:cubicBezTo>
                  <a:lnTo>
                    <a:pt x="21600" y="9055"/>
                  </a:lnTo>
                  <a:cubicBezTo>
                    <a:pt x="21600" y="10055"/>
                    <a:pt x="20787" y="10866"/>
                    <a:pt x="19784" y="10866"/>
                  </a:cubicBezTo>
                  <a:lnTo>
                    <a:pt x="18000" y="10866"/>
                  </a:lnTo>
                  <a:lnTo>
                    <a:pt x="12375" y="21600"/>
                  </a:lnTo>
                  <a:lnTo>
                    <a:pt x="12600" y="10866"/>
                  </a:lnTo>
                  <a:lnTo>
                    <a:pt x="1816" y="10866"/>
                  </a:lnTo>
                  <a:cubicBezTo>
                    <a:pt x="813" y="10866"/>
                    <a:pt x="0" y="10055"/>
                    <a:pt x="0" y="9055"/>
                  </a:cubicBezTo>
                  <a:lnTo>
                    <a:pt x="0" y="9055"/>
                  </a:lnTo>
                  <a:lnTo>
                    <a:pt x="0" y="6338"/>
                  </a:lnTo>
                  <a:close/>
                </a:path>
              </a:pathLst>
            </a:custGeom>
            <a:solidFill>
              <a:srgbClr val="BFBFBF"/>
            </a:solidFill>
            <a:ln w="12700" cap="flat">
              <a:solidFill>
                <a:srgbClr val="32538F"/>
              </a:solidFill>
              <a:prstDash val="solid"/>
              <a:miter lim="800000"/>
            </a:ln>
            <a:effectLst/>
          </p:spPr>
          <p:txBody>
            <a:bodyPr wrap="square" lIns="45719" tIns="45719" rIns="45719" bIns="45719" numCol="1" anchor="ctr">
              <a:noAutofit/>
            </a:bodyPr>
            <a:lstStyle/>
            <a:p>
              <a:pPr algn="ctr">
                <a:defRPr>
                  <a:solidFill>
                    <a:srgbClr val="0D0D0D"/>
                  </a:solidFill>
                </a:defRPr>
              </a:pPr>
              <a:endParaRPr/>
            </a:p>
          </p:txBody>
        </p:sp>
        <p:sp>
          <p:nvSpPr>
            <p:cNvPr id="17" name="Nutrición fetal">
              <a:extLst>
                <a:ext uri="{FF2B5EF4-FFF2-40B4-BE49-F238E27FC236}">
                  <a16:creationId xmlns:a16="http://schemas.microsoft.com/office/drawing/2014/main" id="{DBE3AA8A-AB5B-C56E-9955-AD85AB734A65}"/>
                </a:ext>
              </a:extLst>
            </p:cNvPr>
            <p:cNvSpPr txBox="1"/>
            <p:nvPr/>
          </p:nvSpPr>
          <p:spPr>
            <a:xfrm>
              <a:off x="17440" y="-131952"/>
              <a:ext cx="1154625" cy="6649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p>
              <a:pPr algn="ctr">
                <a:defRPr>
                  <a:solidFill>
                    <a:srgbClr val="0D0D0D"/>
                  </a:solidFill>
                </a:defRPr>
              </a:pPr>
              <a:r>
                <a:rPr lang="es-419" dirty="0"/>
                <a:t>Fetal n</a:t>
              </a:r>
              <a:r>
                <a:rPr dirty="0" err="1"/>
                <a:t>utri</a:t>
              </a:r>
              <a:r>
                <a:rPr lang="es-419" dirty="0"/>
                <a:t>t</a:t>
              </a:r>
              <a:r>
                <a:rPr dirty="0" err="1"/>
                <a:t>i</a:t>
              </a:r>
              <a:r>
                <a:rPr lang="es-419" dirty="0"/>
                <a:t>o</a:t>
              </a:r>
              <a:r>
                <a:rPr dirty="0"/>
                <a:t>n </a:t>
              </a:r>
            </a:p>
          </p:txBody>
        </p:sp>
      </p:grpSp>
      <p:sp>
        <p:nvSpPr>
          <p:cNvPr id="18" name="Rectangle 12">
            <a:extLst>
              <a:ext uri="{FF2B5EF4-FFF2-40B4-BE49-F238E27FC236}">
                <a16:creationId xmlns:a16="http://schemas.microsoft.com/office/drawing/2014/main" id="{DDC9ADDE-6802-1F6F-2C96-45DD65A3DE8F}"/>
              </a:ext>
            </a:extLst>
          </p:cNvPr>
          <p:cNvSpPr txBox="1"/>
          <p:nvPr/>
        </p:nvSpPr>
        <p:spPr>
          <a:xfrm>
            <a:off x="1963531" y="934691"/>
            <a:ext cx="939513"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SNP FTO </a:t>
            </a:r>
          </a:p>
        </p:txBody>
      </p:sp>
      <p:sp>
        <p:nvSpPr>
          <p:cNvPr id="19" name="TextBox 13">
            <a:extLst>
              <a:ext uri="{FF2B5EF4-FFF2-40B4-BE49-F238E27FC236}">
                <a16:creationId xmlns:a16="http://schemas.microsoft.com/office/drawing/2014/main" id="{66980C7A-B67C-366B-1C9E-A1637215B164}"/>
              </a:ext>
            </a:extLst>
          </p:cNvPr>
          <p:cNvSpPr txBox="1"/>
          <p:nvPr/>
        </p:nvSpPr>
        <p:spPr>
          <a:xfrm>
            <a:off x="4304465" y="2683638"/>
            <a:ext cx="2525689"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4000" b="1"/>
            </a:lvl1pPr>
          </a:lstStyle>
          <a:p>
            <a:r>
              <a:rPr sz="5400" dirty="0" err="1"/>
              <a:t>Obesi</a:t>
            </a:r>
            <a:r>
              <a:rPr lang="es-419" sz="5400" dirty="0"/>
              <a:t>ty</a:t>
            </a:r>
            <a:endParaRPr sz="5400" dirty="0"/>
          </a:p>
        </p:txBody>
      </p:sp>
      <p:sp>
        <p:nvSpPr>
          <p:cNvPr id="20" name="TextBox 14">
            <a:extLst>
              <a:ext uri="{FF2B5EF4-FFF2-40B4-BE49-F238E27FC236}">
                <a16:creationId xmlns:a16="http://schemas.microsoft.com/office/drawing/2014/main" id="{5D9785FC-209F-179B-EB06-2ADB5D77D8A7}"/>
              </a:ext>
            </a:extLst>
          </p:cNvPr>
          <p:cNvSpPr txBox="1"/>
          <p:nvPr/>
        </p:nvSpPr>
        <p:spPr>
          <a:xfrm>
            <a:off x="2557776" y="3871450"/>
            <a:ext cx="2186046"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lang="es-419" dirty="0"/>
              <a:t>S</a:t>
            </a:r>
            <a:r>
              <a:rPr dirty="0" err="1"/>
              <a:t>ocio</a:t>
            </a:r>
            <a:r>
              <a:rPr dirty="0"/>
              <a:t>-economic</a:t>
            </a:r>
            <a:r>
              <a:rPr lang="es-419" dirty="0"/>
              <a:t> status</a:t>
            </a:r>
            <a:endParaRPr dirty="0"/>
          </a:p>
        </p:txBody>
      </p:sp>
      <p:sp>
        <p:nvSpPr>
          <p:cNvPr id="21" name="TextBox 1">
            <a:extLst>
              <a:ext uri="{FF2B5EF4-FFF2-40B4-BE49-F238E27FC236}">
                <a16:creationId xmlns:a16="http://schemas.microsoft.com/office/drawing/2014/main" id="{4382DF6B-8AB5-5FF9-E51E-A7CF1282E893}"/>
              </a:ext>
            </a:extLst>
          </p:cNvPr>
          <p:cNvSpPr txBox="1"/>
          <p:nvPr/>
        </p:nvSpPr>
        <p:spPr>
          <a:xfrm>
            <a:off x="2903044" y="4281761"/>
            <a:ext cx="1294968"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lang="en-GB" dirty="0"/>
              <a:t>Sociologist
Economist,...</a:t>
            </a:r>
            <a:endParaRPr dirty="0"/>
          </a:p>
        </p:txBody>
      </p:sp>
      <p:sp>
        <p:nvSpPr>
          <p:cNvPr id="22" name="TextBox 2">
            <a:extLst>
              <a:ext uri="{FF2B5EF4-FFF2-40B4-BE49-F238E27FC236}">
                <a16:creationId xmlns:a16="http://schemas.microsoft.com/office/drawing/2014/main" id="{827BAFDD-5298-9EF6-9097-324AE0451415}"/>
              </a:ext>
            </a:extLst>
          </p:cNvPr>
          <p:cNvSpPr txBox="1"/>
          <p:nvPr/>
        </p:nvSpPr>
        <p:spPr>
          <a:xfrm>
            <a:off x="1781058" y="1369578"/>
            <a:ext cx="1869741"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lang="en-GB" dirty="0"/>
              <a:t>Geneticist
Bioinformatician,...</a:t>
            </a:r>
            <a:endParaRPr dirty="0"/>
          </a:p>
        </p:txBody>
      </p:sp>
      <p:sp>
        <p:nvSpPr>
          <p:cNvPr id="23" name="TextBox 5">
            <a:extLst>
              <a:ext uri="{FF2B5EF4-FFF2-40B4-BE49-F238E27FC236}">
                <a16:creationId xmlns:a16="http://schemas.microsoft.com/office/drawing/2014/main" id="{6ECE06CF-0F5E-0306-623F-45AE7BFC7060}"/>
              </a:ext>
            </a:extLst>
          </p:cNvPr>
          <p:cNvSpPr txBox="1"/>
          <p:nvPr/>
        </p:nvSpPr>
        <p:spPr>
          <a:xfrm>
            <a:off x="7173227" y="4796022"/>
            <a:ext cx="1331453"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lang="en-GB" dirty="0"/>
              <a:t>Psychologist,
Nutritionist,
Marketer,...</a:t>
            </a:r>
            <a:endParaRPr dirty="0"/>
          </a:p>
        </p:txBody>
      </p:sp>
      <p:sp>
        <p:nvSpPr>
          <p:cNvPr id="24" name="Rectangle 16">
            <a:extLst>
              <a:ext uri="{FF2B5EF4-FFF2-40B4-BE49-F238E27FC236}">
                <a16:creationId xmlns:a16="http://schemas.microsoft.com/office/drawing/2014/main" id="{48949FEC-DDC8-4CF1-2796-4C0F56ACEEEC}"/>
              </a:ext>
            </a:extLst>
          </p:cNvPr>
          <p:cNvSpPr txBox="1"/>
          <p:nvPr/>
        </p:nvSpPr>
        <p:spPr>
          <a:xfrm>
            <a:off x="8580520" y="2467077"/>
            <a:ext cx="1716814"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r>
              <a:rPr lang="en-GB" dirty="0" err="1"/>
              <a:t>Endocrinologist,Bacteriologist</a:t>
            </a:r>
            <a:r>
              <a:rPr lang="en-GB" dirty="0"/>
              <a:t>,...</a:t>
            </a:r>
            <a:endParaRPr dirty="0"/>
          </a:p>
        </p:txBody>
      </p:sp>
      <p:sp>
        <p:nvSpPr>
          <p:cNvPr id="25" name="Rectangle 17">
            <a:extLst>
              <a:ext uri="{FF2B5EF4-FFF2-40B4-BE49-F238E27FC236}">
                <a16:creationId xmlns:a16="http://schemas.microsoft.com/office/drawing/2014/main" id="{8D38AF69-6178-1007-CB6E-9F10EC9D1342}"/>
              </a:ext>
            </a:extLst>
          </p:cNvPr>
          <p:cNvSpPr txBox="1"/>
          <p:nvPr/>
        </p:nvSpPr>
        <p:spPr>
          <a:xfrm>
            <a:off x="8798788" y="4359674"/>
            <a:ext cx="229325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r>
              <a:rPr lang="en-GB" dirty="0"/>
              <a:t>Urban planners,
Sports scientists,...</a:t>
            </a:r>
            <a:endParaRPr dirty="0"/>
          </a:p>
        </p:txBody>
      </p:sp>
      <p:sp>
        <p:nvSpPr>
          <p:cNvPr id="26" name="Rectangle 19">
            <a:extLst>
              <a:ext uri="{FF2B5EF4-FFF2-40B4-BE49-F238E27FC236}">
                <a16:creationId xmlns:a16="http://schemas.microsoft.com/office/drawing/2014/main" id="{EACBE896-C70D-DA75-06FC-1486909E2063}"/>
              </a:ext>
            </a:extLst>
          </p:cNvPr>
          <p:cNvSpPr txBox="1"/>
          <p:nvPr/>
        </p:nvSpPr>
        <p:spPr>
          <a:xfrm>
            <a:off x="5000892" y="5286212"/>
            <a:ext cx="2049597"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r>
              <a:rPr lang="en-GB" dirty="0"/>
              <a:t>Maternal-</a:t>
            </a:r>
            <a:r>
              <a:rPr lang="en-GB" dirty="0" err="1"/>
              <a:t>fetal</a:t>
            </a:r>
            <a:r>
              <a:rPr lang="en-GB" dirty="0"/>
              <a:t> nutrition specialist</a:t>
            </a:r>
            <a:endParaRPr dirty="0"/>
          </a:p>
        </p:txBody>
      </p:sp>
      <p:sp>
        <p:nvSpPr>
          <p:cNvPr id="27" name="y con datos parciales">
            <a:extLst>
              <a:ext uri="{FF2B5EF4-FFF2-40B4-BE49-F238E27FC236}">
                <a16:creationId xmlns:a16="http://schemas.microsoft.com/office/drawing/2014/main" id="{A52A9D52-71E3-2863-894F-C1AADC0A68CD}"/>
              </a:ext>
            </a:extLst>
          </p:cNvPr>
          <p:cNvSpPr txBox="1"/>
          <p:nvPr/>
        </p:nvSpPr>
        <p:spPr>
          <a:xfrm>
            <a:off x="6574420" y="965063"/>
            <a:ext cx="4321575"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400" b="1">
                <a:solidFill>
                  <a:srgbClr val="095266"/>
                </a:solidFill>
              </a:defRPr>
            </a:lvl1pPr>
          </a:lstStyle>
          <a:p>
            <a:endParaRPr dirty="0"/>
          </a:p>
        </p:txBody>
      </p:sp>
      <p:sp>
        <p:nvSpPr>
          <p:cNvPr id="28" name="TextBox 15">
            <a:extLst>
              <a:ext uri="{FF2B5EF4-FFF2-40B4-BE49-F238E27FC236}">
                <a16:creationId xmlns:a16="http://schemas.microsoft.com/office/drawing/2014/main" id="{DDEF20DF-4A68-3049-DF7D-EB5ECD1EA9FC}"/>
              </a:ext>
            </a:extLst>
          </p:cNvPr>
          <p:cNvSpPr txBox="1"/>
          <p:nvPr/>
        </p:nvSpPr>
        <p:spPr>
          <a:xfrm>
            <a:off x="5818566" y="185029"/>
            <a:ext cx="6035132" cy="1246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500" b="1">
                <a:solidFill>
                  <a:srgbClr val="095266"/>
                </a:solidFill>
              </a:defRPr>
            </a:pPr>
            <a:r>
              <a:rPr lang="en-GB" dirty="0"/>
              <a:t>Now, imagine thousands of blind men...
	from different disciplines and with 	incomplete, partial data</a:t>
            </a:r>
          </a:p>
        </p:txBody>
      </p:sp>
      <p:sp>
        <p:nvSpPr>
          <p:cNvPr id="2" name="TextBox 1">
            <a:extLst>
              <a:ext uri="{FF2B5EF4-FFF2-40B4-BE49-F238E27FC236}">
                <a16:creationId xmlns:a16="http://schemas.microsoft.com/office/drawing/2014/main" id="{AAC31DB8-78D6-B29A-EDFA-D8EDF9AA3DE4}"/>
              </a:ext>
            </a:extLst>
          </p:cNvPr>
          <p:cNvSpPr txBox="1"/>
          <p:nvPr/>
        </p:nvSpPr>
        <p:spPr>
          <a:xfrm>
            <a:off x="457200" y="57650"/>
            <a:ext cx="3638240" cy="769441"/>
          </a:xfrm>
          <a:prstGeom prst="rect">
            <a:avLst/>
          </a:prstGeom>
          <a:noFill/>
        </p:spPr>
        <p:txBody>
          <a:bodyPr wrap="none" rtlCol="0">
            <a:spAutoFit/>
          </a:bodyPr>
          <a:lstStyle/>
          <a:p>
            <a:r>
              <a:rPr lang="en-US" sz="4400" b="1" dirty="0"/>
              <a:t>a) “Complex”</a:t>
            </a:r>
          </a:p>
        </p:txBody>
      </p:sp>
    </p:spTree>
    <p:extLst>
      <p:ext uri="{BB962C8B-B14F-4D97-AF65-F5344CB8AC3E}">
        <p14:creationId xmlns:p14="http://schemas.microsoft.com/office/powerpoint/2010/main" val="392964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9" grpId="0" animBg="1"/>
      <p:bldP spid="20" grpId="0" animBg="1"/>
      <p:bldP spid="21" grpId="0" animBg="1"/>
      <p:bldP spid="22" grpId="0" animBg="1"/>
      <p:bldP spid="23" grpId="0" animBg="1"/>
      <p:bldP spid="24" grpId="0" animBg="1"/>
      <p:bldP spid="25" grpId="0" animBg="1"/>
      <p:bldP spid="26"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E9CC-51C1-4C88-A566-01BD8CA59C63}"/>
            </a:ext>
          </a:extLst>
        </p:cNvPr>
        <p:cNvGrpSpPr/>
        <p:nvPr/>
      </p:nvGrpSpPr>
      <p:grpSpPr>
        <a:xfrm>
          <a:off x="0" y="0"/>
          <a:ext cx="0" cy="0"/>
          <a:chOff x="0" y="0"/>
          <a:chExt cx="0" cy="0"/>
        </a:xfrm>
      </p:grpSpPr>
      <p:pic>
        <p:nvPicPr>
          <p:cNvPr id="2" name="Online Media 1" descr="Evolved Virtual Creatures (1994)">
            <a:hlinkClick r:id="" action="ppaction://media"/>
            <a:extLst>
              <a:ext uri="{FF2B5EF4-FFF2-40B4-BE49-F238E27FC236}">
                <a16:creationId xmlns:a16="http://schemas.microsoft.com/office/drawing/2014/main" id="{ABAA3E48-DE4D-26E0-67AC-ADA3BE662EF4}"/>
              </a:ext>
            </a:extLst>
          </p:cNvPr>
          <p:cNvPicPr>
            <a:picLocks noRot="1" noChangeAspect="1"/>
          </p:cNvPicPr>
          <p:nvPr>
            <a:videoFile r:link="rId1"/>
          </p:nvPr>
        </p:nvPicPr>
        <p:blipFill>
          <a:blip r:embed="rId4"/>
          <a:stretch>
            <a:fillRect/>
          </a:stretch>
        </p:blipFill>
        <p:spPr>
          <a:xfrm>
            <a:off x="609600" y="1823051"/>
            <a:ext cx="4968547" cy="3726411"/>
          </a:xfrm>
          <a:prstGeom prst="rect">
            <a:avLst/>
          </a:prstGeom>
        </p:spPr>
      </p:pic>
      <p:sp>
        <p:nvSpPr>
          <p:cNvPr id="3" name="TextBox 2">
            <a:extLst>
              <a:ext uri="{FF2B5EF4-FFF2-40B4-BE49-F238E27FC236}">
                <a16:creationId xmlns:a16="http://schemas.microsoft.com/office/drawing/2014/main" id="{71080426-2C56-F415-1139-71E2721A3754}"/>
              </a:ext>
            </a:extLst>
          </p:cNvPr>
          <p:cNvSpPr txBox="1"/>
          <p:nvPr/>
        </p:nvSpPr>
        <p:spPr>
          <a:xfrm>
            <a:off x="609600" y="262380"/>
            <a:ext cx="3570336" cy="769441"/>
          </a:xfrm>
          <a:prstGeom prst="rect">
            <a:avLst/>
          </a:prstGeom>
          <a:noFill/>
        </p:spPr>
        <p:txBody>
          <a:bodyPr wrap="none" rtlCol="0">
            <a:spAutoFit/>
          </a:bodyPr>
          <a:lstStyle/>
          <a:p>
            <a:r>
              <a:rPr lang="en-US" sz="4400" b="1" dirty="0"/>
              <a:t>b) “Adaptive”</a:t>
            </a:r>
          </a:p>
        </p:txBody>
      </p:sp>
      <p:pic>
        <p:nvPicPr>
          <p:cNvPr id="6" name="droppedImage.png" descr="droppedImage.png">
            <a:extLst>
              <a:ext uri="{FF2B5EF4-FFF2-40B4-BE49-F238E27FC236}">
                <a16:creationId xmlns:a16="http://schemas.microsoft.com/office/drawing/2014/main" id="{F21CC986-0097-0EF7-5A60-4BF282B81C80}"/>
              </a:ext>
            </a:extLst>
          </p:cNvPr>
          <p:cNvPicPr>
            <a:picLocks noChangeAspect="1"/>
          </p:cNvPicPr>
          <p:nvPr/>
        </p:nvPicPr>
        <p:blipFill>
          <a:blip r:embed="rId5"/>
          <a:stretch>
            <a:fillRect/>
          </a:stretch>
        </p:blipFill>
        <p:spPr>
          <a:xfrm>
            <a:off x="10845051" y="954795"/>
            <a:ext cx="1123716" cy="4671692"/>
          </a:xfrm>
          <a:prstGeom prst="rect">
            <a:avLst/>
          </a:prstGeom>
          <a:ln w="12700">
            <a:miter lim="400000"/>
          </a:ln>
        </p:spPr>
      </p:pic>
      <p:pic>
        <p:nvPicPr>
          <p:cNvPr id="7" name="droppedImage.png" descr="droppedImage.png">
            <a:extLst>
              <a:ext uri="{FF2B5EF4-FFF2-40B4-BE49-F238E27FC236}">
                <a16:creationId xmlns:a16="http://schemas.microsoft.com/office/drawing/2014/main" id="{76191FC3-2069-E44D-7DAD-B7DFA0F515ED}"/>
              </a:ext>
            </a:extLst>
          </p:cNvPr>
          <p:cNvPicPr>
            <a:picLocks noChangeAspect="1"/>
          </p:cNvPicPr>
          <p:nvPr/>
        </p:nvPicPr>
        <p:blipFill>
          <a:blip r:embed="rId6"/>
          <a:stretch>
            <a:fillRect/>
          </a:stretch>
        </p:blipFill>
        <p:spPr>
          <a:xfrm>
            <a:off x="6446430" y="1031821"/>
            <a:ext cx="1344717" cy="4517641"/>
          </a:xfrm>
          <a:prstGeom prst="rect">
            <a:avLst/>
          </a:prstGeom>
          <a:ln w="12700">
            <a:miter lim="400000"/>
          </a:ln>
        </p:spPr>
      </p:pic>
      <p:sp>
        <p:nvSpPr>
          <p:cNvPr id="8" name="TextBox 7">
            <a:extLst>
              <a:ext uri="{FF2B5EF4-FFF2-40B4-BE49-F238E27FC236}">
                <a16:creationId xmlns:a16="http://schemas.microsoft.com/office/drawing/2014/main" id="{C6487425-13AF-BAFA-82DD-51C35ECEDE08}"/>
              </a:ext>
            </a:extLst>
          </p:cNvPr>
          <p:cNvSpPr txBox="1"/>
          <p:nvPr/>
        </p:nvSpPr>
        <p:spPr>
          <a:xfrm>
            <a:off x="7844641" y="1031821"/>
            <a:ext cx="2975223" cy="5078313"/>
          </a:xfrm>
          <a:prstGeom prst="rect">
            <a:avLst/>
          </a:prstGeom>
          <a:noFill/>
        </p:spPr>
        <p:txBody>
          <a:bodyPr wrap="square" rtlCol="0">
            <a:spAutoFit/>
          </a:bodyPr>
          <a:lstStyle/>
          <a:p>
            <a:r>
              <a:rPr lang="en-US" dirty="0"/>
              <a:t>Both systems obey Newton’s 2</a:t>
            </a:r>
            <a:r>
              <a:rPr lang="en-US" baseline="30000" dirty="0"/>
              <a:t>nd</a:t>
            </a:r>
            <a:r>
              <a:rPr lang="en-US" dirty="0"/>
              <a:t> Law. This is enough to describe the motion of their centers of gravity but doesn’t tell us how or why the cat lands feet first. </a:t>
            </a:r>
          </a:p>
          <a:p>
            <a:endParaRPr lang="en-US" dirty="0"/>
          </a:p>
          <a:p>
            <a:r>
              <a:rPr lang="en-US" dirty="0"/>
              <a:t>In the first case Newton’s laws explain the phenomenon but in the second case they become a restriction to be obeyed.</a:t>
            </a:r>
          </a:p>
          <a:p>
            <a:endParaRPr lang="en-US" dirty="0"/>
          </a:p>
          <a:p>
            <a:r>
              <a:rPr lang="en-US" dirty="0"/>
              <a:t>Dogs, cats and balls all have different rules when falling from a tree. For CAS we can call them </a:t>
            </a:r>
            <a:r>
              <a:rPr lang="en-US" dirty="0" err="1"/>
              <a:t>behaviours</a:t>
            </a:r>
            <a:endParaRPr lang="en-US" dirty="0"/>
          </a:p>
        </p:txBody>
      </p:sp>
      <p:sp>
        <p:nvSpPr>
          <p:cNvPr id="9" name="TextBox 8">
            <a:extLst>
              <a:ext uri="{FF2B5EF4-FFF2-40B4-BE49-F238E27FC236}">
                <a16:creationId xmlns:a16="http://schemas.microsoft.com/office/drawing/2014/main" id="{73DC91AB-8FBA-8128-7453-535AAFF5B5F4}"/>
              </a:ext>
            </a:extLst>
          </p:cNvPr>
          <p:cNvSpPr txBox="1"/>
          <p:nvPr/>
        </p:nvSpPr>
        <p:spPr>
          <a:xfrm>
            <a:off x="6411525" y="585463"/>
            <a:ext cx="1404808" cy="369332"/>
          </a:xfrm>
          <a:prstGeom prst="rect">
            <a:avLst/>
          </a:prstGeom>
          <a:noFill/>
        </p:spPr>
        <p:txBody>
          <a:bodyPr wrap="none" rtlCol="0">
            <a:spAutoFit/>
          </a:bodyPr>
          <a:lstStyle/>
          <a:p>
            <a:r>
              <a:rPr lang="en-US" dirty="0"/>
              <a:t>Mechanistic</a:t>
            </a:r>
          </a:p>
        </p:txBody>
      </p:sp>
      <p:sp>
        <p:nvSpPr>
          <p:cNvPr id="10" name="TextBox 9">
            <a:extLst>
              <a:ext uri="{FF2B5EF4-FFF2-40B4-BE49-F238E27FC236}">
                <a16:creationId xmlns:a16="http://schemas.microsoft.com/office/drawing/2014/main" id="{853B8ABC-9040-8C6F-7F84-1F4A88BE0B87}"/>
              </a:ext>
            </a:extLst>
          </p:cNvPr>
          <p:cNvSpPr txBox="1"/>
          <p:nvPr/>
        </p:nvSpPr>
        <p:spPr>
          <a:xfrm>
            <a:off x="10870237" y="585463"/>
            <a:ext cx="1057662" cy="369332"/>
          </a:xfrm>
          <a:prstGeom prst="rect">
            <a:avLst/>
          </a:prstGeom>
          <a:noFill/>
        </p:spPr>
        <p:txBody>
          <a:bodyPr wrap="none" rtlCol="0">
            <a:spAutoFit/>
          </a:bodyPr>
          <a:lstStyle/>
          <a:p>
            <a:r>
              <a:rPr lang="en-US" dirty="0"/>
              <a:t>Adaptive</a:t>
            </a:r>
          </a:p>
        </p:txBody>
      </p:sp>
    </p:spTree>
    <p:extLst>
      <p:ext uri="{BB962C8B-B14F-4D97-AF65-F5344CB8AC3E}">
        <p14:creationId xmlns:p14="http://schemas.microsoft.com/office/powerpoint/2010/main" val="109419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9" presetClass="entr" fill="hold" grpId="0" nodeType="clickEffect">
                                  <p:stCondLst>
                                    <p:cond delay="0"/>
                                  </p:stCondLst>
                                  <p:iterate>
                                    <p:tmAbs val="0"/>
                                  </p:iterate>
                                  <p:childTnLst>
                                    <p:set>
                                      <p:cBhvr>
                                        <p:cTn id="15" fill="hold"/>
                                        <p:tgtEl>
                                          <p:spTgt spid="7"/>
                                        </p:tgtEl>
                                        <p:attrNameLst>
                                          <p:attrName>style.visibility</p:attrName>
                                        </p:attrNameLst>
                                      </p:cBhvr>
                                      <p:to>
                                        <p:strVal val="visible"/>
                                      </p:to>
                                    </p:set>
                                    <p:animEffect transition="in" filter="dissolv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2"/>
                </p:tgtEl>
              </p:cMediaNode>
            </p:video>
            <p:seq concurrent="1" nextAc="seek">
              <p:cTn id="38" restart="whenNotActive" fill="hold" evtFilter="cancelBubble" nodeType="interactiveSeq">
                <p:stCondLst>
                  <p:cond evt="onClick" delay="0">
                    <p:tgtEl>
                      <p:spTgt spid="2"/>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2"/>
                                        </p:tgtEl>
                                      </p:cBhvr>
                                    </p:cmd>
                                  </p:childTnLst>
                                </p:cTn>
                              </p:par>
                            </p:childTnLst>
                          </p:cTn>
                        </p:par>
                      </p:childTnLst>
                    </p:cTn>
                  </p:par>
                </p:childTnLst>
              </p:cTn>
              <p:nextCondLst>
                <p:cond evt="onClick" delay="0">
                  <p:tgtEl>
                    <p:spTgt spid="2"/>
                  </p:tgtEl>
                </p:cond>
              </p:nextCondLst>
            </p:seq>
          </p:childTnLst>
        </p:cTn>
      </p:par>
    </p:tnLst>
    <p:bldLst>
      <p:bldP spid="6" grpId="0" animBg="1" advAuto="0"/>
      <p:bldP spid="7" grpId="0" animBg="1" advAuto="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EC082-35A9-4492-1628-D4696B78A9B4}"/>
            </a:ext>
          </a:extLst>
        </p:cNvPr>
        <p:cNvGrpSpPr/>
        <p:nvPr/>
      </p:nvGrpSpPr>
      <p:grpSpPr>
        <a:xfrm>
          <a:off x="0" y="0"/>
          <a:ext cx="0" cy="0"/>
          <a:chOff x="0" y="0"/>
          <a:chExt cx="0" cy="0"/>
        </a:xfrm>
      </p:grpSpPr>
      <p:pic>
        <p:nvPicPr>
          <p:cNvPr id="36" name="Picture 35">
            <a:extLst>
              <a:ext uri="{FF2B5EF4-FFF2-40B4-BE49-F238E27FC236}">
                <a16:creationId xmlns:a16="http://schemas.microsoft.com/office/drawing/2014/main" id="{9ADF5D61-6F80-B498-503F-6F56AA5AEFD0}"/>
              </a:ext>
            </a:extLst>
          </p:cNvPr>
          <p:cNvPicPr>
            <a:picLocks noChangeAspect="1"/>
          </p:cNvPicPr>
          <p:nvPr/>
        </p:nvPicPr>
        <p:blipFill>
          <a:blip r:embed="rId3"/>
          <a:stretch>
            <a:fillRect/>
          </a:stretch>
        </p:blipFill>
        <p:spPr>
          <a:xfrm>
            <a:off x="9455109" y="5560962"/>
            <a:ext cx="1342498" cy="1109858"/>
          </a:xfrm>
          <a:prstGeom prst="rect">
            <a:avLst/>
          </a:prstGeom>
        </p:spPr>
      </p:pic>
      <p:pic>
        <p:nvPicPr>
          <p:cNvPr id="2" name="Picture 1" descr="Diagram&#10;&#10;Description automatically generated">
            <a:extLst>
              <a:ext uri="{FF2B5EF4-FFF2-40B4-BE49-F238E27FC236}">
                <a16:creationId xmlns:a16="http://schemas.microsoft.com/office/drawing/2014/main" id="{176FA8D7-7C3A-12A2-8DD4-26424EFAA37C}"/>
              </a:ext>
            </a:extLst>
          </p:cNvPr>
          <p:cNvPicPr/>
          <p:nvPr/>
        </p:nvPicPr>
        <p:blipFill>
          <a:blip r:embed="rId4">
            <a:extLst>
              <a:ext uri="{28A0092B-C50C-407E-A947-70E740481C1C}">
                <a14:useLocalDpi xmlns:a14="http://schemas.microsoft.com/office/drawing/2010/main" val="0"/>
              </a:ext>
            </a:extLst>
          </a:blip>
          <a:stretch>
            <a:fillRect/>
          </a:stretch>
        </p:blipFill>
        <p:spPr>
          <a:xfrm>
            <a:off x="2823930" y="2391814"/>
            <a:ext cx="4620224" cy="4574190"/>
          </a:xfrm>
          <a:prstGeom prst="rect">
            <a:avLst/>
          </a:prstGeom>
        </p:spPr>
      </p:pic>
      <p:sp>
        <p:nvSpPr>
          <p:cNvPr id="3" name="TextBox 2">
            <a:extLst>
              <a:ext uri="{FF2B5EF4-FFF2-40B4-BE49-F238E27FC236}">
                <a16:creationId xmlns:a16="http://schemas.microsoft.com/office/drawing/2014/main" id="{499C1D7B-8F2E-843C-817E-4C18D5B595C0}"/>
              </a:ext>
            </a:extLst>
          </p:cNvPr>
          <p:cNvSpPr txBox="1"/>
          <p:nvPr/>
        </p:nvSpPr>
        <p:spPr>
          <a:xfrm>
            <a:off x="6929084" y="5039586"/>
            <a:ext cx="2031325" cy="923330"/>
          </a:xfrm>
          <a:prstGeom prst="rect">
            <a:avLst/>
          </a:prstGeom>
          <a:noFill/>
        </p:spPr>
        <p:txBody>
          <a:bodyPr wrap="none" rtlCol="0">
            <a:spAutoFit/>
          </a:bodyPr>
          <a:lstStyle/>
          <a:p>
            <a:r>
              <a:rPr lang="en-MX" sz="5400" dirty="0"/>
              <a:t>P(C|</a:t>
            </a:r>
            <a:r>
              <a:rPr lang="en-MX" sz="5400" b="1" dirty="0"/>
              <a:t>X</a:t>
            </a:r>
            <a:r>
              <a:rPr lang="en-MX" sz="5400" dirty="0"/>
              <a:t>)</a:t>
            </a:r>
          </a:p>
        </p:txBody>
      </p:sp>
      <p:sp>
        <p:nvSpPr>
          <p:cNvPr id="6" name="Oval 5">
            <a:extLst>
              <a:ext uri="{FF2B5EF4-FFF2-40B4-BE49-F238E27FC236}">
                <a16:creationId xmlns:a16="http://schemas.microsoft.com/office/drawing/2014/main" id="{510FBF8F-DEBF-CC27-DF31-5DBF12A009B0}"/>
              </a:ext>
            </a:extLst>
          </p:cNvPr>
          <p:cNvSpPr/>
          <p:nvPr/>
        </p:nvSpPr>
        <p:spPr>
          <a:xfrm>
            <a:off x="4422603" y="4190990"/>
            <a:ext cx="1520687" cy="142129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7" name="TextBox 6">
            <a:extLst>
              <a:ext uri="{FF2B5EF4-FFF2-40B4-BE49-F238E27FC236}">
                <a16:creationId xmlns:a16="http://schemas.microsoft.com/office/drawing/2014/main" id="{E27CB532-E3F0-8430-9067-AA2EDAB9E5C4}"/>
              </a:ext>
            </a:extLst>
          </p:cNvPr>
          <p:cNvSpPr txBox="1"/>
          <p:nvPr/>
        </p:nvSpPr>
        <p:spPr>
          <a:xfrm>
            <a:off x="4512893" y="4500664"/>
            <a:ext cx="1423788" cy="830997"/>
          </a:xfrm>
          <a:prstGeom prst="rect">
            <a:avLst/>
          </a:prstGeom>
          <a:noFill/>
        </p:spPr>
        <p:txBody>
          <a:bodyPr wrap="none" rtlCol="0">
            <a:spAutoFit/>
          </a:bodyPr>
          <a:lstStyle/>
          <a:p>
            <a:pPr algn="ctr"/>
            <a:r>
              <a:rPr lang="es-419" sz="2400" b="1" i="1" dirty="0"/>
              <a:t>Decision</a:t>
            </a:r>
          </a:p>
          <a:p>
            <a:pPr algn="ctr"/>
            <a:r>
              <a:rPr lang="es-419" sz="2400" b="1" i="1" dirty="0"/>
              <a:t>Cycle</a:t>
            </a:r>
            <a:endParaRPr lang="en-MX" sz="2400" b="1" i="1" dirty="0"/>
          </a:p>
        </p:txBody>
      </p:sp>
      <p:pic>
        <p:nvPicPr>
          <p:cNvPr id="8" name="Picture 7">
            <a:extLst>
              <a:ext uri="{FF2B5EF4-FFF2-40B4-BE49-F238E27FC236}">
                <a16:creationId xmlns:a16="http://schemas.microsoft.com/office/drawing/2014/main" id="{7A7DCC97-0DDA-A3B7-8F83-864D8F2C2DD4}"/>
              </a:ext>
            </a:extLst>
          </p:cNvPr>
          <p:cNvPicPr>
            <a:picLocks noChangeAspect="1"/>
          </p:cNvPicPr>
          <p:nvPr/>
        </p:nvPicPr>
        <p:blipFill>
          <a:blip r:embed="rId5"/>
          <a:stretch>
            <a:fillRect/>
          </a:stretch>
        </p:blipFill>
        <p:spPr>
          <a:xfrm>
            <a:off x="9238681" y="3361558"/>
            <a:ext cx="1632503" cy="975158"/>
          </a:xfrm>
          <a:prstGeom prst="roundRect">
            <a:avLst/>
          </a:prstGeom>
        </p:spPr>
      </p:pic>
      <p:sp>
        <p:nvSpPr>
          <p:cNvPr id="9" name="TextBox 8">
            <a:extLst>
              <a:ext uri="{FF2B5EF4-FFF2-40B4-BE49-F238E27FC236}">
                <a16:creationId xmlns:a16="http://schemas.microsoft.com/office/drawing/2014/main" id="{2E3D60F2-BAFF-CAF6-8890-2B4B3DEC7AA0}"/>
              </a:ext>
            </a:extLst>
          </p:cNvPr>
          <p:cNvSpPr txBox="1"/>
          <p:nvPr/>
        </p:nvSpPr>
        <p:spPr>
          <a:xfrm>
            <a:off x="10098148" y="2186047"/>
            <a:ext cx="2238250" cy="830997"/>
          </a:xfrm>
          <a:prstGeom prst="rect">
            <a:avLst/>
          </a:prstGeom>
          <a:noFill/>
        </p:spPr>
        <p:txBody>
          <a:bodyPr wrap="square">
            <a:spAutoFit/>
          </a:bodyPr>
          <a:lstStyle/>
          <a:p>
            <a:pPr marL="285750" indent="-285750">
              <a:buFont typeface="Arial" panose="020B0604020202020204" pitchFamily="34" charset="0"/>
              <a:buChar char="•"/>
            </a:pPr>
            <a:r>
              <a:rPr lang="en-US" sz="1200" dirty="0"/>
              <a:t>Computers don’t “understand" anything
Produces “machines” - specialists</a:t>
            </a:r>
          </a:p>
        </p:txBody>
      </p:sp>
      <p:sp>
        <p:nvSpPr>
          <p:cNvPr id="10" name="TextBox 9">
            <a:extLst>
              <a:ext uri="{FF2B5EF4-FFF2-40B4-BE49-F238E27FC236}">
                <a16:creationId xmlns:a16="http://schemas.microsoft.com/office/drawing/2014/main" id="{8EBA043A-E1BB-A736-B7FA-7C598F299202}"/>
              </a:ext>
            </a:extLst>
          </p:cNvPr>
          <p:cNvSpPr txBox="1"/>
          <p:nvPr/>
        </p:nvSpPr>
        <p:spPr>
          <a:xfrm>
            <a:off x="10066079" y="879372"/>
            <a:ext cx="2128830" cy="1015663"/>
          </a:xfrm>
          <a:prstGeom prst="rect">
            <a:avLst/>
          </a:prstGeom>
          <a:noFill/>
        </p:spPr>
        <p:txBody>
          <a:bodyPr wrap="square">
            <a:spAutoFit/>
          </a:bodyPr>
          <a:lstStyle/>
          <a:p>
            <a:pPr marL="285750" indent="-285750">
              <a:buFont typeface="Arial" panose="020B0604020202020204" pitchFamily="34" charset="0"/>
              <a:buChar char="•"/>
            </a:pPr>
            <a:r>
              <a:rPr lang="en-US" sz="1200" dirty="0"/>
              <a:t>Limited symbolic processing power ~ 30 bytes/sec
We don’t speak  "database"</a:t>
            </a:r>
          </a:p>
        </p:txBody>
      </p:sp>
      <p:sp>
        <p:nvSpPr>
          <p:cNvPr id="11" name="TextBox 10">
            <a:extLst>
              <a:ext uri="{FF2B5EF4-FFF2-40B4-BE49-F238E27FC236}">
                <a16:creationId xmlns:a16="http://schemas.microsoft.com/office/drawing/2014/main" id="{E0DA1702-1FCF-29EA-C96B-84A5918E750D}"/>
              </a:ext>
            </a:extLst>
          </p:cNvPr>
          <p:cNvSpPr txBox="1"/>
          <p:nvPr/>
        </p:nvSpPr>
        <p:spPr>
          <a:xfrm>
            <a:off x="9516826" y="5696618"/>
            <a:ext cx="1328889" cy="584775"/>
          </a:xfrm>
          <a:prstGeom prst="rect">
            <a:avLst/>
          </a:prstGeom>
          <a:noFill/>
        </p:spPr>
        <p:txBody>
          <a:bodyPr wrap="none" rtlCol="0">
            <a:spAutoFit/>
          </a:bodyPr>
          <a:lstStyle/>
          <a:p>
            <a:pPr algn="ctr"/>
            <a:r>
              <a:rPr lang="es-419" sz="1600" b="1" dirty="0"/>
              <a:t>Artificial </a:t>
            </a:r>
          </a:p>
          <a:p>
            <a:pPr algn="ctr"/>
            <a:r>
              <a:rPr lang="en-MX" sz="1600" b="1"/>
              <a:t>Intel</a:t>
            </a:r>
            <a:r>
              <a:rPr lang="es-419" sz="1600" b="1" dirty="0"/>
              <a:t>l</a:t>
            </a:r>
            <a:r>
              <a:rPr lang="en-MX" sz="1600" b="1"/>
              <a:t>igenc</a:t>
            </a:r>
            <a:r>
              <a:rPr lang="es-419" sz="1600" b="1" dirty="0"/>
              <a:t>e</a:t>
            </a:r>
            <a:r>
              <a:rPr lang="en-MX" sz="1600" b="1"/>
              <a:t> </a:t>
            </a:r>
            <a:endParaRPr lang="en-MX" sz="1600" b="1" dirty="0"/>
          </a:p>
        </p:txBody>
      </p:sp>
      <p:sp>
        <p:nvSpPr>
          <p:cNvPr id="12" name="TextBox 11">
            <a:extLst>
              <a:ext uri="{FF2B5EF4-FFF2-40B4-BE49-F238E27FC236}">
                <a16:creationId xmlns:a16="http://schemas.microsoft.com/office/drawing/2014/main" id="{7416620B-FE3A-918B-711F-BF19B673E2A6}"/>
              </a:ext>
            </a:extLst>
          </p:cNvPr>
          <p:cNvSpPr txBox="1"/>
          <p:nvPr/>
        </p:nvSpPr>
        <p:spPr>
          <a:xfrm>
            <a:off x="9206623" y="3636813"/>
            <a:ext cx="1632502" cy="584775"/>
          </a:xfrm>
          <a:prstGeom prst="rect">
            <a:avLst/>
          </a:prstGeom>
          <a:noFill/>
        </p:spPr>
        <p:txBody>
          <a:bodyPr wrap="square">
            <a:spAutoFit/>
          </a:bodyPr>
          <a:lstStyle/>
          <a:p>
            <a:pPr algn="ctr"/>
            <a:r>
              <a:rPr lang="es-419" sz="1600" b="1" dirty="0">
                <a:solidFill>
                  <a:schemeClr val="bg1"/>
                </a:solidFill>
              </a:rPr>
              <a:t>Human </a:t>
            </a:r>
            <a:r>
              <a:rPr lang="en-MX" sz="1600" b="1">
                <a:solidFill>
                  <a:schemeClr val="bg1"/>
                </a:solidFill>
              </a:rPr>
              <a:t>Inte</a:t>
            </a:r>
            <a:r>
              <a:rPr lang="es-419" sz="1600" b="1" dirty="0">
                <a:solidFill>
                  <a:schemeClr val="bg1"/>
                </a:solidFill>
              </a:rPr>
              <a:t>l</a:t>
            </a:r>
            <a:r>
              <a:rPr lang="en-MX" sz="1600" b="1">
                <a:solidFill>
                  <a:schemeClr val="bg1"/>
                </a:solidFill>
              </a:rPr>
              <a:t>ligenc</a:t>
            </a:r>
            <a:r>
              <a:rPr lang="es-419" sz="1600" b="1" dirty="0">
                <a:solidFill>
                  <a:schemeClr val="bg1"/>
                </a:solidFill>
              </a:rPr>
              <a:t>e</a:t>
            </a:r>
            <a:endParaRPr lang="en-MX" sz="1600" b="1" dirty="0">
              <a:solidFill>
                <a:schemeClr val="bg1"/>
              </a:solidFill>
            </a:endParaRPr>
          </a:p>
        </p:txBody>
      </p:sp>
      <p:cxnSp>
        <p:nvCxnSpPr>
          <p:cNvPr id="13" name="Curved Connector 12">
            <a:extLst>
              <a:ext uri="{FF2B5EF4-FFF2-40B4-BE49-F238E27FC236}">
                <a16:creationId xmlns:a16="http://schemas.microsoft.com/office/drawing/2014/main" id="{184EF47F-0A52-7BD9-603B-BD47A784113A}"/>
              </a:ext>
            </a:extLst>
          </p:cNvPr>
          <p:cNvCxnSpPr>
            <a:cxnSpLocks/>
          </p:cNvCxnSpPr>
          <p:nvPr/>
        </p:nvCxnSpPr>
        <p:spPr>
          <a:xfrm rot="5400000">
            <a:off x="7564270" y="3517266"/>
            <a:ext cx="1749000" cy="1599850"/>
          </a:xfrm>
          <a:prstGeom prst="curved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3">
            <a:extLst>
              <a:ext uri="{FF2B5EF4-FFF2-40B4-BE49-F238E27FC236}">
                <a16:creationId xmlns:a16="http://schemas.microsoft.com/office/drawing/2014/main" id="{B018F159-D590-0D4C-DB4E-9695BDF1BB1A}"/>
              </a:ext>
            </a:extLst>
          </p:cNvPr>
          <p:cNvCxnSpPr>
            <a:cxnSpLocks/>
          </p:cNvCxnSpPr>
          <p:nvPr/>
        </p:nvCxnSpPr>
        <p:spPr>
          <a:xfrm rot="10800000" flipV="1">
            <a:off x="8898623" y="5803238"/>
            <a:ext cx="752004" cy="133405"/>
          </a:xfrm>
          <a:prstGeom prst="curved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15" name="Picture 14" descr="Graphical user interface&#10;&#10;Description automatically generated">
            <a:extLst>
              <a:ext uri="{FF2B5EF4-FFF2-40B4-BE49-F238E27FC236}">
                <a16:creationId xmlns:a16="http://schemas.microsoft.com/office/drawing/2014/main" id="{10AEE201-A86C-56D3-5B8E-FB2016B5FD02}"/>
              </a:ext>
            </a:extLst>
          </p:cNvPr>
          <p:cNvPicPr>
            <a:picLocks noChangeAspect="1"/>
          </p:cNvPicPr>
          <p:nvPr/>
        </p:nvPicPr>
        <p:blipFill>
          <a:blip r:embed="rId6"/>
          <a:stretch>
            <a:fillRect/>
          </a:stretch>
        </p:blipFill>
        <p:spPr>
          <a:xfrm>
            <a:off x="8227854" y="825257"/>
            <a:ext cx="1738495" cy="1228537"/>
          </a:xfrm>
          <a:prstGeom prst="rect">
            <a:avLst/>
          </a:prstGeom>
        </p:spPr>
      </p:pic>
      <p:pic>
        <p:nvPicPr>
          <p:cNvPr id="16" name="Picture 15" descr="A screenshot of a computer&#10;&#10;Description automatically generated with low confidence">
            <a:extLst>
              <a:ext uri="{FF2B5EF4-FFF2-40B4-BE49-F238E27FC236}">
                <a16:creationId xmlns:a16="http://schemas.microsoft.com/office/drawing/2014/main" id="{4436BE70-6F67-58DE-402A-E8AE070FBA87}"/>
              </a:ext>
            </a:extLst>
          </p:cNvPr>
          <p:cNvPicPr>
            <a:picLocks noChangeAspect="1"/>
          </p:cNvPicPr>
          <p:nvPr/>
        </p:nvPicPr>
        <p:blipFill>
          <a:blip r:embed="rId7"/>
          <a:stretch>
            <a:fillRect/>
          </a:stretch>
        </p:blipFill>
        <p:spPr>
          <a:xfrm>
            <a:off x="8229660" y="2187850"/>
            <a:ext cx="1788661" cy="1095870"/>
          </a:xfrm>
          <a:prstGeom prst="rect">
            <a:avLst/>
          </a:prstGeom>
        </p:spPr>
      </p:pic>
      <p:sp>
        <p:nvSpPr>
          <p:cNvPr id="17" name="Left Arrow 16">
            <a:extLst>
              <a:ext uri="{FF2B5EF4-FFF2-40B4-BE49-F238E27FC236}">
                <a16:creationId xmlns:a16="http://schemas.microsoft.com/office/drawing/2014/main" id="{598A065E-F434-A5BF-06DC-D2212638DC09}"/>
              </a:ext>
            </a:extLst>
          </p:cNvPr>
          <p:cNvSpPr/>
          <p:nvPr/>
        </p:nvSpPr>
        <p:spPr>
          <a:xfrm rot="19551472">
            <a:off x="6288125" y="5556108"/>
            <a:ext cx="774851" cy="283241"/>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cxnSp>
        <p:nvCxnSpPr>
          <p:cNvPr id="18" name="Curved Connector 17">
            <a:extLst>
              <a:ext uri="{FF2B5EF4-FFF2-40B4-BE49-F238E27FC236}">
                <a16:creationId xmlns:a16="http://schemas.microsoft.com/office/drawing/2014/main" id="{587AB478-7545-2D9E-CCBF-71147D2ABE14}"/>
              </a:ext>
            </a:extLst>
          </p:cNvPr>
          <p:cNvCxnSpPr>
            <a:cxnSpLocks/>
          </p:cNvCxnSpPr>
          <p:nvPr/>
        </p:nvCxnSpPr>
        <p:spPr>
          <a:xfrm rot="5400000">
            <a:off x="6297386" y="1604567"/>
            <a:ext cx="2008696" cy="1852241"/>
          </a:xfrm>
          <a:prstGeom prst="curvedConnector3">
            <a:avLst>
              <a:gd name="adj1" fmla="val 61688"/>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5178717C-DA26-B3CA-DF71-E55FA24ED1E4}"/>
              </a:ext>
            </a:extLst>
          </p:cNvPr>
          <p:cNvCxnSpPr>
            <a:cxnSpLocks/>
          </p:cNvCxnSpPr>
          <p:nvPr/>
        </p:nvCxnSpPr>
        <p:spPr>
          <a:xfrm rot="10800000" flipV="1">
            <a:off x="6528015" y="2956400"/>
            <a:ext cx="1674239" cy="731036"/>
          </a:xfrm>
          <a:prstGeom prst="curvedConnector3">
            <a:avLst>
              <a:gd name="adj1" fmla="val 15312"/>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ky, person&#10;&#10;Description automatically generated">
            <a:extLst>
              <a:ext uri="{FF2B5EF4-FFF2-40B4-BE49-F238E27FC236}">
                <a16:creationId xmlns:a16="http://schemas.microsoft.com/office/drawing/2014/main" id="{FC359510-CF08-FEE4-6748-EAEFA2A26390}"/>
              </a:ext>
            </a:extLst>
          </p:cNvPr>
          <p:cNvPicPr>
            <a:picLocks noChangeAspect="1"/>
          </p:cNvPicPr>
          <p:nvPr/>
        </p:nvPicPr>
        <p:blipFill rotWithShape="1">
          <a:blip r:embed="rId8"/>
          <a:srcRect l="7760" r="22767"/>
          <a:stretch/>
        </p:blipFill>
        <p:spPr>
          <a:xfrm>
            <a:off x="-20083" y="2217113"/>
            <a:ext cx="2591758" cy="2368924"/>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pic>
        <p:nvPicPr>
          <p:cNvPr id="21" name="Picture 20" descr="A group of people taking a selfie&#10;&#10;Description automatically generated with medium confidence">
            <a:extLst>
              <a:ext uri="{FF2B5EF4-FFF2-40B4-BE49-F238E27FC236}">
                <a16:creationId xmlns:a16="http://schemas.microsoft.com/office/drawing/2014/main" id="{B0387222-9983-380E-8F8E-733B44F1844F}"/>
              </a:ext>
            </a:extLst>
          </p:cNvPr>
          <p:cNvPicPr>
            <a:picLocks noChangeAspect="1"/>
          </p:cNvPicPr>
          <p:nvPr/>
        </p:nvPicPr>
        <p:blipFill>
          <a:blip r:embed="rId9"/>
          <a:stretch>
            <a:fillRect/>
          </a:stretch>
        </p:blipFill>
        <p:spPr>
          <a:xfrm>
            <a:off x="474152" y="4054671"/>
            <a:ext cx="2574551" cy="2191944"/>
          </a:xfrm>
          <a:prstGeom prst="rect">
            <a:avLst/>
          </a:prstGeom>
        </p:spPr>
      </p:pic>
      <p:pic>
        <p:nvPicPr>
          <p:cNvPr id="22" name="Picture 21" descr="A picture containing person, ground, outdoor, suit&#10;&#10;Description automatically generated">
            <a:extLst>
              <a:ext uri="{FF2B5EF4-FFF2-40B4-BE49-F238E27FC236}">
                <a16:creationId xmlns:a16="http://schemas.microsoft.com/office/drawing/2014/main" id="{5653BD0B-FF4B-8251-76A2-CE45B9840CF3}"/>
              </a:ext>
            </a:extLst>
          </p:cNvPr>
          <p:cNvPicPr>
            <a:picLocks noChangeAspect="1"/>
          </p:cNvPicPr>
          <p:nvPr/>
        </p:nvPicPr>
        <p:blipFill>
          <a:blip r:embed="rId10"/>
          <a:stretch>
            <a:fillRect/>
          </a:stretch>
        </p:blipFill>
        <p:spPr>
          <a:xfrm>
            <a:off x="1198131" y="2207672"/>
            <a:ext cx="2211151" cy="1837558"/>
          </a:xfrm>
          <a:prstGeom prst="rect">
            <a:avLst/>
          </a:prstGeom>
        </p:spPr>
      </p:pic>
      <p:pic>
        <p:nvPicPr>
          <p:cNvPr id="23" name="Picture 22" descr="A picture containing person, automaton&#10;&#10;Description automatically generated">
            <a:extLst>
              <a:ext uri="{FF2B5EF4-FFF2-40B4-BE49-F238E27FC236}">
                <a16:creationId xmlns:a16="http://schemas.microsoft.com/office/drawing/2014/main" id="{CFF79770-5DFC-804E-27DF-7DEE50364B6F}"/>
              </a:ext>
            </a:extLst>
          </p:cNvPr>
          <p:cNvPicPr>
            <a:picLocks noChangeAspect="1"/>
          </p:cNvPicPr>
          <p:nvPr/>
        </p:nvPicPr>
        <p:blipFill>
          <a:blip r:embed="rId11"/>
          <a:stretch>
            <a:fillRect/>
          </a:stretch>
        </p:blipFill>
        <p:spPr>
          <a:xfrm>
            <a:off x="2966928" y="837884"/>
            <a:ext cx="2392058" cy="1326805"/>
          </a:xfrm>
          <a:prstGeom prst="rect">
            <a:avLst/>
          </a:prstGeom>
        </p:spPr>
      </p:pic>
      <p:pic>
        <p:nvPicPr>
          <p:cNvPr id="24" name="Picture 23" descr="A picture containing person, outdoor, crowd&#10;&#10;Description automatically generated">
            <a:extLst>
              <a:ext uri="{FF2B5EF4-FFF2-40B4-BE49-F238E27FC236}">
                <a16:creationId xmlns:a16="http://schemas.microsoft.com/office/drawing/2014/main" id="{432713F6-6D70-7013-00EB-D29439365935}"/>
              </a:ext>
            </a:extLst>
          </p:cNvPr>
          <p:cNvPicPr>
            <a:picLocks noChangeAspect="1"/>
          </p:cNvPicPr>
          <p:nvPr/>
        </p:nvPicPr>
        <p:blipFill>
          <a:blip r:embed="rId12"/>
          <a:stretch>
            <a:fillRect/>
          </a:stretch>
        </p:blipFill>
        <p:spPr>
          <a:xfrm>
            <a:off x="5364787" y="825618"/>
            <a:ext cx="2206869" cy="1339072"/>
          </a:xfrm>
          <a:prstGeom prst="rect">
            <a:avLst/>
          </a:prstGeom>
        </p:spPr>
      </p:pic>
      <p:sp>
        <p:nvSpPr>
          <p:cNvPr id="25" name="Bent Arrow 24">
            <a:extLst>
              <a:ext uri="{FF2B5EF4-FFF2-40B4-BE49-F238E27FC236}">
                <a16:creationId xmlns:a16="http://schemas.microsoft.com/office/drawing/2014/main" id="{F6AA4292-C9A4-5B0B-2640-1E7AE8DCD161}"/>
              </a:ext>
            </a:extLst>
          </p:cNvPr>
          <p:cNvSpPr/>
          <p:nvPr/>
        </p:nvSpPr>
        <p:spPr>
          <a:xfrm>
            <a:off x="1136445" y="1247895"/>
            <a:ext cx="1833383" cy="971815"/>
          </a:xfrm>
          <a:prstGeom prst="bentArrow">
            <a:avLst>
              <a:gd name="adj1" fmla="val 25000"/>
              <a:gd name="adj2" fmla="val 23482"/>
              <a:gd name="adj3" fmla="val 25000"/>
              <a:gd name="adj4" fmla="val 4375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solidFill>
                <a:schemeClr val="tx1"/>
              </a:solidFill>
            </a:endParaRPr>
          </a:p>
        </p:txBody>
      </p:sp>
      <p:sp>
        <p:nvSpPr>
          <p:cNvPr id="26" name="Up Arrow 25">
            <a:extLst>
              <a:ext uri="{FF2B5EF4-FFF2-40B4-BE49-F238E27FC236}">
                <a16:creationId xmlns:a16="http://schemas.microsoft.com/office/drawing/2014/main" id="{4327D5B4-9C78-061B-5010-B4039B082799}"/>
              </a:ext>
            </a:extLst>
          </p:cNvPr>
          <p:cNvSpPr/>
          <p:nvPr/>
        </p:nvSpPr>
        <p:spPr>
          <a:xfrm>
            <a:off x="4989186" y="1704526"/>
            <a:ext cx="484632" cy="792470"/>
          </a:xfrm>
          <a:prstGeom prst="upArrow">
            <a:avLst/>
          </a:prstGeom>
          <a:solidFill>
            <a:srgbClr val="0D99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7" name="TextBox 26">
            <a:extLst>
              <a:ext uri="{FF2B5EF4-FFF2-40B4-BE49-F238E27FC236}">
                <a16:creationId xmlns:a16="http://schemas.microsoft.com/office/drawing/2014/main" id="{AEB88940-80D4-C87C-798B-ABC9C542BE61}"/>
              </a:ext>
            </a:extLst>
          </p:cNvPr>
          <p:cNvSpPr txBox="1"/>
          <p:nvPr/>
        </p:nvSpPr>
        <p:spPr>
          <a:xfrm>
            <a:off x="4328680" y="2170646"/>
            <a:ext cx="1852242" cy="369332"/>
          </a:xfrm>
          <a:prstGeom prst="rect">
            <a:avLst/>
          </a:prstGeom>
          <a:solidFill>
            <a:srgbClr val="FFFF00"/>
          </a:solidFill>
          <a:ln>
            <a:solidFill>
              <a:schemeClr val="tx1"/>
            </a:solidFill>
          </a:ln>
        </p:spPr>
        <p:txBody>
          <a:bodyPr wrap="square" rtlCol="0">
            <a:spAutoFit/>
          </a:bodyPr>
          <a:lstStyle/>
          <a:p>
            <a:r>
              <a:rPr lang="en-MX" b="1"/>
              <a:t>Conse</a:t>
            </a:r>
            <a:r>
              <a:rPr lang="es-419" b="1" dirty="0"/>
              <a:t>q</a:t>
            </a:r>
            <a:r>
              <a:rPr lang="en-MX" b="1"/>
              <a:t>uenc</a:t>
            </a:r>
            <a:r>
              <a:rPr lang="es-419" b="1" dirty="0"/>
              <a:t>es</a:t>
            </a:r>
            <a:endParaRPr lang="en-MX" b="1" dirty="0"/>
          </a:p>
        </p:txBody>
      </p:sp>
      <p:cxnSp>
        <p:nvCxnSpPr>
          <p:cNvPr id="28" name="Curved Connector 27">
            <a:extLst>
              <a:ext uri="{FF2B5EF4-FFF2-40B4-BE49-F238E27FC236}">
                <a16:creationId xmlns:a16="http://schemas.microsoft.com/office/drawing/2014/main" id="{E19D8BAD-DEDB-33B2-EC3F-538F4182DC42}"/>
              </a:ext>
            </a:extLst>
          </p:cNvPr>
          <p:cNvCxnSpPr>
            <a:cxnSpLocks/>
          </p:cNvCxnSpPr>
          <p:nvPr/>
        </p:nvCxnSpPr>
        <p:spPr>
          <a:xfrm rot="10800000" flipV="1">
            <a:off x="6944475" y="3434308"/>
            <a:ext cx="2294206" cy="841760"/>
          </a:xfrm>
          <a:prstGeom prst="curvedConnector3">
            <a:avLst>
              <a:gd name="adj1" fmla="val 61849"/>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CBF7419-0509-7E59-3A60-2BC812CA61AD}"/>
              </a:ext>
            </a:extLst>
          </p:cNvPr>
          <p:cNvSpPr txBox="1"/>
          <p:nvPr/>
        </p:nvSpPr>
        <p:spPr>
          <a:xfrm>
            <a:off x="8847518" y="4737598"/>
            <a:ext cx="2835584" cy="461665"/>
          </a:xfrm>
          <a:prstGeom prst="rect">
            <a:avLst/>
          </a:prstGeom>
          <a:noFill/>
        </p:spPr>
        <p:txBody>
          <a:bodyPr wrap="none" rtlCol="0">
            <a:spAutoFit/>
          </a:bodyPr>
          <a:lstStyle/>
          <a:p>
            <a:r>
              <a:rPr lang="es-419" sz="2400" b="1" dirty="0"/>
              <a:t>Hybrid </a:t>
            </a:r>
            <a:r>
              <a:rPr lang="en-MX" sz="2400" b="1"/>
              <a:t>Intel</a:t>
            </a:r>
            <a:r>
              <a:rPr lang="es-419" sz="2400" b="1" dirty="0"/>
              <a:t>l</a:t>
            </a:r>
            <a:r>
              <a:rPr lang="en-MX" sz="2400" b="1"/>
              <a:t>igenc</a:t>
            </a:r>
            <a:r>
              <a:rPr lang="es-419" sz="2400" b="1" dirty="0"/>
              <a:t>e</a:t>
            </a:r>
            <a:endParaRPr lang="en-MX" sz="2400" b="1" dirty="0"/>
          </a:p>
        </p:txBody>
      </p:sp>
      <p:sp>
        <p:nvSpPr>
          <p:cNvPr id="30" name="Up Arrow 29">
            <a:extLst>
              <a:ext uri="{FF2B5EF4-FFF2-40B4-BE49-F238E27FC236}">
                <a16:creationId xmlns:a16="http://schemas.microsoft.com/office/drawing/2014/main" id="{4F5CA52D-4E61-3707-3D92-D41F0FACB206}"/>
              </a:ext>
            </a:extLst>
          </p:cNvPr>
          <p:cNvSpPr/>
          <p:nvPr/>
        </p:nvSpPr>
        <p:spPr>
          <a:xfrm rot="10800000">
            <a:off x="9898228" y="4364914"/>
            <a:ext cx="484632" cy="473722"/>
          </a:xfrm>
          <a:prstGeom prst="upArrow">
            <a:avLst/>
          </a:prstGeom>
          <a:solidFill>
            <a:srgbClr val="0D99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1" name="Up Arrow 30">
            <a:extLst>
              <a:ext uri="{FF2B5EF4-FFF2-40B4-BE49-F238E27FC236}">
                <a16:creationId xmlns:a16="http://schemas.microsoft.com/office/drawing/2014/main" id="{648A7434-742E-6812-B15D-FADFA8FEF69A}"/>
              </a:ext>
            </a:extLst>
          </p:cNvPr>
          <p:cNvSpPr/>
          <p:nvPr/>
        </p:nvSpPr>
        <p:spPr>
          <a:xfrm rot="176487">
            <a:off x="9917528" y="5126441"/>
            <a:ext cx="484632" cy="473722"/>
          </a:xfrm>
          <a:prstGeom prst="upArrow">
            <a:avLst/>
          </a:prstGeom>
          <a:solidFill>
            <a:srgbClr val="0D99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2" name="TextBox 31">
            <a:extLst>
              <a:ext uri="{FF2B5EF4-FFF2-40B4-BE49-F238E27FC236}">
                <a16:creationId xmlns:a16="http://schemas.microsoft.com/office/drawing/2014/main" id="{E78B9B18-6F3E-AB97-9C28-09A7DE6AC118}"/>
              </a:ext>
            </a:extLst>
          </p:cNvPr>
          <p:cNvSpPr txBox="1"/>
          <p:nvPr/>
        </p:nvSpPr>
        <p:spPr>
          <a:xfrm>
            <a:off x="6868588" y="5796329"/>
            <a:ext cx="1978930" cy="523220"/>
          </a:xfrm>
          <a:prstGeom prst="rect">
            <a:avLst/>
          </a:prstGeom>
          <a:noFill/>
        </p:spPr>
        <p:txBody>
          <a:bodyPr wrap="square" rtlCol="0">
            <a:spAutoFit/>
          </a:bodyPr>
          <a:lstStyle/>
          <a:p>
            <a:r>
              <a:rPr lang="en-MX" sz="1400"/>
              <a:t>Where? Who? What? When?</a:t>
            </a:r>
            <a:endParaRPr lang="en-MX" sz="1400" dirty="0"/>
          </a:p>
        </p:txBody>
      </p:sp>
      <p:sp>
        <p:nvSpPr>
          <p:cNvPr id="41" name="Title 3">
            <a:extLst>
              <a:ext uri="{FF2B5EF4-FFF2-40B4-BE49-F238E27FC236}">
                <a16:creationId xmlns:a16="http://schemas.microsoft.com/office/drawing/2014/main" id="{EBD86C02-ACA5-5B21-FEB2-F49FC2E1A663}"/>
              </a:ext>
            </a:extLst>
          </p:cNvPr>
          <p:cNvSpPr>
            <a:spLocks noGrp="1"/>
          </p:cNvSpPr>
          <p:nvPr>
            <p:ph type="title"/>
          </p:nvPr>
        </p:nvSpPr>
        <p:spPr>
          <a:xfrm>
            <a:off x="838200" y="102366"/>
            <a:ext cx="10515600" cy="761027"/>
          </a:xfrm>
        </p:spPr>
        <p:txBody>
          <a:bodyPr/>
          <a:lstStyle/>
          <a:p>
            <a:r>
              <a:rPr lang="en-US" dirty="0"/>
              <a:t>2) They’re all our fault</a:t>
            </a:r>
          </a:p>
        </p:txBody>
      </p:sp>
    </p:spTree>
    <p:extLst>
      <p:ext uri="{BB962C8B-B14F-4D97-AF65-F5344CB8AC3E}">
        <p14:creationId xmlns:p14="http://schemas.microsoft.com/office/powerpoint/2010/main" val="118471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1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4"/>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P spid="9" grpId="0"/>
      <p:bldP spid="10" grpId="0"/>
      <p:bldP spid="11" grpId="0"/>
      <p:bldP spid="12" grpId="0"/>
      <p:bldP spid="17" grpId="0" animBg="1"/>
      <p:bldP spid="25" grpId="0" animBg="1"/>
      <p:bldP spid="26" grpId="0" animBg="1"/>
      <p:bldP spid="27" grpId="0" animBg="1"/>
      <p:bldP spid="29" grpId="0"/>
      <p:bldP spid="30" grpId="0" animBg="1"/>
      <p:bldP spid="31"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D9EC7-D89E-C6FC-53CC-434E3BBABA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9CE546-8298-4EF6-6D66-774FB61E8FEE}"/>
              </a:ext>
            </a:extLst>
          </p:cNvPr>
          <p:cNvSpPr>
            <a:spLocks noGrp="1"/>
          </p:cNvSpPr>
          <p:nvPr>
            <p:ph type="title"/>
          </p:nvPr>
        </p:nvSpPr>
        <p:spPr>
          <a:xfrm>
            <a:off x="777536" y="-6762"/>
            <a:ext cx="10515600" cy="1325563"/>
          </a:xfrm>
        </p:spPr>
        <p:txBody>
          <a:bodyPr/>
          <a:lstStyle/>
          <a:p>
            <a:r>
              <a:rPr lang="en-US" dirty="0"/>
              <a:t>3) They’re all </a:t>
            </a:r>
            <a:r>
              <a:rPr lang="en-US" dirty="0" err="1"/>
              <a:t>multiobjective</a:t>
            </a:r>
            <a:endParaRPr lang="en-US" dirty="0"/>
          </a:p>
        </p:txBody>
      </p:sp>
      <p:sp>
        <p:nvSpPr>
          <p:cNvPr id="2" name="TextBox 1">
            <a:extLst>
              <a:ext uri="{FF2B5EF4-FFF2-40B4-BE49-F238E27FC236}">
                <a16:creationId xmlns:a16="http://schemas.microsoft.com/office/drawing/2014/main" id="{61B0732D-6BE0-99B6-7A1E-71A9D2FE0C59}"/>
              </a:ext>
            </a:extLst>
          </p:cNvPr>
          <p:cNvSpPr txBox="1"/>
          <p:nvPr/>
        </p:nvSpPr>
        <p:spPr>
          <a:xfrm>
            <a:off x="777536" y="1013990"/>
            <a:ext cx="6111738" cy="523220"/>
          </a:xfrm>
          <a:prstGeom prst="rect">
            <a:avLst/>
          </a:prstGeom>
          <a:noFill/>
        </p:spPr>
        <p:txBody>
          <a:bodyPr wrap="none" rtlCol="0">
            <a:spAutoFit/>
          </a:bodyPr>
          <a:lstStyle/>
          <a:p>
            <a:r>
              <a:rPr lang="en-US" sz="2800" dirty="0"/>
              <a:t>When is a decision “good” versus “bad”?</a:t>
            </a:r>
          </a:p>
        </p:txBody>
      </p:sp>
      <p:sp>
        <p:nvSpPr>
          <p:cNvPr id="3" name="TextBox 2">
            <a:extLst>
              <a:ext uri="{FF2B5EF4-FFF2-40B4-BE49-F238E27FC236}">
                <a16:creationId xmlns:a16="http://schemas.microsoft.com/office/drawing/2014/main" id="{65C2C985-0B9A-9A5F-3A7B-F28D50EAD37B}"/>
              </a:ext>
            </a:extLst>
          </p:cNvPr>
          <p:cNvSpPr txBox="1"/>
          <p:nvPr/>
        </p:nvSpPr>
        <p:spPr>
          <a:xfrm>
            <a:off x="3523934" y="1611113"/>
            <a:ext cx="6915806" cy="923330"/>
          </a:xfrm>
          <a:prstGeom prst="rect">
            <a:avLst/>
          </a:prstGeom>
          <a:noFill/>
        </p:spPr>
        <p:txBody>
          <a:bodyPr wrap="square" rtlCol="0">
            <a:spAutoFit/>
          </a:bodyPr>
          <a:lstStyle/>
          <a:p>
            <a:r>
              <a:rPr lang="en-US" dirty="0"/>
              <a:t>We need a metric to measure it.</a:t>
            </a:r>
          </a:p>
          <a:p>
            <a:r>
              <a:rPr lang="en-US" dirty="0"/>
              <a:t>“Rational” decision making implies that there is a unique utility function that we optimize</a:t>
            </a:r>
          </a:p>
        </p:txBody>
      </p:sp>
      <p:pic>
        <p:nvPicPr>
          <p:cNvPr id="6" name="Picture 5" descr="A picture containing text, sky, person&#10;&#10;Description automatically generated">
            <a:extLst>
              <a:ext uri="{FF2B5EF4-FFF2-40B4-BE49-F238E27FC236}">
                <a16:creationId xmlns:a16="http://schemas.microsoft.com/office/drawing/2014/main" id="{276371F9-0F7C-DA5D-69BF-CAA58DA29C88}"/>
              </a:ext>
            </a:extLst>
          </p:cNvPr>
          <p:cNvPicPr>
            <a:picLocks noChangeAspect="1"/>
          </p:cNvPicPr>
          <p:nvPr/>
        </p:nvPicPr>
        <p:blipFill rotWithShape="1">
          <a:blip r:embed="rId2"/>
          <a:srcRect l="7760" r="22767"/>
          <a:stretch/>
        </p:blipFill>
        <p:spPr>
          <a:xfrm>
            <a:off x="1405" y="2470568"/>
            <a:ext cx="3279744" cy="2997758"/>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
        <p:nvSpPr>
          <p:cNvPr id="7" name="TextBox 6">
            <a:extLst>
              <a:ext uri="{FF2B5EF4-FFF2-40B4-BE49-F238E27FC236}">
                <a16:creationId xmlns:a16="http://schemas.microsoft.com/office/drawing/2014/main" id="{E30F663D-79EA-3073-D435-94D0DEC7ADE0}"/>
              </a:ext>
            </a:extLst>
          </p:cNvPr>
          <p:cNvSpPr txBox="1"/>
          <p:nvPr/>
        </p:nvSpPr>
        <p:spPr>
          <a:xfrm>
            <a:off x="3101957" y="2914781"/>
            <a:ext cx="3279744" cy="369332"/>
          </a:xfrm>
          <a:prstGeom prst="rect">
            <a:avLst/>
          </a:prstGeom>
          <a:noFill/>
        </p:spPr>
        <p:txBody>
          <a:bodyPr wrap="none" rtlCol="0">
            <a:spAutoFit/>
          </a:bodyPr>
          <a:lstStyle/>
          <a:p>
            <a:r>
              <a:rPr lang="en-US"/>
              <a:t>What is the utility function here?</a:t>
            </a:r>
          </a:p>
        </p:txBody>
      </p:sp>
      <p:sp>
        <p:nvSpPr>
          <p:cNvPr id="8" name="TextBox 7">
            <a:extLst>
              <a:ext uri="{FF2B5EF4-FFF2-40B4-BE49-F238E27FC236}">
                <a16:creationId xmlns:a16="http://schemas.microsoft.com/office/drawing/2014/main" id="{526BF76E-E4A6-35C7-C4A7-FA23D790B58C}"/>
              </a:ext>
            </a:extLst>
          </p:cNvPr>
          <p:cNvSpPr txBox="1"/>
          <p:nvPr/>
        </p:nvSpPr>
        <p:spPr>
          <a:xfrm>
            <a:off x="2806477" y="3335856"/>
            <a:ext cx="6379779" cy="2062103"/>
          </a:xfrm>
          <a:prstGeom prst="rect">
            <a:avLst/>
          </a:prstGeom>
          <a:noFill/>
        </p:spPr>
        <p:txBody>
          <a:bodyPr wrap="square">
            <a:spAutoFit/>
          </a:bodyPr>
          <a:lstStyle/>
          <a:p>
            <a:r>
              <a:rPr lang="en-US" sz="1600">
                <a:effectLst/>
                <a:ea typeface="Times New Roman" panose="02020603050405020304" pitchFamily="18" charset="0"/>
              </a:rPr>
              <a:t>DT = the time difference between taking the stairs and taking the elevator? </a:t>
            </a:r>
          </a:p>
          <a:p>
            <a:r>
              <a:rPr lang="en-US" sz="1600">
                <a:effectLst/>
                <a:ea typeface="Times New Roman" panose="02020603050405020304" pitchFamily="18" charset="0"/>
              </a:rPr>
              <a:t>DE = the difference in physical energy expended in one route versus another? </a:t>
            </a:r>
          </a:p>
          <a:p>
            <a:r>
              <a:rPr lang="en-US" sz="1600">
                <a:effectLst/>
                <a:ea typeface="Times New Roman" panose="02020603050405020304" pitchFamily="18" charset="0"/>
              </a:rPr>
              <a:t>DH = the relative perceived health benefit of one versus the other (think how this can change pre-COVID versus post-COVID!)? </a:t>
            </a:r>
          </a:p>
          <a:p>
            <a:r>
              <a:rPr lang="en-US" sz="1600">
                <a:effectLst/>
                <a:ea typeface="Times New Roman" panose="02020603050405020304" pitchFamily="18" charset="0"/>
              </a:rPr>
              <a:t>DS = the socialization benefit in the case you would take one versus the other with coworkers? </a:t>
            </a:r>
          </a:p>
          <a:p>
            <a:r>
              <a:rPr lang="en-US" sz="1600"/>
              <a:t>Others?</a:t>
            </a:r>
          </a:p>
        </p:txBody>
      </p:sp>
      <p:pic>
        <p:nvPicPr>
          <p:cNvPr id="9" name="Picture 8" descr="Chart, scatter chart&#10;&#10;Description automatically generated">
            <a:extLst>
              <a:ext uri="{FF2B5EF4-FFF2-40B4-BE49-F238E27FC236}">
                <a16:creationId xmlns:a16="http://schemas.microsoft.com/office/drawing/2014/main" id="{27C2C077-BE64-64DB-A5E3-B683DCDFD5F7}"/>
              </a:ext>
            </a:extLst>
          </p:cNvPr>
          <p:cNvPicPr>
            <a:picLocks noChangeAspect="1"/>
          </p:cNvPicPr>
          <p:nvPr/>
        </p:nvPicPr>
        <p:blipFill>
          <a:blip r:embed="rId3"/>
          <a:stretch>
            <a:fillRect/>
          </a:stretch>
        </p:blipFill>
        <p:spPr>
          <a:xfrm>
            <a:off x="9186256" y="3130612"/>
            <a:ext cx="3005744" cy="1930567"/>
          </a:xfrm>
          <a:prstGeom prst="rect">
            <a:avLst/>
          </a:prstGeom>
        </p:spPr>
      </p:pic>
      <p:sp>
        <p:nvSpPr>
          <p:cNvPr id="10" name="TextBox 9">
            <a:extLst>
              <a:ext uri="{FF2B5EF4-FFF2-40B4-BE49-F238E27FC236}">
                <a16:creationId xmlns:a16="http://schemas.microsoft.com/office/drawing/2014/main" id="{8BA5D5A1-49A5-7F98-D968-8E5140E59973}"/>
              </a:ext>
            </a:extLst>
          </p:cNvPr>
          <p:cNvSpPr txBox="1"/>
          <p:nvPr/>
        </p:nvSpPr>
        <p:spPr>
          <a:xfrm>
            <a:off x="2429294" y="5596747"/>
            <a:ext cx="8865247" cy="523220"/>
          </a:xfrm>
          <a:prstGeom prst="rect">
            <a:avLst/>
          </a:prstGeom>
          <a:noFill/>
        </p:spPr>
        <p:txBody>
          <a:bodyPr wrap="none" rtlCol="0">
            <a:spAutoFit/>
          </a:bodyPr>
          <a:lstStyle/>
          <a:p>
            <a:r>
              <a:rPr lang="en-US" sz="2800"/>
              <a:t>How do we balance these tradeoffs and make our decision?</a:t>
            </a:r>
          </a:p>
        </p:txBody>
      </p:sp>
    </p:spTree>
    <p:extLst>
      <p:ext uri="{BB962C8B-B14F-4D97-AF65-F5344CB8AC3E}">
        <p14:creationId xmlns:p14="http://schemas.microsoft.com/office/powerpoint/2010/main" val="219578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FB6CA-8E4D-610E-4413-CE0ACA91F7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CE0BC9-56D4-2B2A-C21D-8210ACE3F05B}"/>
              </a:ext>
            </a:extLst>
          </p:cNvPr>
          <p:cNvSpPr>
            <a:spLocks noGrp="1"/>
          </p:cNvSpPr>
          <p:nvPr>
            <p:ph type="title"/>
          </p:nvPr>
        </p:nvSpPr>
        <p:spPr/>
        <p:txBody>
          <a:bodyPr>
            <a:normAutofit fontScale="90000"/>
          </a:bodyPr>
          <a:lstStyle/>
          <a:p>
            <a:r>
              <a:rPr lang="en-US" dirty="0"/>
              <a:t>What are the ingredients in creating a general framework for modelling these problems? </a:t>
            </a:r>
          </a:p>
        </p:txBody>
      </p:sp>
      <p:sp>
        <p:nvSpPr>
          <p:cNvPr id="5" name="Content Placeholder 4">
            <a:extLst>
              <a:ext uri="{FF2B5EF4-FFF2-40B4-BE49-F238E27FC236}">
                <a16:creationId xmlns:a16="http://schemas.microsoft.com/office/drawing/2014/main" id="{7356E3BE-2757-872F-67C3-A9022CAD0202}"/>
              </a:ext>
            </a:extLst>
          </p:cNvPr>
          <p:cNvSpPr>
            <a:spLocks noGrp="1"/>
          </p:cNvSpPr>
          <p:nvPr>
            <p:ph idx="1"/>
          </p:nvPr>
        </p:nvSpPr>
        <p:spPr>
          <a:xfrm>
            <a:off x="838200" y="2307539"/>
            <a:ext cx="10515600" cy="2004970"/>
          </a:xfrm>
        </p:spPr>
        <p:txBody>
          <a:bodyPr/>
          <a:lstStyle/>
          <a:p>
            <a:pPr marL="514350" indent="-514350">
              <a:buFont typeface="+mj-lt"/>
              <a:buAutoNum type="arabicPeriod"/>
            </a:pPr>
            <a:r>
              <a:rPr lang="en-US" dirty="0"/>
              <a:t>An appropriate conceptual, theoretical and algorithmic framework</a:t>
            </a:r>
          </a:p>
          <a:p>
            <a:pPr marL="514350" indent="-514350">
              <a:buFont typeface="+mj-lt"/>
              <a:buAutoNum type="arabicPeriod"/>
            </a:pPr>
            <a:r>
              <a:rPr lang="en-US" dirty="0"/>
              <a:t>“Deep”, commensurable data sets</a:t>
            </a:r>
          </a:p>
          <a:p>
            <a:pPr marL="514350" indent="-514350">
              <a:buFont typeface="+mj-lt"/>
              <a:buAutoNum type="arabicPeriod"/>
            </a:pPr>
            <a:r>
              <a:rPr lang="en-US" dirty="0"/>
              <a:t>A different way to how we do science now</a:t>
            </a:r>
          </a:p>
        </p:txBody>
      </p:sp>
    </p:spTree>
    <p:extLst>
      <p:ext uri="{BB962C8B-B14F-4D97-AF65-F5344CB8AC3E}">
        <p14:creationId xmlns:p14="http://schemas.microsoft.com/office/powerpoint/2010/main" val="1538319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6980</TotalTime>
  <Words>3015</Words>
  <Application>Microsoft Macintosh PowerPoint</Application>
  <PresentationFormat>Widescreen</PresentationFormat>
  <Paragraphs>215</Paragraphs>
  <Slides>21</Slides>
  <Notes>14</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21</vt:i4>
      </vt:variant>
    </vt:vector>
  </HeadingPairs>
  <TitlesOfParts>
    <vt:vector size="34" baseType="lpstr">
      <vt:lpstr>Aptos</vt:lpstr>
      <vt:lpstr>Aptos Display</vt:lpstr>
      <vt:lpstr>Arial</vt:lpstr>
      <vt:lpstr>Calibri</vt:lpstr>
      <vt:lpstr>Cambria</vt:lpstr>
      <vt:lpstr>Cambria Math</vt:lpstr>
      <vt:lpstr>Franklin Gothic Book</vt:lpstr>
      <vt:lpstr>Helvetica</vt:lpstr>
      <vt:lpstr>Times New Roman</vt:lpstr>
      <vt:lpstr>Wingdings</vt:lpstr>
      <vt:lpstr>Office Theme</vt:lpstr>
      <vt:lpstr>1_Custom Design</vt:lpstr>
      <vt:lpstr>Custom Design</vt:lpstr>
      <vt:lpstr>A Bayesian Classifier Approach to Causal Inference in Complex Adaptive Systems </vt:lpstr>
      <vt:lpstr>Some pretty important problems…</vt:lpstr>
      <vt:lpstr>What do they have in common?</vt:lpstr>
      <vt:lpstr>1) They’re all Complex Adaptive Systems</vt:lpstr>
      <vt:lpstr>PowerPoint Presentation</vt:lpstr>
      <vt:lpstr>PowerPoint Presentation</vt:lpstr>
      <vt:lpstr>2) They’re all our fault</vt:lpstr>
      <vt:lpstr>3) They’re all multiobjective</vt:lpstr>
      <vt:lpstr>What are the ingredients in creating a general framework for modelling these problems? </vt:lpstr>
      <vt:lpstr>The Bayesian Models</vt:lpstr>
      <vt:lpstr>The Bayesian Models</vt:lpstr>
      <vt:lpstr>Concepts – The PREDICTABILITY Landscape (CONDUCTOME in the case that C is a behaviour/conduct)  </vt:lpstr>
      <vt:lpstr>PowerPoint Presentation</vt:lpstr>
      <vt:lpstr>PowerPoint Presentation</vt:lpstr>
      <vt:lpstr>An Example and its Challenges</vt:lpstr>
      <vt:lpstr>Conclusions</vt:lpstr>
      <vt:lpstr>PowerPoint Presentation</vt:lpstr>
      <vt:lpstr>CHILAM: Laboratory for the Simulation of Complex Adaptive Systems</vt:lpstr>
      <vt:lpstr>PowerPoint Presentation</vt:lpstr>
      <vt:lpstr>PowerPoint Presentation</vt:lpstr>
      <vt:lpstr>Causality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Christopher Stephens</dc:creator>
  <cp:lastModifiedBy>Christopher Stephens</cp:lastModifiedBy>
  <cp:revision>33</cp:revision>
  <dcterms:created xsi:type="dcterms:W3CDTF">2026-02-04T17:25:51Z</dcterms:created>
  <dcterms:modified xsi:type="dcterms:W3CDTF">2026-02-09T13:45:53Z</dcterms:modified>
</cp:coreProperties>
</file>