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IBM Plex Mono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GoogleSlidesCustomDataVersion2">
      <go:slidesCustomData xmlns:go="http://customooxmlschemas.google.com/" r:id="rId31" roundtripDataSignature="AMtx7mhCkJiPFZ/+4WL17tRzIml3H7wZ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IBMPlexMono-bold.fntdata"/><Relationship Id="rId27" Type="http://schemas.openxmlformats.org/officeDocument/2006/relationships/font" Target="fonts/IBMPlexMon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BMPlexMon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IBMPlexMon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c67829d2f6_0_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c67829d2f6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categorical theory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p3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p3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c67829d2f6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g3c67829d2f6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c67829d2f6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1" name="Google Shape;261;g3c67829d2f6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c67829d2f6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6" name="Google Shape;276;g3c67829d2f6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c67829d2f6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1" name="Google Shape;291;g3c67829d2f6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p4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Targets (six out of eight described in our Chem paper) synthesized according to Chematica’s plans and MilliporeSigma’s performance metrics for the syntheses performed. *This entire route is now chromatography free, **this route was also used on new related analogs with great success, and ***significant cost savings are anticipated in the production batch.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" name="Google Shape;85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3" name="Google Shape;353;p5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c67829d2f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" name="Google Shape;135;g3c67829d2f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67829d2f6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3" name="Google Shape;153;g3c67829d2f6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categorical theory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c67829d2f6_0_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g3c67829d2f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categorical theory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 type="title">
  <p:cSld name="TITLE">
    <p:bg>
      <p:bgPr>
        <a:solidFill>
          <a:schemeClr val="dk2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5"/>
          <p:cNvSpPr txBox="1"/>
          <p:nvPr>
            <p:ph type="ctrTitle"/>
          </p:nvPr>
        </p:nvSpPr>
        <p:spPr>
          <a:xfrm>
            <a:off x="1143000" y="1762814"/>
            <a:ext cx="6858000" cy="15353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ambria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5"/>
          <p:cNvSpPr txBox="1"/>
          <p:nvPr>
            <p:ph idx="1" type="subTitle"/>
          </p:nvPr>
        </p:nvSpPr>
        <p:spPr>
          <a:xfrm>
            <a:off x="1143000" y="3427841"/>
            <a:ext cx="6858000" cy="841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5" name="Google Shape;15;p6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in Bild, das Text enthält.&#10;&#10;Automatisch generierte Beschreibung" id="18" name="Google Shape;18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09296" y="620035"/>
            <a:ext cx="3525408" cy="146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showMasterSp="0" type="secHead">
  <p:cSld name="SECTION_HEADER">
    <p:bg>
      <p:bgPr>
        <a:solidFill>
          <a:schemeClr val="dk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n Bild, das Licht, dunkel, erleuchtet, farbig enthält.&#10;&#10;Automatisch generierte Beschreibung" id="20" name="Google Shape;20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06129" y="233796"/>
            <a:ext cx="4675909" cy="467590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7"/>
          <p:cNvSpPr txBox="1"/>
          <p:nvPr>
            <p:ph type="title"/>
          </p:nvPr>
        </p:nvSpPr>
        <p:spPr>
          <a:xfrm>
            <a:off x="623887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Cambria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7"/>
          <p:cNvSpPr txBox="1"/>
          <p:nvPr>
            <p:ph idx="1" type="body"/>
          </p:nvPr>
        </p:nvSpPr>
        <p:spPr>
          <a:xfrm>
            <a:off x="623887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" name="Google Shape;23;p6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in Bild, das Text enthält.&#10;&#10;Automatisch generierte Beschreibung" id="26" name="Google Shape;26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3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8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8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 Dunkel" showMasterSp="0">
  <p:cSld name="Titel und Inhalt Dunkel">
    <p:bg>
      <p:bgPr>
        <a:solidFill>
          <a:schemeClr val="dk2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9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ambria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9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1pPr>
            <a:lvl2pPr indent="-314325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Char char="•"/>
              <a:defRPr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05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in Bild, das Text enthält.&#10;&#10;Automatisch generierte Beschreibung" id="48" name="Google Shape;48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0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0"/>
          <p:cNvSpPr txBox="1"/>
          <p:nvPr>
            <p:ph idx="1" type="body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4325" lvl="1" marL="9144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5275" lvl="3" marL="18288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4pPr>
            <a:lvl5pPr indent="-295275" lvl="4" marL="22860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70"/>
          <p:cNvSpPr txBox="1"/>
          <p:nvPr>
            <p:ph idx="2" type="body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4325" lvl="1" marL="9144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5275" lvl="3" marL="18288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4pPr>
            <a:lvl5pPr indent="-295275" lvl="4" marL="22860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7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 Dunkel" showMasterSp="0">
  <p:cSld name="Zwei Inhalte Dunkel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1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ambria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1"/>
          <p:cNvSpPr txBox="1"/>
          <p:nvPr>
            <p:ph idx="1" type="body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144000" lIns="144000" spcFirstLastPara="1" rIns="144000" wrap="square" tIns="1440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4325" lvl="1" marL="9144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5275" lvl="3" marL="18288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4pPr>
            <a:lvl5pPr indent="-295275" lvl="4" marL="22860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71"/>
          <p:cNvSpPr txBox="1"/>
          <p:nvPr>
            <p:ph idx="2" type="body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144000" lIns="144000" spcFirstLastPara="1" rIns="144000" wrap="square" tIns="1440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4325" lvl="1" marL="9144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5275" lvl="3" marL="18288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4pPr>
            <a:lvl5pPr indent="-295275" lvl="4" marL="2286000" algn="l">
              <a:lnSpc>
                <a:spcPct val="11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7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in Bild, das Text enthält.&#10;&#10;Automatisch generierte Beschreibung" id="63" name="Google Shape;63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mbria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72"/>
          <p:cNvSpPr txBox="1"/>
          <p:nvPr>
            <p:ph idx="1" type="body"/>
          </p:nvPr>
        </p:nvSpPr>
        <p:spPr>
          <a:xfrm>
            <a:off x="3887391" y="897341"/>
            <a:ext cx="4629150" cy="34984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1pPr>
            <a:lvl2pPr indent="-3238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 sz="1500"/>
            </a:lvl2pPr>
            <a:lvl3pPr indent="-314325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Char char="•"/>
              <a:defRPr sz="1350"/>
            </a:lvl3pPr>
            <a:lvl4pPr indent="-3048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 sz="12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7" name="Google Shape;67;p72"/>
          <p:cNvSpPr txBox="1"/>
          <p:nvPr>
            <p:ph idx="2" type="body"/>
          </p:nvPr>
        </p:nvSpPr>
        <p:spPr>
          <a:xfrm>
            <a:off x="629841" y="1624084"/>
            <a:ext cx="2949178" cy="2777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8" name="Google Shape;68;p7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4"/>
          <p:cNvSpPr txBox="1"/>
          <p:nvPr>
            <p:ph type="title"/>
          </p:nvPr>
        </p:nvSpPr>
        <p:spPr>
          <a:xfrm>
            <a:off x="628651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mbria"/>
              <a:buNone/>
              <a:defRPr b="0" i="0" sz="21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4"/>
          <p:cNvSpPr txBox="1"/>
          <p:nvPr>
            <p:ph idx="1" type="body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527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527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6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6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Ein Bild, das Text enthält.&#10;&#10;Automatisch generierte Beschreibung" id="11" name="Google Shape;11;p6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387284" y="273845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24.png"/><Relationship Id="rId7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4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5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5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5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5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24.png"/><Relationship Id="rId6" Type="http://schemas.openxmlformats.org/officeDocument/2006/relationships/image" Target="../media/image45.png"/><Relationship Id="rId7" Type="http://schemas.openxmlformats.org/officeDocument/2006/relationships/image" Target="../media/image4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48.png"/><Relationship Id="rId6" Type="http://schemas.openxmlformats.org/officeDocument/2006/relationships/image" Target="../media/image34.png"/><Relationship Id="rId7" Type="http://schemas.openxmlformats.org/officeDocument/2006/relationships/image" Target="../media/image4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3.png"/><Relationship Id="rId8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50.png"/><Relationship Id="rId13" Type="http://schemas.openxmlformats.org/officeDocument/2006/relationships/image" Target="../media/image52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Relationship Id="rId4" Type="http://schemas.openxmlformats.org/officeDocument/2006/relationships/image" Target="../media/image37.png"/><Relationship Id="rId9" Type="http://schemas.openxmlformats.org/officeDocument/2006/relationships/image" Target="../media/image38.png"/><Relationship Id="rId15" Type="http://schemas.openxmlformats.org/officeDocument/2006/relationships/image" Target="../media/image24.png"/><Relationship Id="rId14" Type="http://schemas.openxmlformats.org/officeDocument/2006/relationships/image" Target="../media/image20.png"/><Relationship Id="rId16" Type="http://schemas.openxmlformats.org/officeDocument/2006/relationships/image" Target="../media/image45.png"/><Relationship Id="rId5" Type="http://schemas.openxmlformats.org/officeDocument/2006/relationships/image" Target="../media/image49.png"/><Relationship Id="rId6" Type="http://schemas.openxmlformats.org/officeDocument/2006/relationships/image" Target="../media/image35.png"/><Relationship Id="rId7" Type="http://schemas.openxmlformats.org/officeDocument/2006/relationships/image" Target="../media/image47.png"/><Relationship Id="rId8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21.png"/><Relationship Id="rId8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30.png"/><Relationship Id="rId8" Type="http://schemas.openxmlformats.org/officeDocument/2006/relationships/image" Target="../media/image3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4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24.png"/><Relationship Id="rId7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24.png"/><Relationship Id="rId7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"/>
          <p:cNvSpPr txBox="1"/>
          <p:nvPr>
            <p:ph type="ctrTitle"/>
          </p:nvPr>
        </p:nvSpPr>
        <p:spPr>
          <a:xfrm>
            <a:off x="939799" y="2203646"/>
            <a:ext cx="7881127" cy="9038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mbria"/>
              <a:buNone/>
            </a:pPr>
            <a:r>
              <a:rPr lang="en-US" sz="2400"/>
              <a:t>SynEdu: An Open Teaching Platform for Reaction Modeling</a:t>
            </a:r>
            <a:endParaRPr sz="1800"/>
          </a:p>
        </p:txBody>
      </p:sp>
      <p:pic>
        <p:nvPicPr>
          <p:cNvPr descr="A group of people in different colors&#10;&#10;Description automatically generated" id="76" name="Google Shape;7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385" y="4187429"/>
            <a:ext cx="526256" cy="51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713" y="4245925"/>
            <a:ext cx="647351" cy="431567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"/>
          <p:cNvSpPr txBox="1"/>
          <p:nvPr/>
        </p:nvSpPr>
        <p:spPr>
          <a:xfrm>
            <a:off x="2174861" y="4245925"/>
            <a:ext cx="1075272" cy="431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</a:pPr>
            <a:r>
              <a:rPr b="0" i="0" lang="en-US" sz="825" u="none" cap="none" strike="noStrike">
                <a:solidFill>
                  <a:srgbClr val="C1C9D6"/>
                </a:solidFill>
                <a:latin typeface="Calibri"/>
                <a:ea typeface="Calibri"/>
                <a:cs typeface="Calibri"/>
                <a:sym typeface="Calibri"/>
              </a:rPr>
              <a:t>Founded by the European Union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"/>
          <p:cNvSpPr txBox="1"/>
          <p:nvPr/>
        </p:nvSpPr>
        <p:spPr>
          <a:xfrm>
            <a:off x="3172681" y="4245925"/>
            <a:ext cx="2958146" cy="431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r>
              <a:rPr b="0" i="0" lang="en-US" sz="675" u="none" cap="none" strike="noStrike">
                <a:solidFill>
                  <a:srgbClr val="C1C9D6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Unions Horizon 2021 research and innovation programme under the Marie-Skłodowska-Curie grant agreement No 101072930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 txBox="1"/>
          <p:nvPr/>
        </p:nvSpPr>
        <p:spPr>
          <a:xfrm>
            <a:off x="2407911" y="3185677"/>
            <a:ext cx="4328177" cy="90381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188"/>
              <a:buFont typeface="Arial"/>
              <a:buNone/>
            </a:pPr>
            <a:r>
              <a:t/>
            </a:r>
            <a:endParaRPr b="0" i="0" sz="11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938"/>
              <a:buFont typeface="Arial"/>
              <a:buNone/>
            </a:pPr>
            <a:r>
              <a:rPr b="0" i="0" lang="en-US" sz="1237" u="none" cap="none" strike="noStrike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Tieu-Long Phan</a:t>
            </a:r>
            <a:endParaRPr b="0" i="0" sz="11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938"/>
              <a:buFont typeface="Arial"/>
              <a:buNone/>
            </a:pPr>
            <a:r>
              <a:rPr lang="en-US" sz="1237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Winterseminar - Bled -</a:t>
            </a:r>
            <a:r>
              <a:rPr b="0" i="0" lang="en-US" sz="1237" u="none" cap="none" strike="noStrike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1237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11</a:t>
            </a:r>
            <a:r>
              <a:rPr b="0" i="0" lang="en-US" sz="1237" u="none" cap="none" strike="noStrike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.0</a:t>
            </a:r>
            <a:r>
              <a:rPr lang="en-US" sz="1237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</a:t>
            </a:r>
            <a:r>
              <a:rPr b="0" i="0" lang="en-US" sz="1237" u="none" cap="none" strike="noStrike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.202</a:t>
            </a:r>
            <a:r>
              <a:rPr lang="en-US" sz="1237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rPr>
              <a:t>5</a:t>
            </a:r>
            <a:endParaRPr b="0" i="0" sz="11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938"/>
              <a:buFont typeface="Arial"/>
              <a:buNone/>
            </a:pPr>
            <a:r>
              <a:t/>
            </a:r>
            <a:endParaRPr b="0" i="0" sz="1237" u="none" cap="none" strike="noStrike">
              <a:solidFill>
                <a:srgbClr val="FFFFF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descr="Ein Bild, das Text enthält.&#10;&#10;Automatisch generierte Beschreibung" id="81" name="Google Shape;8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2591" y="425678"/>
            <a:ext cx="1356819" cy="481954"/>
          </a:xfrm>
          <a:prstGeom prst="rect">
            <a:avLst/>
          </a:prstGeom>
          <a:noFill/>
          <a:ln>
            <a:noFill/>
          </a:ln>
          <a:effectLst>
            <a:reflection blurRad="0" dir="5400000" dist="50800" endA="0" endPos="65000" kx="0" rotWithShape="0" algn="bl" stA="0" stPos="0" sy="-100000" ky="0"/>
          </a:effectLst>
        </p:spPr>
      </p:pic>
      <p:pic>
        <p:nvPicPr>
          <p:cNvPr id="82" name="Google Shape;8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6597" y="425678"/>
            <a:ext cx="1089786" cy="579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c67829d2f6_0_6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g3c67829d2f6_0_62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3c67829d2f6_0_62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3c67829d2f6_0_62"/>
          <p:cNvSpPr txBox="1"/>
          <p:nvPr/>
        </p:nvSpPr>
        <p:spPr>
          <a:xfrm>
            <a:off x="957572" y="609721"/>
            <a:ext cx="448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Webpage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c67829d2f6_0_62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c67829d2f6_0_62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3c67829d2f6_0_62"/>
          <p:cNvSpPr txBox="1"/>
          <p:nvPr/>
        </p:nvSpPr>
        <p:spPr>
          <a:xfrm>
            <a:off x="415028" y="4753563"/>
            <a:ext cx="827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31775" lvl="0" marL="23177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7" name="Google Shape;217;g3c67829d2f6_0_62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8" name="Google Shape;218;g3c67829d2f6_0_62"/>
          <p:cNvCxnSpPr/>
          <p:nvPr/>
        </p:nvCxnSpPr>
        <p:spPr>
          <a:xfrm rot="10800000">
            <a:off x="2231627" y="446446"/>
            <a:ext cx="51225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" name="Google Shape;219;g3c67829d2f6_0_62"/>
          <p:cNvSpPr/>
          <p:nvPr/>
        </p:nvSpPr>
        <p:spPr>
          <a:xfrm rot="1084339">
            <a:off x="-135581" y="4914034"/>
            <a:ext cx="1225114" cy="381316"/>
          </a:xfrm>
          <a:custGeom>
            <a:rect b="b" l="l" r="r" t="t"/>
            <a:pathLst>
              <a:path extrusionOk="0" h="763167" w="2451944">
                <a:moveTo>
                  <a:pt x="0" y="0"/>
                </a:moveTo>
                <a:lnTo>
                  <a:pt x="2451943" y="0"/>
                </a:lnTo>
                <a:lnTo>
                  <a:pt x="2451943" y="763168"/>
                </a:lnTo>
                <a:lnTo>
                  <a:pt x="0" y="763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c67829d2f6_0_62"/>
          <p:cNvSpPr/>
          <p:nvPr/>
        </p:nvSpPr>
        <p:spPr>
          <a:xfrm rot="-1340003">
            <a:off x="8707634" y="-139851"/>
            <a:ext cx="698679" cy="709318"/>
          </a:xfrm>
          <a:custGeom>
            <a:rect b="b" l="l" r="r" t="t"/>
            <a:pathLst>
              <a:path extrusionOk="0" h="1418619" w="1397340">
                <a:moveTo>
                  <a:pt x="0" y="0"/>
                </a:moveTo>
                <a:lnTo>
                  <a:pt x="1397340" y="0"/>
                </a:lnTo>
                <a:lnTo>
                  <a:pt x="1397340" y="1418619"/>
                </a:lnTo>
                <a:lnTo>
                  <a:pt x="0" y="1418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g3c67829d2f6_0_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875" y="982650"/>
            <a:ext cx="6989874" cy="324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/>
          <p:nvPr>
            <p:ph type="title"/>
          </p:nvPr>
        </p:nvSpPr>
        <p:spPr>
          <a:xfrm>
            <a:off x="623887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Cambria"/>
              <a:buNone/>
            </a:pPr>
            <a:r>
              <a:rPr lang="en-US" sz="6000"/>
              <a:t>03</a:t>
            </a:r>
            <a:endParaRPr/>
          </a:p>
        </p:txBody>
      </p:sp>
      <p:sp>
        <p:nvSpPr>
          <p:cNvPr id="227" name="Google Shape;227;p35"/>
          <p:cNvSpPr txBox="1"/>
          <p:nvPr>
            <p:ph idx="1" type="body"/>
          </p:nvPr>
        </p:nvSpPr>
        <p:spPr>
          <a:xfrm>
            <a:off x="623887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b="1" lang="en-US" sz="6000">
                <a:latin typeface="Cambria"/>
                <a:ea typeface="Cambria"/>
                <a:cs typeface="Cambria"/>
                <a:sym typeface="Cambria"/>
              </a:rPr>
              <a:t>RESULT</a:t>
            </a:r>
            <a:endParaRPr/>
          </a:p>
        </p:txBody>
      </p:sp>
      <p:sp>
        <p:nvSpPr>
          <p:cNvPr id="228" name="Google Shape;228;p3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34" name="Google Shape;234;p36"/>
          <p:cNvCxnSpPr/>
          <p:nvPr/>
        </p:nvCxnSpPr>
        <p:spPr>
          <a:xfrm rot="10800000">
            <a:off x="2074985" y="446446"/>
            <a:ext cx="527914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5" name="Google Shape;235;p36"/>
          <p:cNvSpPr/>
          <p:nvPr/>
        </p:nvSpPr>
        <p:spPr>
          <a:xfrm rot="-2454813">
            <a:off x="-1211426" y="-875298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6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6"/>
          <p:cNvSpPr txBox="1"/>
          <p:nvPr/>
        </p:nvSpPr>
        <p:spPr>
          <a:xfrm>
            <a:off x="611880" y="306165"/>
            <a:ext cx="2891716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6"/>
          <p:cNvSpPr txBox="1"/>
          <p:nvPr/>
        </p:nvSpPr>
        <p:spPr>
          <a:xfrm>
            <a:off x="957572" y="609721"/>
            <a:ext cx="3051940" cy="32562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Progress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6"/>
          <p:cNvSpPr/>
          <p:nvPr/>
        </p:nvSpPr>
        <p:spPr>
          <a:xfrm flipH="1" rot="10800000">
            <a:off x="523435" y="675074"/>
            <a:ext cx="434137" cy="182880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" name="Google Shape;240;p36"/>
          <p:cNvCxnSpPr/>
          <p:nvPr/>
        </p:nvCxnSpPr>
        <p:spPr>
          <a:xfrm rot="10800000">
            <a:off x="405653" y="4719297"/>
            <a:ext cx="83326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1" name="Google Shape;241;p36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6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p36"/>
          <p:cNvPicPr preferRelativeResize="0"/>
          <p:nvPr/>
        </p:nvPicPr>
        <p:blipFill rotWithShape="1">
          <a:blip r:embed="rId7">
            <a:alphaModFix/>
          </a:blip>
          <a:srcRect b="0" l="0" r="0" t="6454"/>
          <a:stretch/>
        </p:blipFill>
        <p:spPr>
          <a:xfrm>
            <a:off x="784325" y="989751"/>
            <a:ext cx="6569800" cy="3432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c67829d2f6_0_12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49" name="Google Shape;249;g3c67829d2f6_0_127"/>
          <p:cNvCxnSpPr/>
          <p:nvPr/>
        </p:nvCxnSpPr>
        <p:spPr>
          <a:xfrm rot="10800000">
            <a:off x="2075027" y="446446"/>
            <a:ext cx="5279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0" name="Google Shape;250;g3c67829d2f6_0_127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c67829d2f6_0_127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c67829d2f6_0_127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c67829d2f6_0_127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Example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c67829d2f6_0_127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5" name="Google Shape;255;g3c67829d2f6_0_127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6" name="Google Shape;256;g3c67829d2f6_0_127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3c67829d2f6_0_127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g3c67829d2f6_0_1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2593" y="953859"/>
            <a:ext cx="5455268" cy="3527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c67829d2f6_0_14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4" name="Google Shape;264;g3c67829d2f6_0_141"/>
          <p:cNvCxnSpPr/>
          <p:nvPr/>
        </p:nvCxnSpPr>
        <p:spPr>
          <a:xfrm rot="10800000">
            <a:off x="2075027" y="446446"/>
            <a:ext cx="5279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5" name="Google Shape;265;g3c67829d2f6_0_141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c67829d2f6_0_141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3c67829d2f6_0_141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3c67829d2f6_0_141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Example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3c67829d2f6_0_141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g3c67829d2f6_0_141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1" name="Google Shape;271;g3c67829d2f6_0_141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c67829d2f6_0_141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g3c67829d2f6_0_1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868" y="953859"/>
            <a:ext cx="5504008" cy="3527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c67829d2f6_0_15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79" name="Google Shape;279;g3c67829d2f6_0_156"/>
          <p:cNvCxnSpPr/>
          <p:nvPr/>
        </p:nvCxnSpPr>
        <p:spPr>
          <a:xfrm rot="10800000">
            <a:off x="2075027" y="446446"/>
            <a:ext cx="5279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0" name="Google Shape;280;g3c67829d2f6_0_156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c67829d2f6_0_156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3c67829d2f6_0_156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c67829d2f6_0_156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Example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3c67829d2f6_0_156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5" name="Google Shape;285;g3c67829d2f6_0_156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6" name="Google Shape;286;g3c67829d2f6_0_156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c67829d2f6_0_156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g3c67829d2f6_0_1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868" y="1025009"/>
            <a:ext cx="5529804" cy="3527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c67829d2f6_0_16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4" name="Google Shape;294;g3c67829d2f6_0_169"/>
          <p:cNvCxnSpPr/>
          <p:nvPr/>
        </p:nvCxnSpPr>
        <p:spPr>
          <a:xfrm rot="10800000">
            <a:off x="2075027" y="446446"/>
            <a:ext cx="52791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5" name="Google Shape;295;g3c67829d2f6_0_169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c67829d2f6_0_169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3c67829d2f6_0_169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c67829d2f6_0_169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Example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3c67829d2f6_0_169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0" name="Google Shape;300;g3c67829d2f6_0_169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1" name="Google Shape;301;g3c67829d2f6_0_169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c67829d2f6_0_169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g3c67829d2f6_0_16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868" y="1017934"/>
            <a:ext cx="5878649" cy="3447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 txBox="1"/>
          <p:nvPr>
            <p:ph type="title"/>
          </p:nvPr>
        </p:nvSpPr>
        <p:spPr>
          <a:xfrm>
            <a:off x="623887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Cambria"/>
              <a:buNone/>
            </a:pPr>
            <a:r>
              <a:rPr lang="en-US" sz="6000"/>
              <a:t>04</a:t>
            </a:r>
            <a:endParaRPr/>
          </a:p>
        </p:txBody>
      </p:sp>
      <p:sp>
        <p:nvSpPr>
          <p:cNvPr id="309" name="Google Shape;309;p47"/>
          <p:cNvSpPr txBox="1"/>
          <p:nvPr>
            <p:ph idx="1" type="body"/>
          </p:nvPr>
        </p:nvSpPr>
        <p:spPr>
          <a:xfrm>
            <a:off x="623887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b="1" lang="en-US" sz="6000"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/>
          </a:p>
        </p:txBody>
      </p:sp>
      <p:sp>
        <p:nvSpPr>
          <p:cNvPr id="310" name="Google Shape;310;p4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6" name="Google Shape;316;p49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49"/>
          <p:cNvSpPr txBox="1"/>
          <p:nvPr/>
        </p:nvSpPr>
        <p:spPr>
          <a:xfrm>
            <a:off x="957572" y="609721"/>
            <a:ext cx="448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Scope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49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0" name="Google Shape;320;p49"/>
          <p:cNvCxnSpPr/>
          <p:nvPr/>
        </p:nvCxnSpPr>
        <p:spPr>
          <a:xfrm rot="10800000">
            <a:off x="2760827" y="446446"/>
            <a:ext cx="45933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1" name="Google Shape;321;p49"/>
          <p:cNvSpPr txBox="1"/>
          <p:nvPr/>
        </p:nvSpPr>
        <p:spPr>
          <a:xfrm>
            <a:off x="611880" y="306165"/>
            <a:ext cx="28917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9"/>
          <p:cNvSpPr/>
          <p:nvPr/>
        </p:nvSpPr>
        <p:spPr>
          <a:xfrm rot="-1340003">
            <a:off x="-194384" y="4755607"/>
            <a:ext cx="698679" cy="709318"/>
          </a:xfrm>
          <a:custGeom>
            <a:rect b="b" l="l" r="r" t="t"/>
            <a:pathLst>
              <a:path extrusionOk="0" h="1418619" w="1397340">
                <a:moveTo>
                  <a:pt x="0" y="0"/>
                </a:moveTo>
                <a:lnTo>
                  <a:pt x="1397340" y="0"/>
                </a:lnTo>
                <a:lnTo>
                  <a:pt x="1397340" y="1418619"/>
                </a:lnTo>
                <a:lnTo>
                  <a:pt x="0" y="1418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49"/>
          <p:cNvSpPr/>
          <p:nvPr/>
        </p:nvSpPr>
        <p:spPr>
          <a:xfrm>
            <a:off x="8891842" y="67474"/>
            <a:ext cx="797607" cy="807363"/>
          </a:xfrm>
          <a:custGeom>
            <a:rect b="b" l="l" r="r" t="t"/>
            <a:pathLst>
              <a:path extrusionOk="0" h="1614725" w="1595214">
                <a:moveTo>
                  <a:pt x="0" y="0"/>
                </a:moveTo>
                <a:lnTo>
                  <a:pt x="1595214" y="0"/>
                </a:lnTo>
                <a:lnTo>
                  <a:pt x="1595214" y="1614725"/>
                </a:lnTo>
                <a:lnTo>
                  <a:pt x="0" y="1614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4" name="Google Shape;324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6487" y="1155769"/>
            <a:ext cx="5877153" cy="3208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>
        <p14:pan dir="u"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0" name="Google Shape;330;p53"/>
          <p:cNvSpPr/>
          <p:nvPr/>
        </p:nvSpPr>
        <p:spPr>
          <a:xfrm rot="-2454813">
            <a:off x="-1211426" y="-875298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53"/>
          <p:cNvSpPr txBox="1"/>
          <p:nvPr/>
        </p:nvSpPr>
        <p:spPr>
          <a:xfrm>
            <a:off x="957572" y="609721"/>
            <a:ext cx="4480560" cy="32562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Outlook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3"/>
          <p:cNvSpPr/>
          <p:nvPr/>
        </p:nvSpPr>
        <p:spPr>
          <a:xfrm flipH="1" rot="10800000">
            <a:off x="523435" y="675074"/>
            <a:ext cx="434137" cy="182880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3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4" name="Google Shape;334;p53"/>
          <p:cNvCxnSpPr/>
          <p:nvPr/>
        </p:nvCxnSpPr>
        <p:spPr>
          <a:xfrm rot="10800000">
            <a:off x="2760785" y="446446"/>
            <a:ext cx="459334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35" name="Google Shape;335;p53"/>
          <p:cNvSpPr txBox="1"/>
          <p:nvPr/>
        </p:nvSpPr>
        <p:spPr>
          <a:xfrm>
            <a:off x="611880" y="306165"/>
            <a:ext cx="2891716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53"/>
          <p:cNvSpPr/>
          <p:nvPr/>
        </p:nvSpPr>
        <p:spPr>
          <a:xfrm>
            <a:off x="8694805" y="-252030"/>
            <a:ext cx="741814" cy="673196"/>
          </a:xfrm>
          <a:custGeom>
            <a:rect b="b" l="l" r="r" t="t"/>
            <a:pathLst>
              <a:path extrusionOk="0" h="1346391" w="1483627">
                <a:moveTo>
                  <a:pt x="0" y="0"/>
                </a:moveTo>
                <a:lnTo>
                  <a:pt x="1483626" y="0"/>
                </a:lnTo>
                <a:lnTo>
                  <a:pt x="1483626" y="1346391"/>
                </a:lnTo>
                <a:lnTo>
                  <a:pt x="0" y="13463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53"/>
          <p:cNvSpPr/>
          <p:nvPr/>
        </p:nvSpPr>
        <p:spPr>
          <a:xfrm rot="10551979">
            <a:off x="-149862" y="4624271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53"/>
          <p:cNvCxnSpPr/>
          <p:nvPr/>
        </p:nvCxnSpPr>
        <p:spPr>
          <a:xfrm rot="10800000">
            <a:off x="405653" y="4719297"/>
            <a:ext cx="83326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39" name="Google Shape;339;p53"/>
          <p:cNvPicPr preferRelativeResize="0"/>
          <p:nvPr/>
        </p:nvPicPr>
        <p:blipFill rotWithShape="1">
          <a:blip r:embed="rId7">
            <a:alphaModFix/>
          </a:blip>
          <a:srcRect b="0" l="0" r="0" t="13449"/>
          <a:stretch/>
        </p:blipFill>
        <p:spPr>
          <a:xfrm>
            <a:off x="611875" y="1060600"/>
            <a:ext cx="6872451" cy="332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2"/>
          <p:cNvCxnSpPr/>
          <p:nvPr/>
        </p:nvCxnSpPr>
        <p:spPr>
          <a:xfrm>
            <a:off x="1162590" y="2761120"/>
            <a:ext cx="739794" cy="155389"/>
          </a:xfrm>
          <a:prstGeom prst="straightConnector1">
            <a:avLst/>
          </a:prstGeom>
          <a:noFill/>
          <a:ln cap="flat" cmpd="sng" w="28575">
            <a:solidFill>
              <a:srgbClr val="3C567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88" name="Google Shape;88;p2"/>
          <p:cNvCxnSpPr/>
          <p:nvPr/>
        </p:nvCxnSpPr>
        <p:spPr>
          <a:xfrm>
            <a:off x="7354127" y="2683426"/>
            <a:ext cx="739794" cy="155389"/>
          </a:xfrm>
          <a:prstGeom prst="straightConnector1">
            <a:avLst/>
          </a:prstGeom>
          <a:noFill/>
          <a:ln cap="flat" cmpd="sng" w="28575">
            <a:solidFill>
              <a:srgbClr val="3C567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89" name="Google Shape;89;p2"/>
          <p:cNvCxnSpPr/>
          <p:nvPr/>
        </p:nvCxnSpPr>
        <p:spPr>
          <a:xfrm rot="10800000">
            <a:off x="2268688" y="446446"/>
            <a:ext cx="5085439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" name="Google Shape;90;p2"/>
          <p:cNvSpPr/>
          <p:nvPr/>
        </p:nvSpPr>
        <p:spPr>
          <a:xfrm rot="-2454813">
            <a:off x="-1241964" y="-881647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 rot="2700000">
            <a:off x="1918256" y="2546446"/>
            <a:ext cx="842651" cy="842577"/>
          </a:xfrm>
          <a:custGeom>
            <a:rect b="b" l="l" r="r" t="t"/>
            <a:pathLst>
              <a:path extrusionOk="0" h="14399261" w="1440053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01044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 rot="2700000">
            <a:off x="5047253" y="2546446"/>
            <a:ext cx="842651" cy="842577"/>
          </a:xfrm>
          <a:custGeom>
            <a:rect b="b" l="l" r="r" t="t"/>
            <a:pathLst>
              <a:path extrusionOk="0" h="14399261" w="1440053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01044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 rot="-8100000">
            <a:off x="3482703" y="2217886"/>
            <a:ext cx="842651" cy="842577"/>
          </a:xfrm>
          <a:custGeom>
            <a:rect b="b" l="l" r="r" t="t"/>
            <a:pathLst>
              <a:path extrusionOk="0" h="14399261" w="1440053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33A6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 rot="-8100000">
            <a:off x="6611700" y="2218845"/>
            <a:ext cx="842651" cy="842577"/>
          </a:xfrm>
          <a:custGeom>
            <a:rect b="b" l="l" r="r" t="t"/>
            <a:pathLst>
              <a:path extrusionOk="0" h="14399261" w="1440053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33A68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2"/>
          <p:cNvCxnSpPr/>
          <p:nvPr/>
        </p:nvCxnSpPr>
        <p:spPr>
          <a:xfrm>
            <a:off x="4316407" y="2725760"/>
            <a:ext cx="739794" cy="155389"/>
          </a:xfrm>
          <a:prstGeom prst="straightConnector1">
            <a:avLst/>
          </a:prstGeom>
          <a:noFill/>
          <a:ln cap="flat" cmpd="sng" w="28575">
            <a:solidFill>
              <a:srgbClr val="3C567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7" name="Google Shape;97;p2"/>
          <p:cNvCxnSpPr/>
          <p:nvPr/>
        </p:nvCxnSpPr>
        <p:spPr>
          <a:xfrm flipH="1" rot="10800000">
            <a:off x="5880966" y="2726480"/>
            <a:ext cx="739672" cy="154910"/>
          </a:xfrm>
          <a:prstGeom prst="straightConnector1">
            <a:avLst/>
          </a:prstGeom>
          <a:noFill/>
          <a:ln cap="flat" cmpd="sng" w="28575">
            <a:solidFill>
              <a:srgbClr val="3C5679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8" name="Google Shape;98;p2"/>
          <p:cNvCxnSpPr/>
          <p:nvPr/>
        </p:nvCxnSpPr>
        <p:spPr>
          <a:xfrm flipH="1" rot="10800000">
            <a:off x="2751918" y="2725762"/>
            <a:ext cx="739774" cy="155385"/>
          </a:xfrm>
          <a:prstGeom prst="straightConnector1">
            <a:avLst/>
          </a:prstGeom>
          <a:noFill/>
          <a:ln cap="flat" cmpd="sng" w="28575">
            <a:solidFill>
              <a:srgbClr val="3C5679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99" name="Google Shape;99;p2"/>
          <p:cNvSpPr/>
          <p:nvPr/>
        </p:nvSpPr>
        <p:spPr>
          <a:xfrm>
            <a:off x="2131175" y="2759381"/>
            <a:ext cx="416761" cy="416761"/>
          </a:xfrm>
          <a:custGeom>
            <a:rect b="b" l="l" r="r" t="t"/>
            <a:pathLst>
              <a:path extrusionOk="0" h="833521" w="833521">
                <a:moveTo>
                  <a:pt x="0" y="0"/>
                </a:moveTo>
                <a:lnTo>
                  <a:pt x="833521" y="0"/>
                </a:lnTo>
                <a:lnTo>
                  <a:pt x="833521" y="833520"/>
                </a:lnTo>
                <a:lnTo>
                  <a:pt x="0" y="833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3703488" y="2430768"/>
            <a:ext cx="401132" cy="416761"/>
          </a:xfrm>
          <a:custGeom>
            <a:rect b="b" l="l" r="r" t="t"/>
            <a:pathLst>
              <a:path extrusionOk="0" h="833521" w="802264">
                <a:moveTo>
                  <a:pt x="0" y="0"/>
                </a:moveTo>
                <a:lnTo>
                  <a:pt x="802264" y="0"/>
                </a:lnTo>
                <a:lnTo>
                  <a:pt x="802264" y="833520"/>
                </a:lnTo>
                <a:lnTo>
                  <a:pt x="0" y="833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6808047" y="2371916"/>
            <a:ext cx="466844" cy="484403"/>
          </a:xfrm>
          <a:custGeom>
            <a:rect b="b" l="l" r="r" t="t"/>
            <a:pathLst>
              <a:path extrusionOk="0" h="968806" w="933687">
                <a:moveTo>
                  <a:pt x="0" y="0"/>
                </a:moveTo>
                <a:lnTo>
                  <a:pt x="933686" y="0"/>
                </a:lnTo>
                <a:lnTo>
                  <a:pt x="933686" y="968806"/>
                </a:lnTo>
                <a:lnTo>
                  <a:pt x="0" y="9688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5267988" y="2736922"/>
            <a:ext cx="439220" cy="439220"/>
          </a:xfrm>
          <a:custGeom>
            <a:rect b="b" l="l" r="r" t="t"/>
            <a:pathLst>
              <a:path extrusionOk="0" h="878439" w="878439">
                <a:moveTo>
                  <a:pt x="0" y="0"/>
                </a:moveTo>
                <a:lnTo>
                  <a:pt x="878438" y="0"/>
                </a:lnTo>
                <a:lnTo>
                  <a:pt x="878438" y="878438"/>
                </a:lnTo>
                <a:lnTo>
                  <a:pt x="0" y="878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 rot="1092473">
            <a:off x="-136524" y="4915398"/>
            <a:ext cx="1225972" cy="381584"/>
          </a:xfrm>
          <a:custGeom>
            <a:rect b="b" l="l" r="r" t="t"/>
            <a:pathLst>
              <a:path extrusionOk="0" h="763167" w="2451944">
                <a:moveTo>
                  <a:pt x="0" y="0"/>
                </a:moveTo>
                <a:lnTo>
                  <a:pt x="2451943" y="0"/>
                </a:lnTo>
                <a:lnTo>
                  <a:pt x="2451943" y="763168"/>
                </a:lnTo>
                <a:lnTo>
                  <a:pt x="0" y="763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2765093" y="1200390"/>
            <a:ext cx="2244566" cy="202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73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5880966" y="1472983"/>
            <a:ext cx="2244566" cy="202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73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1217272" y="3778888"/>
            <a:ext cx="2244600" cy="2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3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en-US" sz="200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Motivation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4346270" y="3778888"/>
            <a:ext cx="2244566" cy="202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73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Result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11880" y="306165"/>
            <a:ext cx="1642139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OUTLINE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>
        <p14:pan dir="u"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oup of people in different colors&#10;&#10;Description automatically generated" id="344" name="Google Shape;344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9385" y="4187429"/>
            <a:ext cx="526256" cy="51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713" y="4245925"/>
            <a:ext cx="647351" cy="43156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56"/>
          <p:cNvSpPr txBox="1"/>
          <p:nvPr/>
        </p:nvSpPr>
        <p:spPr>
          <a:xfrm>
            <a:off x="2174861" y="4245925"/>
            <a:ext cx="1075272" cy="431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</a:pPr>
            <a:r>
              <a:rPr b="0" i="0" lang="en-US" sz="825" u="none" cap="none" strike="noStrike">
                <a:solidFill>
                  <a:srgbClr val="C1C9D6"/>
                </a:solidFill>
                <a:latin typeface="Calibri"/>
                <a:ea typeface="Calibri"/>
                <a:cs typeface="Calibri"/>
                <a:sym typeface="Calibri"/>
              </a:rPr>
              <a:t>Founded by the European Union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6"/>
          <p:cNvSpPr txBox="1"/>
          <p:nvPr/>
        </p:nvSpPr>
        <p:spPr>
          <a:xfrm>
            <a:off x="3172681" y="4245925"/>
            <a:ext cx="2958146" cy="4315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r>
              <a:rPr b="0" i="0" lang="en-US" sz="675" u="none" cap="none" strike="noStrike">
                <a:solidFill>
                  <a:srgbClr val="C1C9D6"/>
                </a:solidFill>
                <a:latin typeface="Calibri"/>
                <a:ea typeface="Calibri"/>
                <a:cs typeface="Calibri"/>
                <a:sym typeface="Calibri"/>
              </a:rPr>
              <a:t>This project has received funding from the European Unions Horizon 2021 research and innovation programme under the Marie-Skłodowska-Curie grant agreement No 101072930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in Bild, das Text enthält.&#10;&#10;Automatisch generierte Beschreibung" id="348" name="Google Shape;348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5862" y="301715"/>
            <a:ext cx="1356819" cy="481954"/>
          </a:xfrm>
          <a:prstGeom prst="rect">
            <a:avLst/>
          </a:prstGeom>
          <a:noFill/>
          <a:ln>
            <a:noFill/>
          </a:ln>
          <a:effectLst>
            <a:reflection blurRad="0" dir="5400000" dist="50800" endA="0" endPos="65000" kx="0" rotWithShape="0" algn="bl" stA="0" stPos="0" sy="-100000" ky="0"/>
          </a:effectLst>
        </p:spPr>
      </p:pic>
      <p:pic>
        <p:nvPicPr>
          <p:cNvPr id="349" name="Google Shape;349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268" y="301715"/>
            <a:ext cx="1089786" cy="579928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56"/>
          <p:cNvSpPr txBox="1"/>
          <p:nvPr>
            <p:ph type="title"/>
          </p:nvPr>
        </p:nvSpPr>
        <p:spPr>
          <a:xfrm>
            <a:off x="500795" y="1131776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mbria"/>
              <a:buNone/>
            </a:pPr>
            <a:r>
              <a:rPr lang="en-US" sz="3600"/>
              <a:t>Thank you for </a:t>
            </a:r>
            <a:br>
              <a:rPr lang="en-US" sz="3600"/>
            </a:br>
            <a:r>
              <a:rPr lang="en-US" sz="3600"/>
              <a:t>your attention</a:t>
            </a:r>
            <a:endParaRPr/>
          </a:p>
        </p:txBody>
      </p:sp>
    </p:spTree>
  </p:cSld>
  <p:clrMapOvr>
    <a:masterClrMapping/>
  </p:clrMapOvr>
  <mc:AlternateContent>
    <mc:Choice Requires="p14">
      <p:transition advTm="19257" spd="med">
        <p14:pan dir="u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6" name="Google Shape;35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3959" y="2277973"/>
            <a:ext cx="1019398" cy="5118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Küchengeräte enthält.&#10;&#10;Automatisch generierte Beschreibung" id="357" name="Google Shape;35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8206" y="2269201"/>
            <a:ext cx="1233472" cy="529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9506" y="2996857"/>
            <a:ext cx="1492501" cy="3653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Text enthält.&#10;&#10;Automatisch generierte Beschreibung" id="359" name="Google Shape;359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6157" y="3622841"/>
            <a:ext cx="1359198" cy="451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70890" y="3004983"/>
            <a:ext cx="1356819" cy="34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70890" y="2386894"/>
            <a:ext cx="1356819" cy="29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5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470890" y="3637179"/>
            <a:ext cx="1356819" cy="4225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Text enthält.&#10;&#10;Automatisch generierte Beschreibung" id="363" name="Google Shape;363;p5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36532" y="2938555"/>
            <a:ext cx="1356819" cy="481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5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05248" y="2995089"/>
            <a:ext cx="1356819" cy="3688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Text enthält.&#10;&#10;Automatisch generierte Beschreibung" id="365" name="Google Shape;365;p5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566922" y="3660885"/>
            <a:ext cx="1233472" cy="375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5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51802" y="2281786"/>
            <a:ext cx="1089786" cy="579928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7"/>
          <p:cNvSpPr/>
          <p:nvPr/>
        </p:nvSpPr>
        <p:spPr>
          <a:xfrm rot="-2454813">
            <a:off x="-1211426" y="-875298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7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57"/>
          <p:cNvSpPr/>
          <p:nvPr/>
        </p:nvSpPr>
        <p:spPr>
          <a:xfrm rot="-1346745">
            <a:off x="-194003" y="4754711"/>
            <a:ext cx="698670" cy="709310"/>
          </a:xfrm>
          <a:custGeom>
            <a:rect b="b" l="l" r="r" t="t"/>
            <a:pathLst>
              <a:path extrusionOk="0" h="1418619" w="1397340">
                <a:moveTo>
                  <a:pt x="0" y="0"/>
                </a:moveTo>
                <a:lnTo>
                  <a:pt x="1397340" y="0"/>
                </a:lnTo>
                <a:lnTo>
                  <a:pt x="1397340" y="1418619"/>
                </a:lnTo>
                <a:lnTo>
                  <a:pt x="0" y="1418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7"/>
          <p:cNvSpPr/>
          <p:nvPr/>
        </p:nvSpPr>
        <p:spPr>
          <a:xfrm>
            <a:off x="8891842" y="67474"/>
            <a:ext cx="797607" cy="807363"/>
          </a:xfrm>
          <a:custGeom>
            <a:rect b="b" l="l" r="r" t="t"/>
            <a:pathLst>
              <a:path extrusionOk="0" h="1614725" w="1595214">
                <a:moveTo>
                  <a:pt x="0" y="0"/>
                </a:moveTo>
                <a:lnTo>
                  <a:pt x="1595214" y="0"/>
                </a:lnTo>
                <a:lnTo>
                  <a:pt x="1595214" y="1614725"/>
                </a:lnTo>
                <a:lnTo>
                  <a:pt x="0" y="1614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>
            <p:ph type="title"/>
          </p:nvPr>
        </p:nvSpPr>
        <p:spPr>
          <a:xfrm>
            <a:off x="623887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Cambria"/>
              <a:buNone/>
            </a:pPr>
            <a:r>
              <a:rPr lang="en-US" sz="6000"/>
              <a:t>01</a:t>
            </a:r>
            <a:endParaRPr/>
          </a:p>
        </p:txBody>
      </p:sp>
      <p:sp>
        <p:nvSpPr>
          <p:cNvPr id="114" name="Google Shape;114;p3"/>
          <p:cNvSpPr txBox="1"/>
          <p:nvPr>
            <p:ph idx="1" type="body"/>
          </p:nvPr>
        </p:nvSpPr>
        <p:spPr>
          <a:xfrm>
            <a:off x="623887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b="1" lang="en-US" sz="6000">
                <a:latin typeface="Cambria"/>
                <a:ea typeface="Cambria"/>
                <a:cs typeface="Cambria"/>
                <a:sym typeface="Cambria"/>
              </a:rPr>
              <a:t>Motivation</a:t>
            </a:r>
            <a:endParaRPr/>
          </a:p>
        </p:txBody>
      </p:sp>
      <p:sp>
        <p:nvSpPr>
          <p:cNvPr id="115" name="Google Shape;115;p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>
        <p14:pan dir="u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1" name="Google Shape;121;p4"/>
          <p:cNvCxnSpPr/>
          <p:nvPr/>
        </p:nvCxnSpPr>
        <p:spPr>
          <a:xfrm rot="10800000">
            <a:off x="3166712" y="446446"/>
            <a:ext cx="418741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2" name="Google Shape;122;p4"/>
          <p:cNvSpPr/>
          <p:nvPr/>
        </p:nvSpPr>
        <p:spPr>
          <a:xfrm rot="-2454813">
            <a:off x="-1211426" y="-875298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Motivation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957572" y="609721"/>
            <a:ext cx="3051940" cy="32562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Chemical graph theory</a:t>
            </a:r>
            <a:endParaRPr b="1" i="1" sz="1800" u="none" cap="none" strike="noStrike">
              <a:solidFill>
                <a:srgbClr val="00805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6" name="Google Shape;126;p4"/>
          <p:cNvSpPr/>
          <p:nvPr/>
        </p:nvSpPr>
        <p:spPr>
          <a:xfrm flipH="1" rot="10800000">
            <a:off x="523435" y="675074"/>
            <a:ext cx="434137" cy="182880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459477" y="4741771"/>
            <a:ext cx="990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González Laffitte (2024). Partial imaginary transition state (ITS) graphs: A formal framework for research and analysis of atom-to-atom maps of unbalanced </a:t>
            </a:r>
            <a:b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chemical reactions and their completions. Symmetry, 16(9), 1217.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8" name="Google Shape;128;p4"/>
          <p:cNvCxnSpPr/>
          <p:nvPr/>
        </p:nvCxnSpPr>
        <p:spPr>
          <a:xfrm rot="10800000">
            <a:off x="405653" y="4719297"/>
            <a:ext cx="83326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9" name="Google Shape;129;p4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4"/>
          <p:cNvPicPr preferRelativeResize="0"/>
          <p:nvPr/>
        </p:nvPicPr>
        <p:blipFill rotWithShape="1">
          <a:blip r:embed="rId7">
            <a:alphaModFix/>
          </a:blip>
          <a:srcRect b="0" l="0" r="0" t="2771"/>
          <a:stretch/>
        </p:blipFill>
        <p:spPr>
          <a:xfrm>
            <a:off x="514350" y="1129312"/>
            <a:ext cx="7563925" cy="241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875" y="1028525"/>
            <a:ext cx="5846075" cy="3597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>
        <p14:pan dir="u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67829d2f6_0_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8" name="Google Shape;138;g3c67829d2f6_0_4"/>
          <p:cNvCxnSpPr/>
          <p:nvPr/>
        </p:nvCxnSpPr>
        <p:spPr>
          <a:xfrm rot="10800000">
            <a:off x="3166727" y="446446"/>
            <a:ext cx="4187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g3c67829d2f6_0_4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3c67829d2f6_0_4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c67829d2f6_0_4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Motivation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3c67829d2f6_0_4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TeachOpenCADD</a:t>
            </a:r>
            <a:endParaRPr b="1" i="1" sz="1800">
              <a:solidFill>
                <a:srgbClr val="00805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3" name="Google Shape;143;g3c67829d2f6_0_4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c67829d2f6_0_4"/>
          <p:cNvSpPr txBox="1"/>
          <p:nvPr/>
        </p:nvSpPr>
        <p:spPr>
          <a:xfrm>
            <a:off x="459477" y="4741771"/>
            <a:ext cx="990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Sydow, D., Morger, A., Driller, M., &amp; Volkamer, A. (2019). TeachOpenCADD: a teaching platform for computer-aided drug design using open source packages and data. 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Journal of cheminformatics, 11(1), 29.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5" name="Google Shape;145;g3c67829d2f6_0_4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6" name="Google Shape;146;g3c67829d2f6_0_4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c67829d2f6_0_4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g3c67829d2f6_0_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9393" y="1076384"/>
            <a:ext cx="4702151" cy="350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3c67829d2f6_0_4"/>
          <p:cNvPicPr preferRelativeResize="0"/>
          <p:nvPr/>
        </p:nvPicPr>
        <p:blipFill rotWithShape="1">
          <a:blip r:embed="rId8">
            <a:alphaModFix/>
          </a:blip>
          <a:srcRect b="8642" l="0" r="0" t="0"/>
          <a:stretch/>
        </p:blipFill>
        <p:spPr>
          <a:xfrm>
            <a:off x="5431550" y="1118626"/>
            <a:ext cx="3407651" cy="201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c67829d2f6_0_4"/>
          <p:cNvPicPr preferRelativeResize="0"/>
          <p:nvPr/>
        </p:nvPicPr>
        <p:blipFill rotWithShape="1">
          <a:blip r:embed="rId9">
            <a:alphaModFix/>
          </a:blip>
          <a:srcRect b="13562" l="0" r="3975" t="0"/>
          <a:stretch/>
        </p:blipFill>
        <p:spPr>
          <a:xfrm>
            <a:off x="5431550" y="3131650"/>
            <a:ext cx="3142306" cy="149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67829d2f6_0_7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6" name="Google Shape;156;g3c67829d2f6_0_78"/>
          <p:cNvCxnSpPr/>
          <p:nvPr/>
        </p:nvCxnSpPr>
        <p:spPr>
          <a:xfrm rot="10800000">
            <a:off x="3166727" y="446446"/>
            <a:ext cx="41874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7" name="Google Shape;157;g3c67829d2f6_0_78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c67829d2f6_0_78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c67829d2f6_0_78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Motivation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c67829d2f6_0_78"/>
          <p:cNvSpPr txBox="1"/>
          <p:nvPr/>
        </p:nvSpPr>
        <p:spPr>
          <a:xfrm>
            <a:off x="957572" y="609721"/>
            <a:ext cx="30519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SynEdu</a:t>
            </a:r>
            <a:endParaRPr b="1" i="1" sz="1800">
              <a:solidFill>
                <a:srgbClr val="00805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1" name="Google Shape;161;g3c67829d2f6_0_78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c67829d2f6_0_78"/>
          <p:cNvSpPr txBox="1"/>
          <p:nvPr/>
        </p:nvSpPr>
        <p:spPr>
          <a:xfrm>
            <a:off x="459477" y="4741771"/>
            <a:ext cx="99072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3" name="Google Shape;163;g3c67829d2f6_0_78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4" name="Google Shape;164;g3c67829d2f6_0_78"/>
          <p:cNvSpPr/>
          <p:nvPr/>
        </p:nvSpPr>
        <p:spPr>
          <a:xfrm>
            <a:off x="-403632" y="4629150"/>
            <a:ext cx="917982" cy="667832"/>
          </a:xfrm>
          <a:custGeom>
            <a:rect b="b" l="l" r="r" t="t"/>
            <a:pathLst>
              <a:path extrusionOk="0" h="1335664" w="1835964">
                <a:moveTo>
                  <a:pt x="0" y="0"/>
                </a:moveTo>
                <a:lnTo>
                  <a:pt x="1835964" y="0"/>
                </a:lnTo>
                <a:lnTo>
                  <a:pt x="1835964" y="1335664"/>
                </a:lnTo>
                <a:lnTo>
                  <a:pt x="0" y="1335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c67829d2f6_0_78"/>
          <p:cNvSpPr/>
          <p:nvPr/>
        </p:nvSpPr>
        <p:spPr>
          <a:xfrm>
            <a:off x="8823639" y="-309245"/>
            <a:ext cx="640722" cy="926904"/>
          </a:xfrm>
          <a:custGeom>
            <a:rect b="b" l="l" r="r" t="t"/>
            <a:pathLst>
              <a:path extrusionOk="0" h="1853807" w="1281444">
                <a:moveTo>
                  <a:pt x="0" y="0"/>
                </a:moveTo>
                <a:lnTo>
                  <a:pt x="1281444" y="0"/>
                </a:lnTo>
                <a:lnTo>
                  <a:pt x="1281444" y="1853807"/>
                </a:lnTo>
                <a:lnTo>
                  <a:pt x="0" y="18538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g3c67829d2f6_0_78" title="Gemini_Generated_Image_g5a0r3g5a0r3g5a0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2115" y="999337"/>
            <a:ext cx="6411996" cy="3578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"/>
          <p:cNvSpPr txBox="1"/>
          <p:nvPr>
            <p:ph type="title"/>
          </p:nvPr>
        </p:nvSpPr>
        <p:spPr>
          <a:xfrm>
            <a:off x="623887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Cambria"/>
              <a:buNone/>
            </a:pPr>
            <a:r>
              <a:rPr lang="en-US" sz="6000"/>
              <a:t>02</a:t>
            </a:r>
            <a:endParaRPr/>
          </a:p>
        </p:txBody>
      </p:sp>
      <p:sp>
        <p:nvSpPr>
          <p:cNvPr id="172" name="Google Shape;172;p17"/>
          <p:cNvSpPr txBox="1"/>
          <p:nvPr>
            <p:ph idx="1" type="body"/>
          </p:nvPr>
        </p:nvSpPr>
        <p:spPr>
          <a:xfrm>
            <a:off x="623887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b="1" lang="en-US" sz="6000">
                <a:latin typeface="Cambria"/>
                <a:ea typeface="Cambria"/>
                <a:cs typeface="Cambria"/>
                <a:sym typeface="Cambria"/>
              </a:rPr>
              <a:t>METHOD</a:t>
            </a:r>
            <a:endParaRPr/>
          </a:p>
        </p:txBody>
      </p:sp>
      <p:sp>
        <p:nvSpPr>
          <p:cNvPr id="173" name="Google Shape;173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med">
        <p14:pan dir="u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20"/>
          <p:cNvSpPr/>
          <p:nvPr/>
        </p:nvSpPr>
        <p:spPr>
          <a:xfrm rot="-2454813">
            <a:off x="-1211426" y="-875298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611880" y="306165"/>
            <a:ext cx="2891716" cy="3462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957572" y="609721"/>
            <a:ext cx="4480560" cy="32562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Jupyter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/>
          <p:nvPr/>
        </p:nvSpPr>
        <p:spPr>
          <a:xfrm flipH="1" rot="10800000">
            <a:off x="523435" y="675074"/>
            <a:ext cx="434137" cy="182880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/>
          <p:nvPr/>
        </p:nvSpPr>
        <p:spPr>
          <a:xfrm rot="-2454813">
            <a:off x="7967648" y="4366193"/>
            <a:ext cx="2352706" cy="1861578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415028" y="4753563"/>
            <a:ext cx="8278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31775" lvl="0" marL="23177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Team, J. (2015). Jupyter notebook. Jupyter Notebook introduction,(Pristupito: 19.9. 2021) https://jupyter-notebook. readthedocs. io/en/stable/notebook. html.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20"/>
          <p:cNvCxnSpPr/>
          <p:nvPr/>
        </p:nvCxnSpPr>
        <p:spPr>
          <a:xfrm rot="10800000">
            <a:off x="405653" y="4719297"/>
            <a:ext cx="83326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6" name="Google Shape;186;p20"/>
          <p:cNvCxnSpPr/>
          <p:nvPr/>
        </p:nvCxnSpPr>
        <p:spPr>
          <a:xfrm rot="10800000">
            <a:off x="2231571" y="446446"/>
            <a:ext cx="5122556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87" name="Google Shape;187;p20"/>
          <p:cNvSpPr/>
          <p:nvPr/>
        </p:nvSpPr>
        <p:spPr>
          <a:xfrm rot="1092473">
            <a:off x="-136524" y="4915398"/>
            <a:ext cx="1225972" cy="381584"/>
          </a:xfrm>
          <a:custGeom>
            <a:rect b="b" l="l" r="r" t="t"/>
            <a:pathLst>
              <a:path extrusionOk="0" h="763167" w="2451944">
                <a:moveTo>
                  <a:pt x="0" y="0"/>
                </a:moveTo>
                <a:lnTo>
                  <a:pt x="2451943" y="0"/>
                </a:lnTo>
                <a:lnTo>
                  <a:pt x="2451943" y="763168"/>
                </a:lnTo>
                <a:lnTo>
                  <a:pt x="0" y="763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0"/>
          <p:cNvSpPr/>
          <p:nvPr/>
        </p:nvSpPr>
        <p:spPr>
          <a:xfrm rot="-1346745">
            <a:off x="8708015" y="-140747"/>
            <a:ext cx="698670" cy="709310"/>
          </a:xfrm>
          <a:custGeom>
            <a:rect b="b" l="l" r="r" t="t"/>
            <a:pathLst>
              <a:path extrusionOk="0" h="1418619" w="1397340">
                <a:moveTo>
                  <a:pt x="0" y="0"/>
                </a:moveTo>
                <a:lnTo>
                  <a:pt x="1397340" y="0"/>
                </a:lnTo>
                <a:lnTo>
                  <a:pt x="1397340" y="1418619"/>
                </a:lnTo>
                <a:lnTo>
                  <a:pt x="0" y="1418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19999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2400" y="988700"/>
            <a:ext cx="7717397" cy="319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67829d2f6_0_4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g3c67829d2f6_0_45"/>
          <p:cNvSpPr/>
          <p:nvPr/>
        </p:nvSpPr>
        <p:spPr>
          <a:xfrm rot="-2456596">
            <a:off x="-1211614" y="-875601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7"/>
                </a:lnTo>
                <a:lnTo>
                  <a:pt x="0" y="372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c67829d2f6_0_45"/>
          <p:cNvSpPr txBox="1"/>
          <p:nvPr/>
        </p:nvSpPr>
        <p:spPr>
          <a:xfrm>
            <a:off x="611880" y="306165"/>
            <a:ext cx="2891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METHOD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c67829d2f6_0_45"/>
          <p:cNvSpPr txBox="1"/>
          <p:nvPr/>
        </p:nvSpPr>
        <p:spPr>
          <a:xfrm>
            <a:off x="957572" y="609721"/>
            <a:ext cx="448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>
                <a:solidFill>
                  <a:srgbClr val="008058"/>
                </a:solidFill>
                <a:latin typeface="Cambria"/>
                <a:ea typeface="Cambria"/>
                <a:cs typeface="Cambria"/>
                <a:sym typeface="Cambria"/>
              </a:rPr>
              <a:t>Google Colab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c67829d2f6_0_45"/>
          <p:cNvSpPr/>
          <p:nvPr/>
        </p:nvSpPr>
        <p:spPr>
          <a:xfrm flipH="1" rot="10800000">
            <a:off x="523435" y="675296"/>
            <a:ext cx="433609" cy="182658"/>
          </a:xfrm>
          <a:custGeom>
            <a:rect b="b" l="l" r="r" t="t"/>
            <a:pathLst>
              <a:path extrusionOk="0" h="640904" w="1521434">
                <a:moveTo>
                  <a:pt x="0" y="0"/>
                </a:moveTo>
                <a:lnTo>
                  <a:pt x="1521433" y="0"/>
                </a:lnTo>
                <a:lnTo>
                  <a:pt x="1521433" y="640904"/>
                </a:lnTo>
                <a:lnTo>
                  <a:pt x="0" y="640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c67829d2f6_0_45"/>
          <p:cNvSpPr/>
          <p:nvPr/>
        </p:nvSpPr>
        <p:spPr>
          <a:xfrm rot="-2456596">
            <a:off x="7967460" y="4365890"/>
            <a:ext cx="2351588" cy="1860694"/>
          </a:xfrm>
          <a:custGeom>
            <a:rect b="b" l="l" r="r" t="t"/>
            <a:pathLst>
              <a:path extrusionOk="0" h="3723156" w="4705411">
                <a:moveTo>
                  <a:pt x="0" y="0"/>
                </a:moveTo>
                <a:lnTo>
                  <a:pt x="4705410" y="0"/>
                </a:lnTo>
                <a:lnTo>
                  <a:pt x="4705410" y="3723156"/>
                </a:lnTo>
                <a:lnTo>
                  <a:pt x="0" y="3723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c67829d2f6_0_45"/>
          <p:cNvSpPr txBox="1"/>
          <p:nvPr/>
        </p:nvSpPr>
        <p:spPr>
          <a:xfrm>
            <a:off x="415028" y="4753563"/>
            <a:ext cx="8278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31775" lvl="0" marL="23177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Bisong, E. (2019). Google colaboratory. In Building machine learning and deep learning models on google cloud platform: 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1775" lvl="0" marL="231775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comprehensive guide for beginners (pp. 59-64). Berkeley, CA: Apress.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1" name="Google Shape;201;g3c67829d2f6_0_45"/>
          <p:cNvCxnSpPr/>
          <p:nvPr/>
        </p:nvCxnSpPr>
        <p:spPr>
          <a:xfrm rot="10800000">
            <a:off x="405548" y="4719297"/>
            <a:ext cx="83328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2" name="Google Shape;202;g3c67829d2f6_0_45"/>
          <p:cNvCxnSpPr/>
          <p:nvPr/>
        </p:nvCxnSpPr>
        <p:spPr>
          <a:xfrm rot="10800000">
            <a:off x="2231627" y="446446"/>
            <a:ext cx="512250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3" name="Google Shape;203;g3c67829d2f6_0_45"/>
          <p:cNvSpPr/>
          <p:nvPr/>
        </p:nvSpPr>
        <p:spPr>
          <a:xfrm rot="1084339">
            <a:off x="-135581" y="4914034"/>
            <a:ext cx="1225114" cy="381316"/>
          </a:xfrm>
          <a:custGeom>
            <a:rect b="b" l="l" r="r" t="t"/>
            <a:pathLst>
              <a:path extrusionOk="0" h="763167" w="2451944">
                <a:moveTo>
                  <a:pt x="0" y="0"/>
                </a:moveTo>
                <a:lnTo>
                  <a:pt x="2451943" y="0"/>
                </a:lnTo>
                <a:lnTo>
                  <a:pt x="2451943" y="763168"/>
                </a:lnTo>
                <a:lnTo>
                  <a:pt x="0" y="763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c67829d2f6_0_45"/>
          <p:cNvSpPr/>
          <p:nvPr/>
        </p:nvSpPr>
        <p:spPr>
          <a:xfrm rot="-1340003">
            <a:off x="8707634" y="-139851"/>
            <a:ext cx="698679" cy="709318"/>
          </a:xfrm>
          <a:custGeom>
            <a:rect b="b" l="l" r="r" t="t"/>
            <a:pathLst>
              <a:path extrusionOk="0" h="1418619" w="1397340">
                <a:moveTo>
                  <a:pt x="0" y="0"/>
                </a:moveTo>
                <a:lnTo>
                  <a:pt x="1397340" y="0"/>
                </a:lnTo>
                <a:lnTo>
                  <a:pt x="1397340" y="1418619"/>
                </a:lnTo>
                <a:lnTo>
                  <a:pt x="0" y="14186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0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r>
              <a:t/>
            </a:r>
            <a:endParaRPr b="0" i="0" sz="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g3c67829d2f6_0_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6768" y="979509"/>
            <a:ext cx="5878649" cy="3330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TACsy">
      <a:dk1>
        <a:srgbClr val="000000"/>
      </a:dk1>
      <a:lt1>
        <a:srgbClr val="FFFFFF"/>
      </a:lt1>
      <a:dk2>
        <a:srgbClr val="28303D"/>
      </a:dk2>
      <a:lt2>
        <a:srgbClr val="01E49C"/>
      </a:lt2>
      <a:accent1>
        <a:srgbClr val="EEEADD"/>
      </a:accent1>
      <a:accent2>
        <a:srgbClr val="D1E4DD"/>
      </a:accent2>
      <a:accent3>
        <a:srgbClr val="D1DFE4"/>
      </a:accent3>
      <a:accent4>
        <a:srgbClr val="D1D1E4"/>
      </a:accent4>
      <a:accent5>
        <a:srgbClr val="E4D1D1"/>
      </a:accent5>
      <a:accent6>
        <a:srgbClr val="000000"/>
      </a:accent6>
      <a:hlink>
        <a:srgbClr val="01E49C"/>
      </a:hlink>
      <a:folHlink>
        <a:srgbClr val="01E4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