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Etna Sans Serif" panose="02000600000000000000" pitchFamily="2" charset="0"/>
      <p:regular r:id="rId17"/>
    </p:embeddedFont>
    <p:embeddedFont>
      <p:font typeface="Garet Bold" pitchFamily="2" charset="77"/>
      <p:regular r:id="rId18"/>
      <p:bold r:id="rId19"/>
    </p:embeddedFont>
    <p:embeddedFont>
      <p:font typeface="Josefin Sans" pitchFamily="2" charset="77"/>
      <p:regular r:id="rId20"/>
      <p:bold r:id="rId21"/>
    </p:embeddedFont>
    <p:embeddedFont>
      <p:font typeface="Josefin Sans Bold" pitchFamily="2" charset="77"/>
      <p:regular r:id="rId22"/>
      <p:bold r:id="rId23"/>
    </p:embeddedFont>
    <p:embeddedFont>
      <p:font typeface="League Spartan" pitchFamily="2" charset="77"/>
      <p:regular r:id="rId24"/>
      <p:bold r:id="rId25"/>
    </p:embeddedFont>
    <p:embeddedFont>
      <p:font typeface="Montserrat Bold" pitchFamily="2" charset="77"/>
      <p:regular r:id="rId26"/>
      <p:bold r:id="rId27"/>
    </p:embeddedFont>
    <p:embeddedFont>
      <p:font typeface="Open Sans" panose="020B0606030504020204" pitchFamily="34" charset="0"/>
      <p:regular r:id="rId28"/>
      <p:bold r:id="rId29"/>
      <p:italic r:id="rId30"/>
      <p:boldItalic r:id="rId31"/>
    </p:embeddedFont>
    <p:embeddedFont>
      <p:font typeface="Open Sans Bold" pitchFamily="2" charset="0"/>
      <p:regular r:id="rId32"/>
      <p:bold r:id="rId33"/>
    </p:embeddedFont>
    <p:embeddedFont>
      <p:font typeface="Roboto" panose="02000000000000000000" pitchFamily="2" charset="0"/>
      <p:regular r:id="rId34"/>
      <p:bold r:id="rId35"/>
      <p:italic r:id="rId36"/>
      <p:boldItalic r:id="rId37"/>
    </p:embeddedFont>
    <p:embeddedFont>
      <p:font typeface="Roboto Bold" panose="02000000000000000000" pitchFamily="2" charset="0"/>
      <p:regular r:id="rId38"/>
      <p:bold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4" autoAdjust="0"/>
    <p:restoredTop sz="94626" autoAdjust="0"/>
  </p:normalViewPr>
  <p:slideViewPr>
    <p:cSldViewPr>
      <p:cViewPr>
        <p:scale>
          <a:sx n="51" d="100"/>
          <a:sy n="51" d="100"/>
        </p:scale>
        <p:origin x="848" y="10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font" Target="fonts/font23.fntdata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font" Target="fonts/font21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font" Target="fonts/font2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09.02.2026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Thuật toán phân mảnh được đề tài đặt tên là AP mô típ</a:t>
            </a:r>
          </a:p>
          <a:p>
            <a:r>
              <a:rPr lang="en-US"/>
              <a:t>Quá trình phân mảnh cấu trúc được so sánh với các phương pháp của BRICS và thuật toán ban đầu của HVAE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Tên tạp chí + tác giả + ngày, ko cần số doi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Good Afternoon , Sir, I am Thanh-An Pham. Thank you for giving an oppoturnity to interview with you.</a:t>
            </a:r>
          </a:p>
          <a:p>
            <a:r>
              <a:rPr lang="en-US"/>
              <a:t>I am now an undergraduate at Univeristy of Med and Phar at HCM, in. My major is Pharmacy. I have research interest in Computer-Aided Drug Design and organic synthesis method in drug discovery.</a:t>
            </a:r>
          </a:p>
          <a:p>
            <a:endParaRPr lang="en-US"/>
          </a:p>
          <a:p>
            <a:r>
              <a:rPr lang="en-US"/>
              <a:t>I had 3 year experience in applying in-silico method in drug discovery and 1 year in synthesis org chem as research asistant at Department of Organic chemistry. </a:t>
            </a:r>
          </a:p>
          <a:p>
            <a:endParaRPr lang="en-US"/>
          </a:p>
          <a:p>
            <a:r>
              <a:rPr lang="en-US"/>
              <a:t>During this time, I feel a strongly connection to the academic environment, so I decide to pursues for Master degree. And the Cheminfomatics program stand out as a prestigious master program that to obtain a solid foundation of knowledge in this field, which will secure for my PhD career. </a:t>
            </a:r>
          </a:p>
          <a:p>
            <a:r>
              <a:rPr lang="en-US"/>
              <a:t>Moreover, the mutual exchange and financial support will help me get along with the international academic.</a:t>
            </a:r>
          </a:p>
          <a:p>
            <a:r>
              <a:rPr lang="en-US"/>
              <a:t>These are my professional skills, which are the intersection of Chemistry, Computer Science.</a:t>
            </a:r>
          </a:p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in reaction planning, you might be told only A and desired P and must infer the missing “?”,</a:t>
            </a:r>
          </a:p>
          <a:p>
            <a:endParaRPr lang="en-US"/>
          </a:p>
          <a:p>
            <a:r>
              <a:rPr lang="en-US"/>
              <a:t>in reaction prediction, you’d be told everything in the pot and predict the product,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in synthesis design, you start from P and infer what could make it.</a:t>
            </a:r>
          </a:p>
          <a:p>
            <a:endParaRPr lang="en-US"/>
          </a:p>
          <a:p>
            <a:r>
              <a:rPr lang="en-US"/>
              <a:t>But for all three tasks implicitly depend on the reaction center.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Quantunm numbers, outer shell e, formal chảge, total H, hybridization, lone pair , neighobur count</a:t>
            </a:r>
          </a:p>
          <a:p>
            <a:r>
              <a:rPr lang="en-US"/>
              <a:t>Bond type, conjugation.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Quantunm numbers, outer shell e, formal chảge, total H, hybridization, lone pair , neighobur count</a:t>
            </a:r>
          </a:p>
          <a:p>
            <a:r>
              <a:rPr lang="en-US"/>
              <a:t>Bond type, conjugation.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sv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svg"/><Relationship Id="rId4" Type="http://schemas.openxmlformats.org/officeDocument/2006/relationships/image" Target="../media/image56.svg"/><Relationship Id="rId9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5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5" Type="http://schemas.openxmlformats.org/officeDocument/2006/relationships/image" Target="../media/image18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11" Type="http://schemas.openxmlformats.org/officeDocument/2006/relationships/image" Target="../media/image9.jpe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29.svg"/><Relationship Id="rId10" Type="http://schemas.openxmlformats.org/officeDocument/2006/relationships/image" Target="../media/image37.png"/><Relationship Id="rId4" Type="http://schemas.openxmlformats.org/officeDocument/2006/relationships/image" Target="../media/image28.png"/><Relationship Id="rId9" Type="http://schemas.openxmlformats.org/officeDocument/2006/relationships/image" Target="../media/image3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31.svg"/><Relationship Id="rId3" Type="http://schemas.openxmlformats.org/officeDocument/2006/relationships/image" Target="../media/image28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9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19" Type="http://schemas.openxmlformats.org/officeDocument/2006/relationships/image" Target="../media/image50.png"/><Relationship Id="rId4" Type="http://schemas.openxmlformats.org/officeDocument/2006/relationships/image" Target="../media/image29.sv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13" Type="http://schemas.openxmlformats.org/officeDocument/2006/relationships/image" Target="../media/image54.png"/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11" Type="http://schemas.openxmlformats.org/officeDocument/2006/relationships/image" Target="../media/image52.png"/><Relationship Id="rId5" Type="http://schemas.openxmlformats.org/officeDocument/2006/relationships/image" Target="../media/image30.png"/><Relationship Id="rId10" Type="http://schemas.openxmlformats.org/officeDocument/2006/relationships/image" Target="../media/image46.png"/><Relationship Id="rId4" Type="http://schemas.openxmlformats.org/officeDocument/2006/relationships/image" Target="../media/image29.svg"/><Relationship Id="rId9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8524" y="6793611"/>
            <a:ext cx="7350966" cy="3787626"/>
          </a:xfrm>
          <a:custGeom>
            <a:avLst/>
            <a:gdLst/>
            <a:ahLst/>
            <a:cxnLst/>
            <a:rect l="l" t="t" r="r" b="b"/>
            <a:pathLst>
              <a:path w="7350966" h="3787626">
                <a:moveTo>
                  <a:pt x="0" y="0"/>
                </a:moveTo>
                <a:lnTo>
                  <a:pt x="7350966" y="0"/>
                </a:lnTo>
                <a:lnTo>
                  <a:pt x="7350966" y="3787626"/>
                </a:lnTo>
                <a:lnTo>
                  <a:pt x="0" y="37876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3" name="Freeform 3"/>
          <p:cNvSpPr/>
          <p:nvPr/>
        </p:nvSpPr>
        <p:spPr>
          <a:xfrm>
            <a:off x="-555060" y="8760704"/>
            <a:ext cx="4393644" cy="2372801"/>
          </a:xfrm>
          <a:custGeom>
            <a:avLst/>
            <a:gdLst/>
            <a:ahLst/>
            <a:cxnLst/>
            <a:rect l="l" t="t" r="r" b="b"/>
            <a:pathLst>
              <a:path w="4393644" h="2372801">
                <a:moveTo>
                  <a:pt x="0" y="0"/>
                </a:moveTo>
                <a:lnTo>
                  <a:pt x="4393645" y="0"/>
                </a:lnTo>
                <a:lnTo>
                  <a:pt x="4393645" y="2372802"/>
                </a:lnTo>
                <a:lnTo>
                  <a:pt x="0" y="23728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4" name="Group 4"/>
          <p:cNvGrpSpPr/>
          <p:nvPr/>
        </p:nvGrpSpPr>
        <p:grpSpPr>
          <a:xfrm>
            <a:off x="6565430" y="9538230"/>
            <a:ext cx="327003" cy="327003"/>
            <a:chOff x="0" y="0"/>
            <a:chExt cx="436004" cy="4360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854603" y="8420548"/>
            <a:ext cx="196796" cy="197396"/>
            <a:chOff x="0" y="0"/>
            <a:chExt cx="262395" cy="2631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0976" y="5816527"/>
            <a:ext cx="327003" cy="327003"/>
            <a:chOff x="0" y="0"/>
            <a:chExt cx="436004" cy="4360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514350" y="9803673"/>
            <a:ext cx="196796" cy="197396"/>
            <a:chOff x="0" y="0"/>
            <a:chExt cx="262395" cy="26319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118580" y="7821073"/>
            <a:ext cx="196796" cy="197396"/>
            <a:chOff x="0" y="0"/>
            <a:chExt cx="262395" cy="26319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4" name="Group 14"/>
          <p:cNvGrpSpPr/>
          <p:nvPr/>
        </p:nvGrpSpPr>
        <p:grpSpPr>
          <a:xfrm rot="-5400000">
            <a:off x="12220508" y="5055784"/>
            <a:ext cx="9628089" cy="3420732"/>
            <a:chOff x="0" y="0"/>
            <a:chExt cx="12837452" cy="4560976"/>
          </a:xfrm>
        </p:grpSpPr>
        <p:sp>
          <p:nvSpPr>
            <p:cNvPr id="15" name="Freeform 15"/>
            <p:cNvSpPr/>
            <p:nvPr/>
          </p:nvSpPr>
          <p:spPr>
            <a:xfrm>
              <a:off x="127" y="127"/>
              <a:ext cx="12837287" cy="4560824"/>
            </a:xfrm>
            <a:custGeom>
              <a:avLst/>
              <a:gdLst/>
              <a:ahLst/>
              <a:cxnLst/>
              <a:rect l="l" t="t" r="r" b="b"/>
              <a:pathLst>
                <a:path w="12837287" h="4560824">
                  <a:moveTo>
                    <a:pt x="2308987" y="0"/>
                  </a:moveTo>
                  <a:cubicBezTo>
                    <a:pt x="1040384" y="0"/>
                    <a:pt x="0" y="637159"/>
                    <a:pt x="0" y="637159"/>
                  </a:cubicBezTo>
                  <a:lnTo>
                    <a:pt x="16510" y="4560824"/>
                  </a:lnTo>
                  <a:lnTo>
                    <a:pt x="12837287" y="4560824"/>
                  </a:lnTo>
                  <a:cubicBezTo>
                    <a:pt x="12309602" y="3211830"/>
                    <a:pt x="11451463" y="2912364"/>
                    <a:pt x="10441813" y="2912364"/>
                  </a:cubicBezTo>
                  <a:cubicBezTo>
                    <a:pt x="9635998" y="2912364"/>
                    <a:pt x="8733663" y="3103118"/>
                    <a:pt x="7825995" y="3103118"/>
                  </a:cubicBezTo>
                  <a:cubicBezTo>
                    <a:pt x="7479538" y="3103118"/>
                    <a:pt x="7132320" y="3075305"/>
                    <a:pt x="6789420" y="2998597"/>
                  </a:cubicBezTo>
                  <a:cubicBezTo>
                    <a:pt x="5245862" y="2656078"/>
                    <a:pt x="5734685" y="1390777"/>
                    <a:pt x="3894582" y="390398"/>
                  </a:cubicBezTo>
                  <a:cubicBezTo>
                    <a:pt x="3364230" y="102616"/>
                    <a:pt x="2818130" y="0"/>
                    <a:pt x="2308987" y="0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sp>
        <p:nvSpPr>
          <p:cNvPr id="16" name="Freeform 16"/>
          <p:cNvSpPr/>
          <p:nvPr/>
        </p:nvSpPr>
        <p:spPr>
          <a:xfrm>
            <a:off x="12789713" y="-452241"/>
            <a:ext cx="7255545" cy="3738601"/>
          </a:xfrm>
          <a:custGeom>
            <a:avLst/>
            <a:gdLst/>
            <a:ahLst/>
            <a:cxnLst/>
            <a:rect l="l" t="t" r="r" b="b"/>
            <a:pathLst>
              <a:path w="7255545" h="3738601">
                <a:moveTo>
                  <a:pt x="0" y="0"/>
                </a:moveTo>
                <a:lnTo>
                  <a:pt x="7255545" y="0"/>
                </a:lnTo>
                <a:lnTo>
                  <a:pt x="7255545" y="3738601"/>
                </a:lnTo>
                <a:lnTo>
                  <a:pt x="0" y="3738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17" name="Freeform 17"/>
          <p:cNvSpPr/>
          <p:nvPr/>
        </p:nvSpPr>
        <p:spPr>
          <a:xfrm>
            <a:off x="14503594" y="-883863"/>
            <a:ext cx="4336713" cy="2342083"/>
          </a:xfrm>
          <a:custGeom>
            <a:avLst/>
            <a:gdLst/>
            <a:ahLst/>
            <a:cxnLst/>
            <a:rect l="l" t="t" r="r" b="b"/>
            <a:pathLst>
              <a:path w="4336713" h="2342083">
                <a:moveTo>
                  <a:pt x="0" y="0"/>
                </a:moveTo>
                <a:lnTo>
                  <a:pt x="4336713" y="0"/>
                </a:lnTo>
                <a:lnTo>
                  <a:pt x="4336713" y="2342083"/>
                </a:lnTo>
                <a:lnTo>
                  <a:pt x="0" y="23420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18" name="Group 18"/>
          <p:cNvGrpSpPr/>
          <p:nvPr/>
        </p:nvGrpSpPr>
        <p:grpSpPr>
          <a:xfrm rot="-10800000">
            <a:off x="11269628" y="415842"/>
            <a:ext cx="327003" cy="327003"/>
            <a:chOff x="0" y="0"/>
            <a:chExt cx="436004" cy="43600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0" name="Group 20"/>
          <p:cNvGrpSpPr/>
          <p:nvPr/>
        </p:nvGrpSpPr>
        <p:grpSpPr>
          <a:xfrm rot="-10800000">
            <a:off x="15501204" y="2049618"/>
            <a:ext cx="196796" cy="197396"/>
            <a:chOff x="0" y="0"/>
            <a:chExt cx="262395" cy="26319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2" name="Group 22"/>
          <p:cNvGrpSpPr/>
          <p:nvPr/>
        </p:nvGrpSpPr>
        <p:grpSpPr>
          <a:xfrm rot="-10800000">
            <a:off x="17960978" y="3879542"/>
            <a:ext cx="327003" cy="327003"/>
            <a:chOff x="0" y="0"/>
            <a:chExt cx="436004" cy="43600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4" name="Group 24"/>
          <p:cNvGrpSpPr/>
          <p:nvPr/>
        </p:nvGrpSpPr>
        <p:grpSpPr>
          <a:xfrm rot="-10800000">
            <a:off x="9450896" y="279987"/>
            <a:ext cx="196796" cy="197396"/>
            <a:chOff x="0" y="0"/>
            <a:chExt cx="262395" cy="26319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356893" y="2987335"/>
            <a:ext cx="15574204" cy="690724"/>
            <a:chOff x="0" y="0"/>
            <a:chExt cx="20765605" cy="920966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0765601" cy="920965"/>
            </a:xfrm>
            <a:custGeom>
              <a:avLst/>
              <a:gdLst/>
              <a:ahLst/>
              <a:cxnLst/>
              <a:rect l="l" t="t" r="r" b="b"/>
              <a:pathLst>
                <a:path w="20765601" h="920965">
                  <a:moveTo>
                    <a:pt x="0" y="0"/>
                  </a:moveTo>
                  <a:lnTo>
                    <a:pt x="20765601" y="0"/>
                  </a:lnTo>
                  <a:lnTo>
                    <a:pt x="20765601" y="920965"/>
                  </a:lnTo>
                  <a:lnTo>
                    <a:pt x="0" y="920965"/>
                  </a:lnTo>
                  <a:close/>
                </a:path>
              </a:pathLst>
            </a:custGeom>
            <a:blipFill>
              <a:blip r:embed="rId11">
                <a:alphaModFix amt="0"/>
              </a:blip>
              <a:stretch>
                <a:fillRect t="-389341" b="-389341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104775"/>
              <a:ext cx="20765605" cy="102574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400"/>
                </a:lnSpc>
              </a:pPr>
              <a:r>
                <a:rPr lang="en-US" sz="3600" b="1">
                  <a:solidFill>
                    <a:srgbClr val="0D2334"/>
                  </a:solidFill>
                  <a:latin typeface="Josefin Sans Bold"/>
                  <a:ea typeface="Josefin Sans Bold"/>
                  <a:cs typeface="Josefin Sans Bold"/>
                  <a:sym typeface="Josefin Sans Bold"/>
                </a:rPr>
                <a:t>Project Report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410786" y="3343780"/>
            <a:ext cx="15797212" cy="3874322"/>
            <a:chOff x="0" y="0"/>
            <a:chExt cx="21062950" cy="5165763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1062955" cy="5165757"/>
            </a:xfrm>
            <a:custGeom>
              <a:avLst/>
              <a:gdLst/>
              <a:ahLst/>
              <a:cxnLst/>
              <a:rect l="l" t="t" r="r" b="b"/>
              <a:pathLst>
                <a:path w="21062955" h="5165757">
                  <a:moveTo>
                    <a:pt x="0" y="0"/>
                  </a:moveTo>
                  <a:lnTo>
                    <a:pt x="21062955" y="0"/>
                  </a:lnTo>
                  <a:lnTo>
                    <a:pt x="21062955" y="5165757"/>
                  </a:lnTo>
                  <a:lnTo>
                    <a:pt x="0" y="5165757"/>
                  </a:lnTo>
                  <a:close/>
                </a:path>
              </a:pathLst>
            </a:custGeom>
            <a:blipFill>
              <a:blip r:embed="rId11">
                <a:alphaModFix amt="0"/>
              </a:blip>
              <a:stretch>
                <a:fillRect t="-29448" b="-29448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66675"/>
              <a:ext cx="21062950" cy="52324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472"/>
                </a:lnSpc>
              </a:pPr>
              <a:r>
                <a:rPr lang="en-US" sz="4000" b="1">
                  <a:solidFill>
                    <a:srgbClr val="285E89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SynART: Attention-Guided Reaction-Center Design for Template-Free Synthesis 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6194993" y="6932228"/>
            <a:ext cx="5902157" cy="714566"/>
            <a:chOff x="0" y="0"/>
            <a:chExt cx="7869542" cy="952754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7869544" cy="952752"/>
            </a:xfrm>
            <a:custGeom>
              <a:avLst/>
              <a:gdLst/>
              <a:ahLst/>
              <a:cxnLst/>
              <a:rect l="l" t="t" r="r" b="b"/>
              <a:pathLst>
                <a:path w="7869544" h="952752">
                  <a:moveTo>
                    <a:pt x="0" y="0"/>
                  </a:moveTo>
                  <a:lnTo>
                    <a:pt x="7869544" y="0"/>
                  </a:lnTo>
                  <a:lnTo>
                    <a:pt x="7869544" y="952752"/>
                  </a:lnTo>
                  <a:lnTo>
                    <a:pt x="0" y="952752"/>
                  </a:lnTo>
                  <a:close/>
                </a:path>
              </a:pathLst>
            </a:custGeom>
            <a:blipFill>
              <a:blip r:embed="rId11">
                <a:alphaModFix amt="0"/>
              </a:blip>
              <a:stretch>
                <a:fillRect t="-110942" b="-110942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0"/>
              <a:ext cx="7869542" cy="9527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 b="1">
                  <a:solidFill>
                    <a:srgbClr val="285E89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Thanh-An Pham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6192917" y="7646794"/>
            <a:ext cx="5902157" cy="575552"/>
            <a:chOff x="0" y="0"/>
            <a:chExt cx="7869542" cy="767403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7869544" cy="767408"/>
            </a:xfrm>
            <a:custGeom>
              <a:avLst/>
              <a:gdLst/>
              <a:ahLst/>
              <a:cxnLst/>
              <a:rect l="l" t="t" r="r" b="b"/>
              <a:pathLst>
                <a:path w="7869544" h="767408">
                  <a:moveTo>
                    <a:pt x="0" y="0"/>
                  </a:moveTo>
                  <a:lnTo>
                    <a:pt x="7869544" y="0"/>
                  </a:lnTo>
                  <a:lnTo>
                    <a:pt x="7869544" y="767408"/>
                  </a:lnTo>
                  <a:lnTo>
                    <a:pt x="0" y="767408"/>
                  </a:lnTo>
                  <a:close/>
                </a:path>
              </a:pathLst>
            </a:custGeom>
            <a:blipFill>
              <a:blip r:embed="rId11">
                <a:alphaModFix amt="0"/>
              </a:blip>
              <a:stretch>
                <a:fillRect t="-149814" b="-149812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9525"/>
              <a:ext cx="7869542" cy="7578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879"/>
                </a:lnSpc>
              </a:pPr>
              <a:r>
                <a:rPr lang="en-US" sz="2400">
                  <a:solidFill>
                    <a:srgbClr val="285E89"/>
                  </a:solidFill>
                  <a:latin typeface="Open Sans"/>
                  <a:ea typeface="Open Sans"/>
                  <a:cs typeface="Open Sans"/>
                  <a:sym typeface="Open Sans"/>
                </a:rPr>
                <a:t>09/02/2025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410786" y="287179"/>
            <a:ext cx="5887458" cy="1823719"/>
            <a:chOff x="0" y="0"/>
            <a:chExt cx="6434633" cy="1993214"/>
          </a:xfrm>
        </p:grpSpPr>
        <p:sp>
          <p:nvSpPr>
            <p:cNvPr id="39" name="Freeform 39" descr="Erasmus Mundus Joint Master - ChEMoinformatics+"/>
            <p:cNvSpPr/>
            <p:nvPr/>
          </p:nvSpPr>
          <p:spPr>
            <a:xfrm>
              <a:off x="0" y="0"/>
              <a:ext cx="6434582" cy="1993265"/>
            </a:xfrm>
            <a:custGeom>
              <a:avLst/>
              <a:gdLst/>
              <a:ahLst/>
              <a:cxnLst/>
              <a:rect l="l" t="t" r="r" b="b"/>
              <a:pathLst>
                <a:path w="6434582" h="1993265">
                  <a:moveTo>
                    <a:pt x="0" y="0"/>
                  </a:moveTo>
                  <a:lnTo>
                    <a:pt x="6434582" y="0"/>
                  </a:lnTo>
                  <a:lnTo>
                    <a:pt x="6434582" y="1993265"/>
                  </a:lnTo>
                  <a:lnTo>
                    <a:pt x="0" y="19932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b="2"/>
              </a:stretch>
            </a:blip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40" name="Group 40"/>
          <p:cNvGrpSpPr/>
          <p:nvPr/>
        </p:nvGrpSpPr>
        <p:grpSpPr>
          <a:xfrm rot="5400000">
            <a:off x="-4571409" y="2219816"/>
            <a:ext cx="9628089" cy="3420732"/>
            <a:chOff x="0" y="0"/>
            <a:chExt cx="12837452" cy="4560976"/>
          </a:xfrm>
        </p:grpSpPr>
        <p:sp>
          <p:nvSpPr>
            <p:cNvPr id="41" name="Freeform 41"/>
            <p:cNvSpPr/>
            <p:nvPr/>
          </p:nvSpPr>
          <p:spPr>
            <a:xfrm>
              <a:off x="127" y="127"/>
              <a:ext cx="12837287" cy="4560824"/>
            </a:xfrm>
            <a:custGeom>
              <a:avLst/>
              <a:gdLst/>
              <a:ahLst/>
              <a:cxnLst/>
              <a:rect l="l" t="t" r="r" b="b"/>
              <a:pathLst>
                <a:path w="12837287" h="4560824">
                  <a:moveTo>
                    <a:pt x="2308987" y="0"/>
                  </a:moveTo>
                  <a:cubicBezTo>
                    <a:pt x="1040384" y="0"/>
                    <a:pt x="0" y="637159"/>
                    <a:pt x="0" y="637159"/>
                  </a:cubicBezTo>
                  <a:lnTo>
                    <a:pt x="16510" y="4560824"/>
                  </a:lnTo>
                  <a:lnTo>
                    <a:pt x="12837287" y="4560824"/>
                  </a:lnTo>
                  <a:cubicBezTo>
                    <a:pt x="12309602" y="3211830"/>
                    <a:pt x="11451463" y="2912364"/>
                    <a:pt x="10441813" y="2912364"/>
                  </a:cubicBezTo>
                  <a:cubicBezTo>
                    <a:pt x="9635998" y="2912364"/>
                    <a:pt x="8733663" y="3103118"/>
                    <a:pt x="7825995" y="3103118"/>
                  </a:cubicBezTo>
                  <a:cubicBezTo>
                    <a:pt x="7479538" y="3103118"/>
                    <a:pt x="7132320" y="3075305"/>
                    <a:pt x="6789420" y="2998597"/>
                  </a:cubicBezTo>
                  <a:cubicBezTo>
                    <a:pt x="5245862" y="2656078"/>
                    <a:pt x="5734685" y="1390777"/>
                    <a:pt x="3894582" y="390398"/>
                  </a:cubicBezTo>
                  <a:cubicBezTo>
                    <a:pt x="3364230" y="102616"/>
                    <a:pt x="2818130" y="0"/>
                    <a:pt x="2308987" y="0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8450157" y="8564461"/>
            <a:ext cx="1387677" cy="1387677"/>
            <a:chOff x="0" y="0"/>
            <a:chExt cx="1516647" cy="1516647"/>
          </a:xfrm>
        </p:grpSpPr>
        <p:sp>
          <p:nvSpPr>
            <p:cNvPr id="43" name="Freeform 43" descr="A logo with blue and green colors  AI-generated content may be incorrect."/>
            <p:cNvSpPr/>
            <p:nvPr/>
          </p:nvSpPr>
          <p:spPr>
            <a:xfrm>
              <a:off x="0" y="0"/>
              <a:ext cx="1516634" cy="1516634"/>
            </a:xfrm>
            <a:custGeom>
              <a:avLst/>
              <a:gdLst/>
              <a:ahLst/>
              <a:cxnLst/>
              <a:rect l="l" t="t" r="r" b="b"/>
              <a:pathLst>
                <a:path w="1516634" h="1516634">
                  <a:moveTo>
                    <a:pt x="0" y="0"/>
                  </a:moveTo>
                  <a:lnTo>
                    <a:pt x="1516634" y="0"/>
                  </a:lnTo>
                  <a:lnTo>
                    <a:pt x="1516634" y="1516634"/>
                  </a:lnTo>
                  <a:lnTo>
                    <a:pt x="0" y="15166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7298244" y="823130"/>
            <a:ext cx="3406044" cy="1287768"/>
            <a:chOff x="0" y="0"/>
            <a:chExt cx="3722599" cy="1407452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3722624" cy="1407414"/>
            </a:xfrm>
            <a:custGeom>
              <a:avLst/>
              <a:gdLst/>
              <a:ahLst/>
              <a:cxnLst/>
              <a:rect l="l" t="t" r="r" b="b"/>
              <a:pathLst>
                <a:path w="3722624" h="1407414">
                  <a:moveTo>
                    <a:pt x="0" y="0"/>
                  </a:moveTo>
                  <a:lnTo>
                    <a:pt x="3722624" y="0"/>
                  </a:lnTo>
                  <a:lnTo>
                    <a:pt x="3722624" y="1407414"/>
                  </a:lnTo>
                  <a:lnTo>
                    <a:pt x="0" y="1407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b="-2"/>
              </a:stretch>
            </a:blip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10941496" y="723221"/>
            <a:ext cx="3324890" cy="1387677"/>
            <a:chOff x="0" y="0"/>
            <a:chExt cx="3633902" cy="1516647"/>
          </a:xfrm>
        </p:grpSpPr>
        <p:sp>
          <p:nvSpPr>
            <p:cNvPr id="47" name="Freeform 47" descr="Universität Leipzig: Neuer Masterstudiengang Medizininformatik |  Medizininformatik-Initiative"/>
            <p:cNvSpPr/>
            <p:nvPr/>
          </p:nvSpPr>
          <p:spPr>
            <a:xfrm>
              <a:off x="0" y="0"/>
              <a:ext cx="3633851" cy="1516634"/>
            </a:xfrm>
            <a:custGeom>
              <a:avLst/>
              <a:gdLst/>
              <a:ahLst/>
              <a:cxnLst/>
              <a:rect l="l" t="t" r="r" b="b"/>
              <a:pathLst>
                <a:path w="3633851" h="1516634">
                  <a:moveTo>
                    <a:pt x="0" y="0"/>
                  </a:moveTo>
                  <a:lnTo>
                    <a:pt x="3633851" y="0"/>
                  </a:lnTo>
                  <a:lnTo>
                    <a:pt x="3633851" y="1516634"/>
                  </a:lnTo>
                  <a:lnTo>
                    <a:pt x="0" y="15166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r="-1" b="-10"/>
              </a:stretch>
            </a:blipFill>
          </p:spPr>
          <p:txBody>
            <a:bodyPr/>
            <a:lstStyle/>
            <a:p>
              <a:endParaRPr lang="en-VN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7589453" y="7052443"/>
            <a:ext cx="10539003" cy="3234604"/>
            <a:chOff x="0" y="0"/>
            <a:chExt cx="14052004" cy="4312806"/>
          </a:xfrm>
        </p:grpSpPr>
        <p:sp>
          <p:nvSpPr>
            <p:cNvPr id="3" name="Freeform 3"/>
            <p:cNvSpPr/>
            <p:nvPr/>
          </p:nvSpPr>
          <p:spPr>
            <a:xfrm>
              <a:off x="519975" y="0"/>
              <a:ext cx="13421373" cy="4312793"/>
            </a:xfrm>
            <a:custGeom>
              <a:avLst/>
              <a:gdLst/>
              <a:ahLst/>
              <a:cxnLst/>
              <a:rect l="l" t="t" r="r" b="b"/>
              <a:pathLst>
                <a:path w="13421373" h="4312793">
                  <a:moveTo>
                    <a:pt x="13421069" y="0"/>
                  </a:moveTo>
                  <a:cubicBezTo>
                    <a:pt x="13421069" y="0"/>
                    <a:pt x="13531939" y="2735834"/>
                    <a:pt x="9521661" y="1628394"/>
                  </a:cubicBezTo>
                  <a:cubicBezTo>
                    <a:pt x="6509475" y="798830"/>
                    <a:pt x="5743411" y="4312793"/>
                    <a:pt x="3362161" y="4312793"/>
                  </a:cubicBezTo>
                  <a:cubicBezTo>
                    <a:pt x="1611847" y="4312793"/>
                    <a:pt x="-519975" y="3287776"/>
                    <a:pt x="114390" y="0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158820" y="0"/>
            <a:ext cx="7697495" cy="2030797"/>
            <a:chOff x="0" y="0"/>
            <a:chExt cx="10263327" cy="2707729"/>
          </a:xfrm>
        </p:grpSpPr>
        <p:sp>
          <p:nvSpPr>
            <p:cNvPr id="5" name="Freeform 5"/>
            <p:cNvSpPr/>
            <p:nvPr/>
          </p:nvSpPr>
          <p:spPr>
            <a:xfrm>
              <a:off x="80803" y="-127"/>
              <a:ext cx="9802696" cy="2707767"/>
            </a:xfrm>
            <a:custGeom>
              <a:avLst/>
              <a:gdLst/>
              <a:ahLst/>
              <a:cxnLst/>
              <a:rect l="l" t="t" r="r" b="b"/>
              <a:pathLst>
                <a:path w="9802696" h="2707767">
                  <a:moveTo>
                    <a:pt x="223" y="127"/>
                  </a:moveTo>
                  <a:cubicBezTo>
                    <a:pt x="223" y="127"/>
                    <a:pt x="-80803" y="1717675"/>
                    <a:pt x="2848325" y="1022477"/>
                  </a:cubicBezTo>
                  <a:cubicBezTo>
                    <a:pt x="5048346" y="501650"/>
                    <a:pt x="5607781" y="2707767"/>
                    <a:pt x="7347046" y="2707767"/>
                  </a:cubicBezTo>
                  <a:cubicBezTo>
                    <a:pt x="8625555" y="2707767"/>
                    <a:pt x="10182448" y="2064258"/>
                    <a:pt x="9719152" y="0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11716" y="0"/>
            <a:ext cx="11212906" cy="2776766"/>
            <a:chOff x="0" y="0"/>
            <a:chExt cx="14950542" cy="3702355"/>
          </a:xfrm>
        </p:grpSpPr>
        <p:sp>
          <p:nvSpPr>
            <p:cNvPr id="7" name="Freeform 7"/>
            <p:cNvSpPr/>
            <p:nvPr/>
          </p:nvSpPr>
          <p:spPr>
            <a:xfrm>
              <a:off x="194417" y="0"/>
              <a:ext cx="14307461" cy="3702304"/>
            </a:xfrm>
            <a:custGeom>
              <a:avLst/>
              <a:gdLst/>
              <a:ahLst/>
              <a:cxnLst/>
              <a:rect l="l" t="t" r="r" b="b"/>
              <a:pathLst>
                <a:path w="14307461" h="3702304">
                  <a:moveTo>
                    <a:pt x="2306" y="22225"/>
                  </a:moveTo>
                  <a:cubicBezTo>
                    <a:pt x="2306" y="22225"/>
                    <a:pt x="-194417" y="2083181"/>
                    <a:pt x="3045988" y="1693291"/>
                  </a:cubicBezTo>
                  <a:cubicBezTo>
                    <a:pt x="6526804" y="1277493"/>
                    <a:pt x="6051443" y="3702304"/>
                    <a:pt x="9089537" y="3702304"/>
                  </a:cubicBezTo>
                  <a:cubicBezTo>
                    <a:pt x="11581277" y="3702304"/>
                    <a:pt x="10384557" y="1392555"/>
                    <a:pt x="12570353" y="1195705"/>
                  </a:cubicBezTo>
                  <a:cubicBezTo>
                    <a:pt x="14756150" y="998855"/>
                    <a:pt x="14258819" y="0"/>
                    <a:pt x="14258819" y="0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796567" y="6611064"/>
            <a:ext cx="8491633" cy="3676098"/>
            <a:chOff x="0" y="0"/>
            <a:chExt cx="11322177" cy="4901463"/>
          </a:xfrm>
        </p:grpSpPr>
        <p:sp>
          <p:nvSpPr>
            <p:cNvPr id="9" name="Freeform 9"/>
            <p:cNvSpPr/>
            <p:nvPr/>
          </p:nvSpPr>
          <p:spPr>
            <a:xfrm>
              <a:off x="106337" y="366962"/>
              <a:ext cx="11215840" cy="4534476"/>
            </a:xfrm>
            <a:custGeom>
              <a:avLst/>
              <a:gdLst/>
              <a:ahLst/>
              <a:cxnLst/>
              <a:rect l="l" t="t" r="r" b="b"/>
              <a:pathLst>
                <a:path w="11215840" h="4534476">
                  <a:moveTo>
                    <a:pt x="1232" y="4534476"/>
                  </a:moveTo>
                  <a:cubicBezTo>
                    <a:pt x="1232" y="4534476"/>
                    <a:pt x="-106337" y="3235901"/>
                    <a:pt x="1688935" y="3235901"/>
                  </a:cubicBezTo>
                  <a:cubicBezTo>
                    <a:pt x="3484207" y="3235901"/>
                    <a:pt x="4882985" y="3189165"/>
                    <a:pt x="5282654" y="1238953"/>
                  </a:cubicBezTo>
                  <a:cubicBezTo>
                    <a:pt x="5608536" y="-347277"/>
                    <a:pt x="8688794" y="-366962"/>
                    <a:pt x="9365196" y="931613"/>
                  </a:cubicBezTo>
                  <a:cubicBezTo>
                    <a:pt x="10038423" y="2232601"/>
                    <a:pt x="11215840" y="2232601"/>
                    <a:pt x="11215840" y="2232601"/>
                  </a:cubicBezTo>
                  <a:lnTo>
                    <a:pt x="11215840" y="4534476"/>
                  </a:ln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059478" y="6610798"/>
            <a:ext cx="7228551" cy="3675764"/>
            <a:chOff x="0" y="0"/>
            <a:chExt cx="9638068" cy="4901019"/>
          </a:xfrm>
        </p:grpSpPr>
        <p:sp>
          <p:nvSpPr>
            <p:cNvPr id="11" name="Freeform 11"/>
            <p:cNvSpPr/>
            <p:nvPr/>
          </p:nvSpPr>
          <p:spPr>
            <a:xfrm>
              <a:off x="638047" y="529919"/>
              <a:ext cx="8999983" cy="4371138"/>
            </a:xfrm>
            <a:custGeom>
              <a:avLst/>
              <a:gdLst/>
              <a:ahLst/>
              <a:cxnLst/>
              <a:rect l="l" t="t" r="r" b="b"/>
              <a:pathLst>
                <a:path w="8999983" h="4371138">
                  <a:moveTo>
                    <a:pt x="8999983" y="162104"/>
                  </a:moveTo>
                  <a:cubicBezTo>
                    <a:pt x="8999983" y="162104"/>
                    <a:pt x="6844666" y="-529919"/>
                    <a:pt x="6201539" y="945694"/>
                  </a:cubicBezTo>
                  <a:cubicBezTo>
                    <a:pt x="5558410" y="2421307"/>
                    <a:pt x="2308099" y="200966"/>
                    <a:pt x="2308099" y="2473885"/>
                  </a:cubicBezTo>
                  <a:cubicBezTo>
                    <a:pt x="2308099" y="3775381"/>
                    <a:pt x="-638047" y="2854250"/>
                    <a:pt x="126747" y="4371138"/>
                  </a:cubicBezTo>
                  <a:lnTo>
                    <a:pt x="8999983" y="4371138"/>
                  </a:ln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591800" y="0"/>
            <a:ext cx="7696219" cy="2438724"/>
            <a:chOff x="0" y="0"/>
            <a:chExt cx="10261625" cy="3251632"/>
          </a:xfrm>
        </p:grpSpPr>
        <p:sp>
          <p:nvSpPr>
            <p:cNvPr id="13" name="Freeform 13"/>
            <p:cNvSpPr/>
            <p:nvPr/>
          </p:nvSpPr>
          <p:spPr>
            <a:xfrm>
              <a:off x="357256" y="0"/>
              <a:ext cx="9904471" cy="2850090"/>
            </a:xfrm>
            <a:custGeom>
              <a:avLst/>
              <a:gdLst/>
              <a:ahLst/>
              <a:cxnLst/>
              <a:rect l="l" t="t" r="r" b="b"/>
              <a:pathLst>
                <a:path w="9904471" h="2850090">
                  <a:moveTo>
                    <a:pt x="13457" y="0"/>
                  </a:moveTo>
                  <a:cubicBezTo>
                    <a:pt x="13457" y="0"/>
                    <a:pt x="-357256" y="1444117"/>
                    <a:pt x="2792725" y="1128268"/>
                  </a:cubicBezTo>
                  <a:cubicBezTo>
                    <a:pt x="4957948" y="910590"/>
                    <a:pt x="4393306" y="2225294"/>
                    <a:pt x="5942706" y="2745232"/>
                  </a:cubicBezTo>
                  <a:cubicBezTo>
                    <a:pt x="7454006" y="3251581"/>
                    <a:pt x="8598403" y="1697228"/>
                    <a:pt x="9904471" y="2848610"/>
                  </a:cubicBezTo>
                  <a:lnTo>
                    <a:pt x="9904471" y="10922"/>
                  </a:ln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4" name="Group 14"/>
          <p:cNvGrpSpPr/>
          <p:nvPr/>
        </p:nvGrpSpPr>
        <p:grpSpPr>
          <a:xfrm rot="5400000">
            <a:off x="14539008" y="2111712"/>
            <a:ext cx="327003" cy="327003"/>
            <a:chOff x="0" y="0"/>
            <a:chExt cx="436004" cy="43600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6" name="Group 16"/>
          <p:cNvGrpSpPr/>
          <p:nvPr/>
        </p:nvGrpSpPr>
        <p:grpSpPr>
          <a:xfrm rot="5400000">
            <a:off x="11834641" y="1911591"/>
            <a:ext cx="196796" cy="197396"/>
            <a:chOff x="0" y="0"/>
            <a:chExt cx="262395" cy="26319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8" name="Group 18"/>
          <p:cNvGrpSpPr/>
          <p:nvPr/>
        </p:nvGrpSpPr>
        <p:grpSpPr>
          <a:xfrm rot="-5400000">
            <a:off x="13225358" y="1806340"/>
            <a:ext cx="196796" cy="197396"/>
            <a:chOff x="0" y="0"/>
            <a:chExt cx="262395" cy="26319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0" name="Group 20"/>
          <p:cNvGrpSpPr/>
          <p:nvPr/>
        </p:nvGrpSpPr>
        <p:grpSpPr>
          <a:xfrm rot="5400000">
            <a:off x="10522210" y="642061"/>
            <a:ext cx="327003" cy="327003"/>
            <a:chOff x="0" y="0"/>
            <a:chExt cx="436004" cy="43600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2" name="Group 22"/>
          <p:cNvGrpSpPr/>
          <p:nvPr/>
        </p:nvGrpSpPr>
        <p:grpSpPr>
          <a:xfrm rot="-5400000">
            <a:off x="8683361" y="9506664"/>
            <a:ext cx="327003" cy="327003"/>
            <a:chOff x="0" y="0"/>
            <a:chExt cx="436004" cy="43600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36118" cy="435991"/>
            </a:xfrm>
            <a:custGeom>
              <a:avLst/>
              <a:gdLst/>
              <a:ahLst/>
              <a:cxnLst/>
              <a:rect l="l" t="t" r="r" b="b"/>
              <a:pathLst>
                <a:path w="436118" h="435991">
                  <a:moveTo>
                    <a:pt x="435991" y="218059"/>
                  </a:moveTo>
                  <a:cubicBezTo>
                    <a:pt x="435991" y="97663"/>
                    <a:pt x="338455" y="0"/>
                    <a:pt x="218059" y="0"/>
                  </a:cubicBezTo>
                  <a:cubicBezTo>
                    <a:pt x="97663" y="0"/>
                    <a:pt x="0" y="97663"/>
                    <a:pt x="0" y="218059"/>
                  </a:cubicBezTo>
                  <a:cubicBezTo>
                    <a:pt x="0" y="338455"/>
                    <a:pt x="97663" y="435991"/>
                    <a:pt x="218059" y="435991"/>
                  </a:cubicBezTo>
                  <a:cubicBezTo>
                    <a:pt x="338455" y="435991"/>
                    <a:pt x="436118" y="338328"/>
                    <a:pt x="436118" y="217932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4" name="Group 24"/>
          <p:cNvGrpSpPr/>
          <p:nvPr/>
        </p:nvGrpSpPr>
        <p:grpSpPr>
          <a:xfrm rot="5400000">
            <a:off x="10652112" y="8658892"/>
            <a:ext cx="196796" cy="197396"/>
            <a:chOff x="0" y="0"/>
            <a:chExt cx="262395" cy="26319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262382" y="131572"/>
                  </a:moveTo>
                  <a:cubicBezTo>
                    <a:pt x="262382" y="58928"/>
                    <a:pt x="203708" y="0"/>
                    <a:pt x="131191" y="0"/>
                  </a:cubicBezTo>
                  <a:cubicBezTo>
                    <a:pt x="58674" y="0"/>
                    <a:pt x="0" y="58928"/>
                    <a:pt x="0" y="131572"/>
                  </a:cubicBezTo>
                  <a:cubicBezTo>
                    <a:pt x="0" y="204216"/>
                    <a:pt x="58801" y="263144"/>
                    <a:pt x="131191" y="263144"/>
                  </a:cubicBezTo>
                  <a:cubicBezTo>
                    <a:pt x="203581" y="263144"/>
                    <a:pt x="262382" y="204216"/>
                    <a:pt x="262382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6" name="Group 26"/>
          <p:cNvGrpSpPr/>
          <p:nvPr/>
        </p:nvGrpSpPr>
        <p:grpSpPr>
          <a:xfrm rot="-5400000">
            <a:off x="14212014" y="7349414"/>
            <a:ext cx="327003" cy="327003"/>
            <a:chOff x="0" y="0"/>
            <a:chExt cx="436004" cy="436004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436118" cy="435991"/>
            </a:xfrm>
            <a:custGeom>
              <a:avLst/>
              <a:gdLst/>
              <a:ahLst/>
              <a:cxnLst/>
              <a:rect l="l" t="t" r="r" b="b"/>
              <a:pathLst>
                <a:path w="436118" h="435991">
                  <a:moveTo>
                    <a:pt x="435991" y="218059"/>
                  </a:moveTo>
                  <a:cubicBezTo>
                    <a:pt x="435991" y="97663"/>
                    <a:pt x="338455" y="0"/>
                    <a:pt x="218059" y="0"/>
                  </a:cubicBezTo>
                  <a:cubicBezTo>
                    <a:pt x="97663" y="0"/>
                    <a:pt x="0" y="97663"/>
                    <a:pt x="0" y="218059"/>
                  </a:cubicBezTo>
                  <a:cubicBezTo>
                    <a:pt x="0" y="338455"/>
                    <a:pt x="97663" y="435991"/>
                    <a:pt x="218059" y="435991"/>
                  </a:cubicBezTo>
                  <a:cubicBezTo>
                    <a:pt x="338455" y="435991"/>
                    <a:pt x="436118" y="338328"/>
                    <a:pt x="436118" y="217932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419997" y="4522680"/>
            <a:ext cx="10637996" cy="3236404"/>
            <a:chOff x="0" y="0"/>
            <a:chExt cx="14183995" cy="431520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4183999" cy="4315211"/>
            </a:xfrm>
            <a:custGeom>
              <a:avLst/>
              <a:gdLst/>
              <a:ahLst/>
              <a:cxnLst/>
              <a:rect l="l" t="t" r="r" b="b"/>
              <a:pathLst>
                <a:path w="14183999" h="4315211">
                  <a:moveTo>
                    <a:pt x="0" y="0"/>
                  </a:moveTo>
                  <a:lnTo>
                    <a:pt x="14183999" y="0"/>
                  </a:lnTo>
                  <a:lnTo>
                    <a:pt x="14183999" y="4315211"/>
                  </a:lnTo>
                  <a:lnTo>
                    <a:pt x="0" y="431521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4046" b="-14046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9525"/>
              <a:ext cx="14183995" cy="432473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200"/>
                </a:lnSpc>
              </a:pPr>
              <a:r>
                <a:rPr lang="en-US" sz="16000" b="1">
                  <a:solidFill>
                    <a:srgbClr val="9DCEDF"/>
                  </a:solidFill>
                  <a:latin typeface="Josefin Sans Bold"/>
                  <a:ea typeface="Josefin Sans Bold"/>
                  <a:cs typeface="Josefin Sans Bold"/>
                  <a:sym typeface="Josefin Sans Bold"/>
                </a:rPr>
                <a:t>Results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419997" y="2329348"/>
            <a:ext cx="5865600" cy="1956597"/>
            <a:chOff x="0" y="0"/>
            <a:chExt cx="7820800" cy="2608796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7820800" cy="2608800"/>
            </a:xfrm>
            <a:custGeom>
              <a:avLst/>
              <a:gdLst/>
              <a:ahLst/>
              <a:cxnLst/>
              <a:rect l="l" t="t" r="r" b="b"/>
              <a:pathLst>
                <a:path w="7820800" h="2608800">
                  <a:moveTo>
                    <a:pt x="0" y="0"/>
                  </a:moveTo>
                  <a:lnTo>
                    <a:pt x="7820800" y="0"/>
                  </a:lnTo>
                  <a:lnTo>
                    <a:pt x="7820800" y="2608800"/>
                  </a:lnTo>
                  <a:lnTo>
                    <a:pt x="0" y="26088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413" b="-8413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9525"/>
              <a:ext cx="7820800" cy="261832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200"/>
                </a:lnSpc>
              </a:pPr>
              <a:r>
                <a:rPr lang="en-US" sz="16000" b="1">
                  <a:solidFill>
                    <a:srgbClr val="9DCEDF"/>
                  </a:solidFill>
                  <a:latin typeface="Josefin Sans Bold"/>
                  <a:ea typeface="Josefin Sans Bold"/>
                  <a:cs typeface="Josefin Sans Bold"/>
                  <a:sym typeface="Josefin Sans Bold"/>
                </a:rPr>
                <a:t>03</a:t>
              </a:r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7299438" y="9602676"/>
            <a:ext cx="70538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518780">
            <a:off x="15025849" y="233734"/>
            <a:ext cx="4456252" cy="1837858"/>
            <a:chOff x="0" y="0"/>
            <a:chExt cx="5941670" cy="24504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41695" cy="2450465"/>
            </a:xfrm>
            <a:custGeom>
              <a:avLst/>
              <a:gdLst/>
              <a:ahLst/>
              <a:cxnLst/>
              <a:rect l="l" t="t" r="r" b="b"/>
              <a:pathLst>
                <a:path w="5941695" h="2450465">
                  <a:moveTo>
                    <a:pt x="0" y="0"/>
                  </a:moveTo>
                  <a:cubicBezTo>
                    <a:pt x="0" y="0"/>
                    <a:pt x="94234" y="1782064"/>
                    <a:pt x="946658" y="2290953"/>
                  </a:cubicBezTo>
                  <a:cubicBezTo>
                    <a:pt x="1134618" y="2402967"/>
                    <a:pt x="1302512" y="2450465"/>
                    <a:pt x="1454912" y="2450465"/>
                  </a:cubicBezTo>
                  <a:cubicBezTo>
                    <a:pt x="2298573" y="2450465"/>
                    <a:pt x="2664460" y="996442"/>
                    <a:pt x="3280791" y="996442"/>
                  </a:cubicBezTo>
                  <a:cubicBezTo>
                    <a:pt x="3340100" y="996442"/>
                    <a:pt x="3401822" y="1009904"/>
                    <a:pt x="3466465" y="1039495"/>
                  </a:cubicBezTo>
                  <a:cubicBezTo>
                    <a:pt x="3846449" y="1213485"/>
                    <a:pt x="4171442" y="1283970"/>
                    <a:pt x="4448429" y="1283970"/>
                  </a:cubicBezTo>
                  <a:cubicBezTo>
                    <a:pt x="5631053" y="1284097"/>
                    <a:pt x="5941695" y="0"/>
                    <a:pt x="5941695" y="0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sp>
        <p:nvSpPr>
          <p:cNvPr id="4" name="Freeform 4"/>
          <p:cNvSpPr/>
          <p:nvPr/>
        </p:nvSpPr>
        <p:spPr>
          <a:xfrm>
            <a:off x="12889678" y="-2652360"/>
            <a:ext cx="8061255" cy="5818927"/>
          </a:xfrm>
          <a:custGeom>
            <a:avLst/>
            <a:gdLst/>
            <a:ahLst/>
            <a:cxnLst/>
            <a:rect l="l" t="t" r="r" b="b"/>
            <a:pathLst>
              <a:path w="8061255" h="5818927">
                <a:moveTo>
                  <a:pt x="0" y="0"/>
                </a:moveTo>
                <a:lnTo>
                  <a:pt x="8061255" y="0"/>
                </a:lnTo>
                <a:lnTo>
                  <a:pt x="8061255" y="5818927"/>
                </a:lnTo>
                <a:lnTo>
                  <a:pt x="0" y="58189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5" name="Freeform 5"/>
          <p:cNvSpPr/>
          <p:nvPr/>
        </p:nvSpPr>
        <p:spPr>
          <a:xfrm>
            <a:off x="12747450" y="-2652503"/>
            <a:ext cx="9287237" cy="6980158"/>
          </a:xfrm>
          <a:custGeom>
            <a:avLst/>
            <a:gdLst/>
            <a:ahLst/>
            <a:cxnLst/>
            <a:rect l="l" t="t" r="r" b="b"/>
            <a:pathLst>
              <a:path w="9287237" h="6980158">
                <a:moveTo>
                  <a:pt x="0" y="0"/>
                </a:moveTo>
                <a:lnTo>
                  <a:pt x="9287237" y="0"/>
                </a:lnTo>
                <a:lnTo>
                  <a:pt x="9287237" y="6980158"/>
                </a:lnTo>
                <a:lnTo>
                  <a:pt x="0" y="69801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6" name="Group 6"/>
          <p:cNvGrpSpPr/>
          <p:nvPr/>
        </p:nvGrpSpPr>
        <p:grpSpPr>
          <a:xfrm rot="-5400000">
            <a:off x="14294968" y="330460"/>
            <a:ext cx="327003" cy="327003"/>
            <a:chOff x="0" y="0"/>
            <a:chExt cx="436004" cy="43600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8" name="Group 8"/>
          <p:cNvGrpSpPr/>
          <p:nvPr/>
        </p:nvGrpSpPr>
        <p:grpSpPr>
          <a:xfrm rot="-5400000">
            <a:off x="17129541" y="660187"/>
            <a:ext cx="196796" cy="197396"/>
            <a:chOff x="0" y="0"/>
            <a:chExt cx="262395" cy="26319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0" name="Group 10"/>
          <p:cNvGrpSpPr/>
          <p:nvPr/>
        </p:nvGrpSpPr>
        <p:grpSpPr>
          <a:xfrm rot="5400000">
            <a:off x="15738815" y="765439"/>
            <a:ext cx="196796" cy="197396"/>
            <a:chOff x="0" y="0"/>
            <a:chExt cx="262395" cy="26319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2" name="Group 12"/>
          <p:cNvGrpSpPr/>
          <p:nvPr/>
        </p:nvGrpSpPr>
        <p:grpSpPr>
          <a:xfrm rot="-5400000">
            <a:off x="18311765" y="1800111"/>
            <a:ext cx="327003" cy="327003"/>
            <a:chOff x="0" y="0"/>
            <a:chExt cx="436004" cy="4360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0" y="9369304"/>
            <a:ext cx="18288000" cy="917696"/>
            <a:chOff x="0" y="0"/>
            <a:chExt cx="24384000" cy="122359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384000" cy="1223645"/>
            </a:xfrm>
            <a:custGeom>
              <a:avLst/>
              <a:gdLst/>
              <a:ahLst/>
              <a:cxnLst/>
              <a:rect l="l" t="t" r="r" b="b"/>
              <a:pathLst>
                <a:path w="24384000" h="1223645">
                  <a:moveTo>
                    <a:pt x="0" y="0"/>
                  </a:moveTo>
                  <a:lnTo>
                    <a:pt x="24384000" y="0"/>
                  </a:lnTo>
                  <a:lnTo>
                    <a:pt x="24384000" y="1223645"/>
                  </a:lnTo>
                  <a:lnTo>
                    <a:pt x="0" y="1223645"/>
                  </a:lnTo>
                  <a:close/>
                </a:path>
              </a:pathLst>
            </a:custGeom>
            <a:gradFill rotWithShape="1">
              <a:gsLst>
                <a:gs pos="0">
                  <a:srgbClr val="2F768F">
                    <a:alpha val="100000"/>
                  </a:srgbClr>
                </a:gs>
                <a:gs pos="100000">
                  <a:srgbClr val="1E4767">
                    <a:alpha val="100000"/>
                  </a:srgbClr>
                </a:gs>
              </a:gsLst>
              <a:lin ang="5227638"/>
            </a:gradFill>
          </p:spPr>
          <p:txBody>
            <a:bodyPr/>
            <a:lstStyle/>
            <a:p>
              <a:endParaRPr lang="en-VN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473183" y="984752"/>
            <a:ext cx="8797509" cy="734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1A4568"/>
                </a:solidFill>
                <a:latin typeface="Josefin Sans Bold"/>
                <a:ea typeface="Josefin Sans Bold"/>
                <a:cs typeface="Josefin Sans Bold"/>
                <a:sym typeface="Josefin Sans Bold"/>
              </a:rPr>
              <a:t>Results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299438" y="9602676"/>
            <a:ext cx="70538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453543" y="1045645"/>
            <a:ext cx="7663034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800"/>
              </a:lnSpc>
            </a:pPr>
            <a:r>
              <a:rPr lang="en-US" sz="4000">
                <a:solidFill>
                  <a:srgbClr val="1A4568"/>
                </a:solidFill>
                <a:latin typeface="Josefin Sans"/>
                <a:ea typeface="Josefin Sans"/>
                <a:cs typeface="Josefin Sans"/>
                <a:sym typeface="Josefin Sans"/>
              </a:rPr>
              <a:t>USPTO50K</a:t>
            </a:r>
          </a:p>
        </p:txBody>
      </p:sp>
      <p:graphicFrame>
        <p:nvGraphicFramePr>
          <p:cNvPr id="19" name="Table 19"/>
          <p:cNvGraphicFramePr>
            <a:graphicFrameLocks noGrp="1"/>
          </p:cNvGraphicFramePr>
          <p:nvPr/>
        </p:nvGraphicFramePr>
        <p:xfrm>
          <a:off x="469055" y="1719596"/>
          <a:ext cx="17458376" cy="7551141"/>
        </p:xfrm>
        <a:graphic>
          <a:graphicData uri="http://schemas.openxmlformats.org/drawingml/2006/table">
            <a:tbl>
              <a:tblPr/>
              <a:tblGrid>
                <a:gridCol w="16720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3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18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56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44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224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977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09910">
                <a:tc gridSpan="4"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1">
                          <a:solidFill>
                            <a:srgbClr val="805CF1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Atom centric Architecture</a:t>
                      </a:r>
                      <a:endParaRPr lang="en-US" sz="1100"/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1">
                          <a:solidFill>
                            <a:srgbClr val="805CF1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Atom centric Architecture</a:t>
                      </a:r>
                      <a:endParaRPr lang="en-US" sz="1100"/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1">
                          <a:solidFill>
                            <a:srgbClr val="805CF1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Atom centric Architecture</a:t>
                      </a:r>
                      <a:endParaRPr lang="en-US" sz="1100"/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1">
                          <a:solidFill>
                            <a:srgbClr val="805CF1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Atom centric Architecture</a:t>
                      </a:r>
                      <a:endParaRPr lang="en-US" sz="1100"/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b="1">
                          <a:gradFill>
                            <a:gsLst>
                              <a:gs pos="1000">
                                <a:srgbClr val="EB4B52">
                                  <a:alpha val="100000"/>
                                </a:srgbClr>
                              </a:gs>
                              <a:gs pos="100000">
                                <a:srgbClr val="FF7F0F">
                                  <a:alpha val="100000"/>
                                </a:srgbClr>
                              </a:gs>
                            </a:gsLst>
                            <a:lin ang="5400000"/>
                          </a:gra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Bond-centric Architecture</a:t>
                      </a:r>
                      <a:endParaRPr lang="en-US" sz="1100"/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b="1">
                          <a:gradFill>
                            <a:gsLst>
                              <a:gs pos="1000">
                                <a:srgbClr val="EB4B52">
                                  <a:alpha val="100000"/>
                                </a:srgbClr>
                              </a:gs>
                              <a:gs pos="100000">
                                <a:srgbClr val="FF7F0F">
                                  <a:alpha val="100000"/>
                                </a:srgbClr>
                              </a:gs>
                            </a:gsLst>
                            <a:lin ang="5400000"/>
                          </a:gra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Bond-centric Architecture</a:t>
                      </a:r>
                      <a:endParaRPr lang="en-US" sz="1100"/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b="1">
                          <a:gradFill>
                            <a:gsLst>
                              <a:gs pos="1000">
                                <a:srgbClr val="EB4B52">
                                  <a:alpha val="100000"/>
                                </a:srgbClr>
                              </a:gs>
                              <a:gs pos="100000">
                                <a:srgbClr val="FF7F0F">
                                  <a:alpha val="100000"/>
                                </a:srgbClr>
                              </a:gs>
                            </a:gsLst>
                            <a:lin ang="5400000"/>
                          </a:gra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Bond-centric Architecture</a:t>
                      </a:r>
                      <a:endParaRPr lang="en-US" sz="1100"/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5657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b="1">
                          <a:solidFill>
                            <a:srgbClr val="1A4568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Exact atom set</a:t>
                      </a:r>
                      <a:endParaRPr lang="en-US" sz="1100"/>
                    </a:p>
                  </a:txBody>
                  <a:tcPr marL="56078" marR="56078" marT="56078" marB="56078" anchor="ctr">
                    <a:lnL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b="1">
                          <a:solidFill>
                            <a:srgbClr val="1A4568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Exact membership</a:t>
                      </a:r>
                      <a:endParaRPr lang="en-US" sz="1100"/>
                    </a:p>
                  </a:txBody>
                  <a:tcPr marL="56078" marR="56078" marT="56078" marB="56078" anchor="ctr">
                    <a:lnL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b="1">
                          <a:solidFill>
                            <a:srgbClr val="1A4568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Exact RC</a:t>
                      </a:r>
                      <a:endParaRPr lang="en-US" sz="1100"/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gradFill rotWithShape="1">
                      <a:gsLst>
                        <a:gs pos="0">
                          <a:srgbClr val="FFC6A1">
                            <a:alpha val="0"/>
                          </a:srgbClr>
                        </a:gs>
                        <a:gs pos="50000">
                          <a:srgbClr val="FFDBC6">
                            <a:alpha val="100000"/>
                          </a:srgbClr>
                        </a:gs>
                        <a:gs pos="100000">
                          <a:srgbClr val="FFEDE3">
                            <a:alpha val="100000"/>
                          </a:srgbClr>
                        </a:gs>
                      </a:gsLst>
                      <a:lin ang="2441386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b="1">
                          <a:solidFill>
                            <a:srgbClr val="1A4568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Exact breaked bond set</a:t>
                      </a:r>
                      <a:endParaRPr lang="en-US" sz="1100"/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b="1">
                          <a:solidFill>
                            <a:srgbClr val="1A4568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Exact breaked + Δ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 b="1">
                          <a:solidFill>
                            <a:srgbClr val="1A4568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bond set</a:t>
                      </a:r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b="1">
                          <a:solidFill>
                            <a:srgbClr val="1A4568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Exact RC</a:t>
                      </a:r>
                      <a:endParaRPr lang="en-US" sz="1100"/>
                    </a:p>
                  </a:txBody>
                  <a:tcPr marL="56078" marR="56078" marT="56078" marB="560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gradFill rotWithShape="1">
                      <a:gsLst>
                        <a:gs pos="0">
                          <a:srgbClr val="FFFFFF">
                            <a:alpha val="0"/>
                          </a:srgbClr>
                        </a:gs>
                        <a:gs pos="100000">
                          <a:srgbClr val="FFE479">
                            <a:alpha val="100000"/>
                          </a:srgbClr>
                        </a:gs>
                      </a:gsLst>
                      <a:lin ang="54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3798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b="1">
                          <a:gradFill>
                            <a:gsLst>
                              <a:gs pos="0">
                                <a:srgbClr val="EB4B52">
                                  <a:alpha val="100000"/>
                                </a:srgbClr>
                              </a:gs>
                              <a:gs pos="100000">
                                <a:srgbClr val="4994D1">
                                  <a:alpha val="100000"/>
                                </a:srgbClr>
                              </a:gs>
                            </a:gsLst>
                            <a:lin ang="0"/>
                          </a:gra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Train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 b="1">
                          <a:gradFill>
                            <a:gsLst>
                              <a:gs pos="0">
                                <a:srgbClr val="EB4B52">
                                  <a:alpha val="100000"/>
                                </a:srgbClr>
                              </a:gs>
                              <a:gs pos="100000">
                                <a:srgbClr val="4994D1">
                                  <a:alpha val="100000"/>
                                </a:srgbClr>
                              </a:gs>
                            </a:gsLst>
                            <a:lin ang="0"/>
                          </a:gra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(27514)</a:t>
                      </a:r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26223/27514 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(95.31%)</a:t>
                      </a:r>
                    </a:p>
                  </a:txBody>
                  <a:tcPr marL="56078" marR="56078" marT="56078" marB="56078" anchor="ctr">
                    <a:lnL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20417/27514 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(74.21%)</a:t>
                      </a:r>
                    </a:p>
                  </a:txBody>
                  <a:tcPr marL="56078" marR="56078" marT="56078" marB="56078" anchor="ctr">
                    <a:lnL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18129/27514 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(65.89%)</a:t>
                      </a:r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gradFill rotWithShape="1">
                      <a:gsLst>
                        <a:gs pos="0">
                          <a:srgbClr val="FFC6A1">
                            <a:alpha val="0"/>
                          </a:srgbClr>
                        </a:gs>
                        <a:gs pos="50000">
                          <a:srgbClr val="FFDBC6">
                            <a:alpha val="100000"/>
                          </a:srgbClr>
                        </a:gs>
                        <a:gs pos="100000">
                          <a:srgbClr val="FFEDE3">
                            <a:alpha val="100000"/>
                          </a:srgbClr>
                        </a:gs>
                      </a:gsLst>
                      <a:lin ang="2441386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>
                          <a:solidFill>
                            <a:srgbClr val="26262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24289/27514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>
                          <a:solidFill>
                            <a:srgbClr val="26262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(88.28%)</a:t>
                      </a:r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>
                          <a:solidFill>
                            <a:srgbClr val="26262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24185/27514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>
                          <a:solidFill>
                            <a:srgbClr val="26262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(87.90%)</a:t>
                      </a:r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>
                          <a:solidFill>
                            <a:srgbClr val="26262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14255/27514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>
                          <a:solidFill>
                            <a:srgbClr val="26262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(51.81%)</a:t>
                      </a:r>
                    </a:p>
                  </a:txBody>
                  <a:tcPr marL="56078" marR="56078" marT="56078" marB="560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gradFill rotWithShape="1">
                      <a:gsLst>
                        <a:gs pos="0">
                          <a:srgbClr val="FFFFFF">
                            <a:alpha val="0"/>
                          </a:srgbClr>
                        </a:gs>
                        <a:gs pos="100000">
                          <a:srgbClr val="FFE479">
                            <a:alpha val="100000"/>
                          </a:srgbClr>
                        </a:gs>
                      </a:gsLst>
                      <a:lin ang="54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5888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b="1">
                          <a:gradFill>
                            <a:gsLst>
                              <a:gs pos="0">
                                <a:srgbClr val="2AA02B">
                                  <a:alpha val="100000"/>
                                </a:srgbClr>
                              </a:gs>
                              <a:gs pos="100000">
                                <a:srgbClr val="4994D1">
                                  <a:alpha val="100000"/>
                                </a:srgbClr>
                              </a:gs>
                            </a:gsLst>
                            <a:lin ang="0"/>
                          </a:gra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Valid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 b="1">
                          <a:gradFill>
                            <a:gsLst>
                              <a:gs pos="0">
                                <a:srgbClr val="2AA02B">
                                  <a:alpha val="100000"/>
                                </a:srgbClr>
                              </a:gs>
                              <a:gs pos="100000">
                                <a:srgbClr val="4994D1">
                                  <a:alpha val="100000"/>
                                </a:srgbClr>
                              </a:gs>
                            </a:gsLst>
                            <a:lin ang="0"/>
                          </a:gra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(3439)</a:t>
                      </a:r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3215/3439 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(93.49%)</a:t>
                      </a:r>
                    </a:p>
                  </a:txBody>
                  <a:tcPr marL="56078" marR="56078" marT="56078" marB="56078" anchor="ctr">
                    <a:lnL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2497/3439 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(72.61%)</a:t>
                      </a:r>
                    </a:p>
                  </a:txBody>
                  <a:tcPr marL="56078" marR="56078" marT="56078" marB="56078" anchor="ctr">
                    <a:lnL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2213/3439 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(64.35%)</a:t>
                      </a:r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gradFill rotWithShape="1">
                      <a:gsLst>
                        <a:gs pos="0">
                          <a:srgbClr val="FFC6A1">
                            <a:alpha val="0"/>
                          </a:srgbClr>
                        </a:gs>
                        <a:gs pos="50000">
                          <a:srgbClr val="FFDBC6">
                            <a:alpha val="100000"/>
                          </a:srgbClr>
                        </a:gs>
                        <a:gs pos="100000">
                          <a:srgbClr val="FFEDE3">
                            <a:alpha val="100000"/>
                          </a:srgbClr>
                        </a:gs>
                      </a:gsLst>
                      <a:lin ang="2441386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>
                          <a:solidFill>
                            <a:srgbClr val="26262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3006/3439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>
                          <a:solidFill>
                            <a:srgbClr val="26262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(87.41%)</a:t>
                      </a:r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>
                          <a:solidFill>
                            <a:srgbClr val="26262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2984/3439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>
                          <a:solidFill>
                            <a:srgbClr val="26262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(86.77%)</a:t>
                      </a:r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>
                          <a:solidFill>
                            <a:srgbClr val="26262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1778/3939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>
                          <a:solidFill>
                            <a:srgbClr val="26262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(51.70%)</a:t>
                      </a:r>
                    </a:p>
                  </a:txBody>
                  <a:tcPr marL="56078" marR="56078" marT="56078" marB="560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gradFill rotWithShape="1">
                      <a:gsLst>
                        <a:gs pos="0">
                          <a:srgbClr val="FFFFFF">
                            <a:alpha val="0"/>
                          </a:srgbClr>
                        </a:gs>
                        <a:gs pos="100000">
                          <a:srgbClr val="FFE479">
                            <a:alpha val="100000"/>
                          </a:srgbClr>
                        </a:gs>
                      </a:gsLst>
                      <a:lin ang="54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888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b="1">
                          <a:gradFill>
                            <a:gsLst>
                              <a:gs pos="0">
                                <a:srgbClr val="2AA02B">
                                  <a:alpha val="100000"/>
                                </a:srgbClr>
                              </a:gs>
                              <a:gs pos="100000">
                                <a:srgbClr val="4994D1">
                                  <a:alpha val="100000"/>
                                </a:srgbClr>
                              </a:gs>
                            </a:gsLst>
                            <a:lin ang="0"/>
                          </a:gra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Test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 b="1">
                          <a:gradFill>
                            <a:gsLst>
                              <a:gs pos="0">
                                <a:srgbClr val="2AA02B">
                                  <a:alpha val="100000"/>
                                </a:srgbClr>
                              </a:gs>
                              <a:gs pos="100000">
                                <a:srgbClr val="4994D1">
                                  <a:alpha val="100000"/>
                                </a:srgbClr>
                              </a:gs>
                            </a:gsLst>
                            <a:lin ang="0"/>
                          </a:gra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(3440)</a:t>
                      </a:r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>
                          <a:solidFill>
                            <a:srgbClr val="26262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3206/3440 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 b="1">
                          <a:solidFill>
                            <a:srgbClr val="FF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(93.20%)</a:t>
                      </a:r>
                    </a:p>
                  </a:txBody>
                  <a:tcPr marL="56078" marR="56078" marT="56078" marB="56078" anchor="ctr">
                    <a:lnL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>
                          <a:solidFill>
                            <a:srgbClr val="26262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2517/3440 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 b="1">
                          <a:solidFill>
                            <a:srgbClr val="FF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(73.17%)</a:t>
                      </a:r>
                    </a:p>
                  </a:txBody>
                  <a:tcPr marL="56078" marR="56078" marT="56078" marB="56078" anchor="ctr">
                    <a:lnL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>
                          <a:solidFill>
                            <a:srgbClr val="26262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2254/3440 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 b="1">
                          <a:solidFill>
                            <a:srgbClr val="FF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(65.52%)</a:t>
                      </a:r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rotWithShape="1">
                      <a:gsLst>
                        <a:gs pos="0">
                          <a:srgbClr val="FFC6A1">
                            <a:alpha val="0"/>
                          </a:srgbClr>
                        </a:gs>
                        <a:gs pos="50000">
                          <a:srgbClr val="FFDBC6">
                            <a:alpha val="100000"/>
                          </a:srgbClr>
                        </a:gs>
                        <a:gs pos="100000">
                          <a:srgbClr val="FFEDE3">
                            <a:alpha val="100000"/>
                          </a:srgbClr>
                        </a:gs>
                      </a:gsLst>
                      <a:lin ang="2441386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>
                          <a:solidFill>
                            <a:srgbClr val="26262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3039/3440 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 b="1">
                          <a:solidFill>
                            <a:srgbClr val="FF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(88.34%)</a:t>
                      </a:r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>
                          <a:solidFill>
                            <a:srgbClr val="26262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3022/3440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 b="1">
                          <a:solidFill>
                            <a:srgbClr val="FF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(87.85%)</a:t>
                      </a:r>
                    </a:p>
                  </a:txBody>
                  <a:tcPr marL="56078" marR="56078" marT="56078" marB="5607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>
                          <a:solidFill>
                            <a:srgbClr val="26262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1822/3440</a:t>
                      </a:r>
                      <a:endParaRPr lang="en-US" sz="1100"/>
                    </a:p>
                    <a:p>
                      <a:pPr algn="ctr">
                        <a:lnSpc>
                          <a:spcPts val="3359"/>
                        </a:lnSpc>
                      </a:pPr>
                      <a:r>
                        <a:rPr lang="en-US" sz="2799" b="1">
                          <a:solidFill>
                            <a:srgbClr val="FF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(53.26%)</a:t>
                      </a:r>
                    </a:p>
                  </a:txBody>
                  <a:tcPr marL="56078" marR="56078" marT="56078" marB="560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45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rotWithShape="1">
                      <a:gsLst>
                        <a:gs pos="0">
                          <a:srgbClr val="FFFFFF">
                            <a:alpha val="0"/>
                          </a:srgbClr>
                        </a:gs>
                        <a:gs pos="100000">
                          <a:srgbClr val="FFE479">
                            <a:alpha val="100000"/>
                          </a:srgbClr>
                        </a:gs>
                      </a:gsLst>
                      <a:lin ang="54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0" name="Group 20"/>
          <p:cNvGrpSpPr/>
          <p:nvPr/>
        </p:nvGrpSpPr>
        <p:grpSpPr>
          <a:xfrm>
            <a:off x="353597" y="339147"/>
            <a:ext cx="4435707" cy="501015"/>
            <a:chOff x="0" y="0"/>
            <a:chExt cx="5914276" cy="668020"/>
          </a:xfrm>
        </p:grpSpPr>
        <p:sp>
          <p:nvSpPr>
            <p:cNvPr id="21" name="Freeform 21"/>
            <p:cNvSpPr/>
            <p:nvPr/>
          </p:nvSpPr>
          <p:spPr>
            <a:xfrm>
              <a:off x="16891" y="16891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0" y="0"/>
              <a:ext cx="5872988" cy="641604"/>
            </a:xfrm>
            <a:custGeom>
              <a:avLst/>
              <a:gdLst/>
              <a:ahLst/>
              <a:cxnLst/>
              <a:rect l="l" t="t" r="r" b="b"/>
              <a:pathLst>
                <a:path w="5872988" h="641604">
                  <a:moveTo>
                    <a:pt x="16891" y="0"/>
                  </a:moveTo>
                  <a:lnTo>
                    <a:pt x="5856097" y="0"/>
                  </a:lnTo>
                  <a:cubicBezTo>
                    <a:pt x="5865495" y="0"/>
                    <a:pt x="5872988" y="7620"/>
                    <a:pt x="5872988" y="16891"/>
                  </a:cubicBezTo>
                  <a:lnTo>
                    <a:pt x="5872988" y="624713"/>
                  </a:lnTo>
                  <a:cubicBezTo>
                    <a:pt x="5872988" y="634111"/>
                    <a:pt x="5865368" y="641604"/>
                    <a:pt x="5856097" y="641604"/>
                  </a:cubicBezTo>
                  <a:lnTo>
                    <a:pt x="16891" y="641604"/>
                  </a:lnTo>
                  <a:cubicBezTo>
                    <a:pt x="7620" y="641604"/>
                    <a:pt x="0" y="634111"/>
                    <a:pt x="0" y="62471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24713"/>
                  </a:lnTo>
                  <a:lnTo>
                    <a:pt x="16891" y="624713"/>
                  </a:lnTo>
                  <a:lnTo>
                    <a:pt x="16891" y="607822"/>
                  </a:lnTo>
                  <a:lnTo>
                    <a:pt x="5856097" y="607822"/>
                  </a:lnTo>
                  <a:lnTo>
                    <a:pt x="5856097" y="624713"/>
                  </a:lnTo>
                  <a:lnTo>
                    <a:pt x="5839206" y="624713"/>
                  </a:lnTo>
                  <a:lnTo>
                    <a:pt x="5839206" y="16891"/>
                  </a:lnTo>
                  <a:lnTo>
                    <a:pt x="5856097" y="16891"/>
                  </a:lnTo>
                  <a:lnTo>
                    <a:pt x="5856097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9525"/>
              <a:ext cx="5914276" cy="658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BFBFBF"/>
                  </a:solidFill>
                  <a:latin typeface="Open Sans"/>
                  <a:ea typeface="Open Sans"/>
                  <a:cs typeface="Open Sans"/>
                  <a:sym typeface="Open Sans"/>
                </a:rPr>
                <a:t>Background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4732972" y="339147"/>
            <a:ext cx="4435707" cy="501015"/>
            <a:chOff x="0" y="0"/>
            <a:chExt cx="5914276" cy="668020"/>
          </a:xfrm>
        </p:grpSpPr>
        <p:sp>
          <p:nvSpPr>
            <p:cNvPr id="25" name="Freeform 25"/>
            <p:cNvSpPr/>
            <p:nvPr/>
          </p:nvSpPr>
          <p:spPr>
            <a:xfrm>
              <a:off x="16891" y="16891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0" y="0"/>
              <a:ext cx="5872988" cy="641604"/>
            </a:xfrm>
            <a:custGeom>
              <a:avLst/>
              <a:gdLst/>
              <a:ahLst/>
              <a:cxnLst/>
              <a:rect l="l" t="t" r="r" b="b"/>
              <a:pathLst>
                <a:path w="5872988" h="641604">
                  <a:moveTo>
                    <a:pt x="16891" y="0"/>
                  </a:moveTo>
                  <a:lnTo>
                    <a:pt x="5856097" y="0"/>
                  </a:lnTo>
                  <a:cubicBezTo>
                    <a:pt x="5865495" y="0"/>
                    <a:pt x="5872988" y="7620"/>
                    <a:pt x="5872988" y="16891"/>
                  </a:cubicBezTo>
                  <a:lnTo>
                    <a:pt x="5872988" y="624713"/>
                  </a:lnTo>
                  <a:cubicBezTo>
                    <a:pt x="5872988" y="634111"/>
                    <a:pt x="5865368" y="641604"/>
                    <a:pt x="5856097" y="641604"/>
                  </a:cubicBezTo>
                  <a:lnTo>
                    <a:pt x="16891" y="641604"/>
                  </a:lnTo>
                  <a:cubicBezTo>
                    <a:pt x="7620" y="641604"/>
                    <a:pt x="0" y="634111"/>
                    <a:pt x="0" y="62471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24713"/>
                  </a:lnTo>
                  <a:lnTo>
                    <a:pt x="16891" y="624713"/>
                  </a:lnTo>
                  <a:lnTo>
                    <a:pt x="16891" y="607822"/>
                  </a:lnTo>
                  <a:lnTo>
                    <a:pt x="5856097" y="607822"/>
                  </a:lnTo>
                  <a:lnTo>
                    <a:pt x="5856097" y="624713"/>
                  </a:lnTo>
                  <a:lnTo>
                    <a:pt x="5839206" y="624713"/>
                  </a:lnTo>
                  <a:lnTo>
                    <a:pt x="5839206" y="16891"/>
                  </a:lnTo>
                  <a:lnTo>
                    <a:pt x="5856097" y="16891"/>
                  </a:lnTo>
                  <a:lnTo>
                    <a:pt x="5856097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9525"/>
              <a:ext cx="5914276" cy="658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BFBFBF"/>
                  </a:solidFill>
                  <a:latin typeface="Open Sans"/>
                  <a:ea typeface="Open Sans"/>
                  <a:cs typeface="Open Sans"/>
                  <a:sym typeface="Open Sans"/>
                </a:rPr>
                <a:t>Architecture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9098261" y="327850"/>
            <a:ext cx="4463872" cy="523599"/>
            <a:chOff x="0" y="0"/>
            <a:chExt cx="5951830" cy="698132"/>
          </a:xfrm>
        </p:grpSpPr>
        <p:sp>
          <p:nvSpPr>
            <p:cNvPr id="29" name="Freeform 29"/>
            <p:cNvSpPr/>
            <p:nvPr/>
          </p:nvSpPr>
          <p:spPr>
            <a:xfrm>
              <a:off x="25400" y="25400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0" y="0"/>
              <a:ext cx="5890006" cy="658622"/>
            </a:xfrm>
            <a:custGeom>
              <a:avLst/>
              <a:gdLst/>
              <a:ahLst/>
              <a:cxnLst/>
              <a:rect l="l" t="t" r="r" b="b"/>
              <a:pathLst>
                <a:path w="5890006" h="658622">
                  <a:moveTo>
                    <a:pt x="25400" y="0"/>
                  </a:moveTo>
                  <a:lnTo>
                    <a:pt x="5864606" y="0"/>
                  </a:lnTo>
                  <a:cubicBezTo>
                    <a:pt x="5878576" y="0"/>
                    <a:pt x="5890006" y="11430"/>
                    <a:pt x="5890006" y="25400"/>
                  </a:cubicBezTo>
                  <a:lnTo>
                    <a:pt x="5890006" y="633222"/>
                  </a:lnTo>
                  <a:cubicBezTo>
                    <a:pt x="5890006" y="647192"/>
                    <a:pt x="5878576" y="658622"/>
                    <a:pt x="5864606" y="658622"/>
                  </a:cubicBezTo>
                  <a:lnTo>
                    <a:pt x="25400" y="658622"/>
                  </a:lnTo>
                  <a:cubicBezTo>
                    <a:pt x="11430" y="658622"/>
                    <a:pt x="0" y="647192"/>
                    <a:pt x="0" y="63322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633222"/>
                  </a:lnTo>
                  <a:lnTo>
                    <a:pt x="25400" y="633222"/>
                  </a:lnTo>
                  <a:lnTo>
                    <a:pt x="25400" y="607822"/>
                  </a:lnTo>
                  <a:lnTo>
                    <a:pt x="5864606" y="607822"/>
                  </a:lnTo>
                  <a:lnTo>
                    <a:pt x="5864606" y="633222"/>
                  </a:lnTo>
                  <a:lnTo>
                    <a:pt x="5839206" y="633222"/>
                  </a:lnTo>
                  <a:lnTo>
                    <a:pt x="5839206" y="25400"/>
                  </a:lnTo>
                  <a:lnTo>
                    <a:pt x="5864606" y="25400"/>
                  </a:lnTo>
                  <a:lnTo>
                    <a:pt x="586460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9525"/>
              <a:ext cx="5951830" cy="6886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1A4568"/>
                  </a:solidFill>
                  <a:latin typeface="Open Sans"/>
                  <a:ea typeface="Open Sans"/>
                  <a:cs typeface="Open Sans"/>
                  <a:sym typeface="Open Sans"/>
                </a:rPr>
                <a:t>Results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3491724" y="339147"/>
            <a:ext cx="4435707" cy="501015"/>
            <a:chOff x="0" y="0"/>
            <a:chExt cx="5914276" cy="668020"/>
          </a:xfrm>
        </p:grpSpPr>
        <p:sp>
          <p:nvSpPr>
            <p:cNvPr id="33" name="Freeform 33"/>
            <p:cNvSpPr/>
            <p:nvPr/>
          </p:nvSpPr>
          <p:spPr>
            <a:xfrm>
              <a:off x="16891" y="16891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0" y="0"/>
              <a:ext cx="5872988" cy="641604"/>
            </a:xfrm>
            <a:custGeom>
              <a:avLst/>
              <a:gdLst/>
              <a:ahLst/>
              <a:cxnLst/>
              <a:rect l="l" t="t" r="r" b="b"/>
              <a:pathLst>
                <a:path w="5872988" h="641604">
                  <a:moveTo>
                    <a:pt x="16891" y="0"/>
                  </a:moveTo>
                  <a:lnTo>
                    <a:pt x="5856097" y="0"/>
                  </a:lnTo>
                  <a:cubicBezTo>
                    <a:pt x="5865495" y="0"/>
                    <a:pt x="5872988" y="7620"/>
                    <a:pt x="5872988" y="16891"/>
                  </a:cubicBezTo>
                  <a:lnTo>
                    <a:pt x="5872988" y="624713"/>
                  </a:lnTo>
                  <a:cubicBezTo>
                    <a:pt x="5872988" y="634111"/>
                    <a:pt x="5865368" y="641604"/>
                    <a:pt x="5856097" y="641604"/>
                  </a:cubicBezTo>
                  <a:lnTo>
                    <a:pt x="16891" y="641604"/>
                  </a:lnTo>
                  <a:cubicBezTo>
                    <a:pt x="7620" y="641604"/>
                    <a:pt x="0" y="634111"/>
                    <a:pt x="0" y="62471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24713"/>
                  </a:lnTo>
                  <a:lnTo>
                    <a:pt x="16891" y="624713"/>
                  </a:lnTo>
                  <a:lnTo>
                    <a:pt x="16891" y="607822"/>
                  </a:lnTo>
                  <a:lnTo>
                    <a:pt x="5856097" y="607822"/>
                  </a:lnTo>
                  <a:lnTo>
                    <a:pt x="5856097" y="624713"/>
                  </a:lnTo>
                  <a:lnTo>
                    <a:pt x="5839206" y="624713"/>
                  </a:lnTo>
                  <a:lnTo>
                    <a:pt x="5839206" y="16891"/>
                  </a:lnTo>
                  <a:lnTo>
                    <a:pt x="5856097" y="16891"/>
                  </a:lnTo>
                  <a:lnTo>
                    <a:pt x="5856097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9525"/>
              <a:ext cx="5914276" cy="658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BFBFBF"/>
                  </a:solidFill>
                  <a:latin typeface="Open Sans"/>
                  <a:ea typeface="Open Sans"/>
                  <a:cs typeface="Open Sans"/>
                  <a:sym typeface="Open Sans"/>
                </a:rPr>
                <a:t>Future Works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7589453" y="7052443"/>
            <a:ext cx="10539003" cy="3234604"/>
            <a:chOff x="0" y="0"/>
            <a:chExt cx="14052004" cy="4312806"/>
          </a:xfrm>
        </p:grpSpPr>
        <p:sp>
          <p:nvSpPr>
            <p:cNvPr id="3" name="Freeform 3"/>
            <p:cNvSpPr/>
            <p:nvPr/>
          </p:nvSpPr>
          <p:spPr>
            <a:xfrm>
              <a:off x="519975" y="0"/>
              <a:ext cx="13421373" cy="4312793"/>
            </a:xfrm>
            <a:custGeom>
              <a:avLst/>
              <a:gdLst/>
              <a:ahLst/>
              <a:cxnLst/>
              <a:rect l="l" t="t" r="r" b="b"/>
              <a:pathLst>
                <a:path w="13421373" h="4312793">
                  <a:moveTo>
                    <a:pt x="13421069" y="0"/>
                  </a:moveTo>
                  <a:cubicBezTo>
                    <a:pt x="13421069" y="0"/>
                    <a:pt x="13531939" y="2735834"/>
                    <a:pt x="9521661" y="1628394"/>
                  </a:cubicBezTo>
                  <a:cubicBezTo>
                    <a:pt x="6509475" y="798830"/>
                    <a:pt x="5743411" y="4312793"/>
                    <a:pt x="3362161" y="4312793"/>
                  </a:cubicBezTo>
                  <a:cubicBezTo>
                    <a:pt x="1611847" y="4312793"/>
                    <a:pt x="-519975" y="3287776"/>
                    <a:pt x="114390" y="0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158820" y="0"/>
            <a:ext cx="7697495" cy="2030797"/>
            <a:chOff x="0" y="0"/>
            <a:chExt cx="10263327" cy="2707729"/>
          </a:xfrm>
        </p:grpSpPr>
        <p:sp>
          <p:nvSpPr>
            <p:cNvPr id="5" name="Freeform 5"/>
            <p:cNvSpPr/>
            <p:nvPr/>
          </p:nvSpPr>
          <p:spPr>
            <a:xfrm>
              <a:off x="80803" y="-127"/>
              <a:ext cx="9802696" cy="2707767"/>
            </a:xfrm>
            <a:custGeom>
              <a:avLst/>
              <a:gdLst/>
              <a:ahLst/>
              <a:cxnLst/>
              <a:rect l="l" t="t" r="r" b="b"/>
              <a:pathLst>
                <a:path w="9802696" h="2707767">
                  <a:moveTo>
                    <a:pt x="223" y="127"/>
                  </a:moveTo>
                  <a:cubicBezTo>
                    <a:pt x="223" y="127"/>
                    <a:pt x="-80803" y="1717675"/>
                    <a:pt x="2848325" y="1022477"/>
                  </a:cubicBezTo>
                  <a:cubicBezTo>
                    <a:pt x="5048346" y="501650"/>
                    <a:pt x="5607781" y="2707767"/>
                    <a:pt x="7347046" y="2707767"/>
                  </a:cubicBezTo>
                  <a:cubicBezTo>
                    <a:pt x="8625555" y="2707767"/>
                    <a:pt x="10182448" y="2064258"/>
                    <a:pt x="9719152" y="0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11716" y="0"/>
            <a:ext cx="11212906" cy="2776766"/>
            <a:chOff x="0" y="0"/>
            <a:chExt cx="14950542" cy="3702355"/>
          </a:xfrm>
        </p:grpSpPr>
        <p:sp>
          <p:nvSpPr>
            <p:cNvPr id="7" name="Freeform 7"/>
            <p:cNvSpPr/>
            <p:nvPr/>
          </p:nvSpPr>
          <p:spPr>
            <a:xfrm>
              <a:off x="194417" y="0"/>
              <a:ext cx="14307461" cy="3702304"/>
            </a:xfrm>
            <a:custGeom>
              <a:avLst/>
              <a:gdLst/>
              <a:ahLst/>
              <a:cxnLst/>
              <a:rect l="l" t="t" r="r" b="b"/>
              <a:pathLst>
                <a:path w="14307461" h="3702304">
                  <a:moveTo>
                    <a:pt x="2306" y="22225"/>
                  </a:moveTo>
                  <a:cubicBezTo>
                    <a:pt x="2306" y="22225"/>
                    <a:pt x="-194417" y="2083181"/>
                    <a:pt x="3045988" y="1693291"/>
                  </a:cubicBezTo>
                  <a:cubicBezTo>
                    <a:pt x="6526804" y="1277493"/>
                    <a:pt x="6051443" y="3702304"/>
                    <a:pt x="9089537" y="3702304"/>
                  </a:cubicBezTo>
                  <a:cubicBezTo>
                    <a:pt x="11581277" y="3702304"/>
                    <a:pt x="10384557" y="1392555"/>
                    <a:pt x="12570353" y="1195705"/>
                  </a:cubicBezTo>
                  <a:cubicBezTo>
                    <a:pt x="14756150" y="998855"/>
                    <a:pt x="14258819" y="0"/>
                    <a:pt x="14258819" y="0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796567" y="6611064"/>
            <a:ext cx="8491633" cy="3676098"/>
            <a:chOff x="0" y="0"/>
            <a:chExt cx="11322177" cy="4901463"/>
          </a:xfrm>
        </p:grpSpPr>
        <p:sp>
          <p:nvSpPr>
            <p:cNvPr id="9" name="Freeform 9"/>
            <p:cNvSpPr/>
            <p:nvPr/>
          </p:nvSpPr>
          <p:spPr>
            <a:xfrm>
              <a:off x="106337" y="366962"/>
              <a:ext cx="11215840" cy="4534476"/>
            </a:xfrm>
            <a:custGeom>
              <a:avLst/>
              <a:gdLst/>
              <a:ahLst/>
              <a:cxnLst/>
              <a:rect l="l" t="t" r="r" b="b"/>
              <a:pathLst>
                <a:path w="11215840" h="4534476">
                  <a:moveTo>
                    <a:pt x="1232" y="4534476"/>
                  </a:moveTo>
                  <a:cubicBezTo>
                    <a:pt x="1232" y="4534476"/>
                    <a:pt x="-106337" y="3235901"/>
                    <a:pt x="1688935" y="3235901"/>
                  </a:cubicBezTo>
                  <a:cubicBezTo>
                    <a:pt x="3484207" y="3235901"/>
                    <a:pt x="4882985" y="3189165"/>
                    <a:pt x="5282654" y="1238953"/>
                  </a:cubicBezTo>
                  <a:cubicBezTo>
                    <a:pt x="5608536" y="-347277"/>
                    <a:pt x="8688794" y="-366962"/>
                    <a:pt x="9365196" y="931613"/>
                  </a:cubicBezTo>
                  <a:cubicBezTo>
                    <a:pt x="10038423" y="2232601"/>
                    <a:pt x="11215840" y="2232601"/>
                    <a:pt x="11215840" y="2232601"/>
                  </a:cubicBezTo>
                  <a:lnTo>
                    <a:pt x="11215840" y="4534476"/>
                  </a:ln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059478" y="6610798"/>
            <a:ext cx="7228551" cy="3675764"/>
            <a:chOff x="0" y="0"/>
            <a:chExt cx="9638068" cy="4901019"/>
          </a:xfrm>
        </p:grpSpPr>
        <p:sp>
          <p:nvSpPr>
            <p:cNvPr id="11" name="Freeform 11"/>
            <p:cNvSpPr/>
            <p:nvPr/>
          </p:nvSpPr>
          <p:spPr>
            <a:xfrm>
              <a:off x="638047" y="529919"/>
              <a:ext cx="8999983" cy="4371138"/>
            </a:xfrm>
            <a:custGeom>
              <a:avLst/>
              <a:gdLst/>
              <a:ahLst/>
              <a:cxnLst/>
              <a:rect l="l" t="t" r="r" b="b"/>
              <a:pathLst>
                <a:path w="8999983" h="4371138">
                  <a:moveTo>
                    <a:pt x="8999983" y="162104"/>
                  </a:moveTo>
                  <a:cubicBezTo>
                    <a:pt x="8999983" y="162104"/>
                    <a:pt x="6844666" y="-529919"/>
                    <a:pt x="6201539" y="945694"/>
                  </a:cubicBezTo>
                  <a:cubicBezTo>
                    <a:pt x="5558410" y="2421307"/>
                    <a:pt x="2308099" y="200966"/>
                    <a:pt x="2308099" y="2473885"/>
                  </a:cubicBezTo>
                  <a:cubicBezTo>
                    <a:pt x="2308099" y="3775381"/>
                    <a:pt x="-638047" y="2854250"/>
                    <a:pt x="126747" y="4371138"/>
                  </a:cubicBezTo>
                  <a:lnTo>
                    <a:pt x="8999983" y="4371138"/>
                  </a:ln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591800" y="0"/>
            <a:ext cx="7696219" cy="2438724"/>
            <a:chOff x="0" y="0"/>
            <a:chExt cx="10261625" cy="3251632"/>
          </a:xfrm>
        </p:grpSpPr>
        <p:sp>
          <p:nvSpPr>
            <p:cNvPr id="13" name="Freeform 13"/>
            <p:cNvSpPr/>
            <p:nvPr/>
          </p:nvSpPr>
          <p:spPr>
            <a:xfrm>
              <a:off x="357256" y="0"/>
              <a:ext cx="9904471" cy="2850090"/>
            </a:xfrm>
            <a:custGeom>
              <a:avLst/>
              <a:gdLst/>
              <a:ahLst/>
              <a:cxnLst/>
              <a:rect l="l" t="t" r="r" b="b"/>
              <a:pathLst>
                <a:path w="9904471" h="2850090">
                  <a:moveTo>
                    <a:pt x="13457" y="0"/>
                  </a:moveTo>
                  <a:cubicBezTo>
                    <a:pt x="13457" y="0"/>
                    <a:pt x="-357256" y="1444117"/>
                    <a:pt x="2792725" y="1128268"/>
                  </a:cubicBezTo>
                  <a:cubicBezTo>
                    <a:pt x="4957948" y="910590"/>
                    <a:pt x="4393306" y="2225294"/>
                    <a:pt x="5942706" y="2745232"/>
                  </a:cubicBezTo>
                  <a:cubicBezTo>
                    <a:pt x="7454006" y="3251581"/>
                    <a:pt x="8598403" y="1697228"/>
                    <a:pt x="9904471" y="2848610"/>
                  </a:cubicBezTo>
                  <a:lnTo>
                    <a:pt x="9904471" y="10922"/>
                  </a:ln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4" name="Group 14"/>
          <p:cNvGrpSpPr/>
          <p:nvPr/>
        </p:nvGrpSpPr>
        <p:grpSpPr>
          <a:xfrm rot="5400000">
            <a:off x="14539008" y="2111712"/>
            <a:ext cx="327003" cy="327003"/>
            <a:chOff x="0" y="0"/>
            <a:chExt cx="436004" cy="43600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6" name="Group 16"/>
          <p:cNvGrpSpPr/>
          <p:nvPr/>
        </p:nvGrpSpPr>
        <p:grpSpPr>
          <a:xfrm rot="5400000">
            <a:off x="11834641" y="1911591"/>
            <a:ext cx="196796" cy="197396"/>
            <a:chOff x="0" y="0"/>
            <a:chExt cx="262395" cy="26319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8" name="Group 18"/>
          <p:cNvGrpSpPr/>
          <p:nvPr/>
        </p:nvGrpSpPr>
        <p:grpSpPr>
          <a:xfrm rot="-5400000">
            <a:off x="13225358" y="1806340"/>
            <a:ext cx="196796" cy="197396"/>
            <a:chOff x="0" y="0"/>
            <a:chExt cx="262395" cy="26319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0" name="Group 20"/>
          <p:cNvGrpSpPr/>
          <p:nvPr/>
        </p:nvGrpSpPr>
        <p:grpSpPr>
          <a:xfrm rot="5400000">
            <a:off x="10522210" y="642061"/>
            <a:ext cx="327003" cy="327003"/>
            <a:chOff x="0" y="0"/>
            <a:chExt cx="436004" cy="43600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2" name="Group 22"/>
          <p:cNvGrpSpPr/>
          <p:nvPr/>
        </p:nvGrpSpPr>
        <p:grpSpPr>
          <a:xfrm rot="-5400000">
            <a:off x="8683361" y="9506664"/>
            <a:ext cx="327003" cy="327003"/>
            <a:chOff x="0" y="0"/>
            <a:chExt cx="436004" cy="43600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36118" cy="435991"/>
            </a:xfrm>
            <a:custGeom>
              <a:avLst/>
              <a:gdLst/>
              <a:ahLst/>
              <a:cxnLst/>
              <a:rect l="l" t="t" r="r" b="b"/>
              <a:pathLst>
                <a:path w="436118" h="435991">
                  <a:moveTo>
                    <a:pt x="435991" y="218059"/>
                  </a:moveTo>
                  <a:cubicBezTo>
                    <a:pt x="435991" y="97663"/>
                    <a:pt x="338455" y="0"/>
                    <a:pt x="218059" y="0"/>
                  </a:cubicBezTo>
                  <a:cubicBezTo>
                    <a:pt x="97663" y="0"/>
                    <a:pt x="0" y="97663"/>
                    <a:pt x="0" y="218059"/>
                  </a:cubicBezTo>
                  <a:cubicBezTo>
                    <a:pt x="0" y="338455"/>
                    <a:pt x="97663" y="435991"/>
                    <a:pt x="218059" y="435991"/>
                  </a:cubicBezTo>
                  <a:cubicBezTo>
                    <a:pt x="338455" y="435991"/>
                    <a:pt x="436118" y="338328"/>
                    <a:pt x="436118" y="217932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4" name="Group 24"/>
          <p:cNvGrpSpPr/>
          <p:nvPr/>
        </p:nvGrpSpPr>
        <p:grpSpPr>
          <a:xfrm rot="5400000">
            <a:off x="10652112" y="8658892"/>
            <a:ext cx="196796" cy="197396"/>
            <a:chOff x="0" y="0"/>
            <a:chExt cx="262395" cy="26319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262382" y="131572"/>
                  </a:moveTo>
                  <a:cubicBezTo>
                    <a:pt x="262382" y="58928"/>
                    <a:pt x="203708" y="0"/>
                    <a:pt x="131191" y="0"/>
                  </a:cubicBezTo>
                  <a:cubicBezTo>
                    <a:pt x="58674" y="0"/>
                    <a:pt x="0" y="58928"/>
                    <a:pt x="0" y="131572"/>
                  </a:cubicBezTo>
                  <a:cubicBezTo>
                    <a:pt x="0" y="204216"/>
                    <a:pt x="58801" y="263144"/>
                    <a:pt x="131191" y="263144"/>
                  </a:cubicBezTo>
                  <a:cubicBezTo>
                    <a:pt x="203581" y="263144"/>
                    <a:pt x="262382" y="204216"/>
                    <a:pt x="262382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6" name="Group 26"/>
          <p:cNvGrpSpPr/>
          <p:nvPr/>
        </p:nvGrpSpPr>
        <p:grpSpPr>
          <a:xfrm rot="-5400000">
            <a:off x="14212014" y="7349414"/>
            <a:ext cx="327003" cy="327003"/>
            <a:chOff x="0" y="0"/>
            <a:chExt cx="436004" cy="436004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436118" cy="435991"/>
            </a:xfrm>
            <a:custGeom>
              <a:avLst/>
              <a:gdLst/>
              <a:ahLst/>
              <a:cxnLst/>
              <a:rect l="l" t="t" r="r" b="b"/>
              <a:pathLst>
                <a:path w="436118" h="435991">
                  <a:moveTo>
                    <a:pt x="435991" y="218059"/>
                  </a:moveTo>
                  <a:cubicBezTo>
                    <a:pt x="435991" y="97663"/>
                    <a:pt x="338455" y="0"/>
                    <a:pt x="218059" y="0"/>
                  </a:cubicBezTo>
                  <a:cubicBezTo>
                    <a:pt x="97663" y="0"/>
                    <a:pt x="0" y="97663"/>
                    <a:pt x="0" y="218059"/>
                  </a:cubicBezTo>
                  <a:cubicBezTo>
                    <a:pt x="0" y="338455"/>
                    <a:pt x="97663" y="435991"/>
                    <a:pt x="218059" y="435991"/>
                  </a:cubicBezTo>
                  <a:cubicBezTo>
                    <a:pt x="338455" y="435991"/>
                    <a:pt x="436118" y="338328"/>
                    <a:pt x="436118" y="217932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419997" y="4048512"/>
            <a:ext cx="10637996" cy="6007862"/>
            <a:chOff x="0" y="0"/>
            <a:chExt cx="14183995" cy="8010483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4183999" cy="8010487"/>
            </a:xfrm>
            <a:custGeom>
              <a:avLst/>
              <a:gdLst/>
              <a:ahLst/>
              <a:cxnLst/>
              <a:rect l="l" t="t" r="r" b="b"/>
              <a:pathLst>
                <a:path w="14183999" h="8010487">
                  <a:moveTo>
                    <a:pt x="0" y="0"/>
                  </a:moveTo>
                  <a:lnTo>
                    <a:pt x="14183999" y="0"/>
                  </a:lnTo>
                  <a:lnTo>
                    <a:pt x="14183999" y="8010487"/>
                  </a:lnTo>
                  <a:lnTo>
                    <a:pt x="0" y="801048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7567" b="38563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9525"/>
              <a:ext cx="14183995" cy="802000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200"/>
                </a:lnSpc>
              </a:pPr>
              <a:r>
                <a:rPr lang="en-US" sz="16000" b="1">
                  <a:solidFill>
                    <a:srgbClr val="9DCEDF"/>
                  </a:solidFill>
                  <a:latin typeface="Josefin Sans Bold"/>
                  <a:ea typeface="Josefin Sans Bold"/>
                  <a:cs typeface="Josefin Sans Bold"/>
                  <a:sym typeface="Josefin Sans Bold"/>
                </a:rPr>
                <a:t>Future Work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419997" y="2329348"/>
            <a:ext cx="5865600" cy="1956597"/>
            <a:chOff x="0" y="0"/>
            <a:chExt cx="7820800" cy="2608796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7820800" cy="2608800"/>
            </a:xfrm>
            <a:custGeom>
              <a:avLst/>
              <a:gdLst/>
              <a:ahLst/>
              <a:cxnLst/>
              <a:rect l="l" t="t" r="r" b="b"/>
              <a:pathLst>
                <a:path w="7820800" h="2608800">
                  <a:moveTo>
                    <a:pt x="0" y="0"/>
                  </a:moveTo>
                  <a:lnTo>
                    <a:pt x="7820800" y="0"/>
                  </a:lnTo>
                  <a:lnTo>
                    <a:pt x="7820800" y="2608800"/>
                  </a:lnTo>
                  <a:lnTo>
                    <a:pt x="0" y="26088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413" b="-8413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9525"/>
              <a:ext cx="7820800" cy="261832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200"/>
                </a:lnSpc>
              </a:pPr>
              <a:r>
                <a:rPr lang="en-US" sz="16000" b="1">
                  <a:solidFill>
                    <a:srgbClr val="9DCEDF"/>
                  </a:solidFill>
                  <a:latin typeface="Josefin Sans Bold"/>
                  <a:ea typeface="Josefin Sans Bold"/>
                  <a:cs typeface="Josefin Sans Bold"/>
                  <a:sym typeface="Josefin Sans Bold"/>
                </a:rPr>
                <a:t>04</a:t>
              </a:r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7299438" y="9602676"/>
            <a:ext cx="70538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11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518780">
            <a:off x="15025849" y="233734"/>
            <a:ext cx="4456252" cy="1837858"/>
            <a:chOff x="0" y="0"/>
            <a:chExt cx="5941670" cy="24504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41695" cy="2450465"/>
            </a:xfrm>
            <a:custGeom>
              <a:avLst/>
              <a:gdLst/>
              <a:ahLst/>
              <a:cxnLst/>
              <a:rect l="l" t="t" r="r" b="b"/>
              <a:pathLst>
                <a:path w="5941695" h="2450465">
                  <a:moveTo>
                    <a:pt x="0" y="0"/>
                  </a:moveTo>
                  <a:cubicBezTo>
                    <a:pt x="0" y="0"/>
                    <a:pt x="94234" y="1782064"/>
                    <a:pt x="946658" y="2290953"/>
                  </a:cubicBezTo>
                  <a:cubicBezTo>
                    <a:pt x="1134618" y="2402967"/>
                    <a:pt x="1302512" y="2450465"/>
                    <a:pt x="1454912" y="2450465"/>
                  </a:cubicBezTo>
                  <a:cubicBezTo>
                    <a:pt x="2298573" y="2450465"/>
                    <a:pt x="2664460" y="996442"/>
                    <a:pt x="3280791" y="996442"/>
                  </a:cubicBezTo>
                  <a:cubicBezTo>
                    <a:pt x="3340100" y="996442"/>
                    <a:pt x="3401822" y="1009904"/>
                    <a:pt x="3466465" y="1039495"/>
                  </a:cubicBezTo>
                  <a:cubicBezTo>
                    <a:pt x="3846449" y="1213485"/>
                    <a:pt x="4171442" y="1283970"/>
                    <a:pt x="4448429" y="1283970"/>
                  </a:cubicBezTo>
                  <a:cubicBezTo>
                    <a:pt x="5631053" y="1284097"/>
                    <a:pt x="5941695" y="0"/>
                    <a:pt x="5941695" y="0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sp>
        <p:nvSpPr>
          <p:cNvPr id="4" name="Freeform 4"/>
          <p:cNvSpPr/>
          <p:nvPr/>
        </p:nvSpPr>
        <p:spPr>
          <a:xfrm>
            <a:off x="12889678" y="-2652360"/>
            <a:ext cx="8061255" cy="5818927"/>
          </a:xfrm>
          <a:custGeom>
            <a:avLst/>
            <a:gdLst/>
            <a:ahLst/>
            <a:cxnLst/>
            <a:rect l="l" t="t" r="r" b="b"/>
            <a:pathLst>
              <a:path w="8061255" h="5818927">
                <a:moveTo>
                  <a:pt x="0" y="0"/>
                </a:moveTo>
                <a:lnTo>
                  <a:pt x="8061255" y="0"/>
                </a:lnTo>
                <a:lnTo>
                  <a:pt x="8061255" y="5818927"/>
                </a:lnTo>
                <a:lnTo>
                  <a:pt x="0" y="58189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5" name="Freeform 5"/>
          <p:cNvSpPr/>
          <p:nvPr/>
        </p:nvSpPr>
        <p:spPr>
          <a:xfrm>
            <a:off x="12747450" y="-2652503"/>
            <a:ext cx="9287237" cy="6980158"/>
          </a:xfrm>
          <a:custGeom>
            <a:avLst/>
            <a:gdLst/>
            <a:ahLst/>
            <a:cxnLst/>
            <a:rect l="l" t="t" r="r" b="b"/>
            <a:pathLst>
              <a:path w="9287237" h="6980158">
                <a:moveTo>
                  <a:pt x="0" y="0"/>
                </a:moveTo>
                <a:lnTo>
                  <a:pt x="9287237" y="0"/>
                </a:lnTo>
                <a:lnTo>
                  <a:pt x="9287237" y="6980158"/>
                </a:lnTo>
                <a:lnTo>
                  <a:pt x="0" y="69801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6" name="Group 6"/>
          <p:cNvGrpSpPr/>
          <p:nvPr/>
        </p:nvGrpSpPr>
        <p:grpSpPr>
          <a:xfrm rot="-5400000">
            <a:off x="14294968" y="330460"/>
            <a:ext cx="327003" cy="327003"/>
            <a:chOff x="0" y="0"/>
            <a:chExt cx="436004" cy="43600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8" name="Group 8"/>
          <p:cNvGrpSpPr/>
          <p:nvPr/>
        </p:nvGrpSpPr>
        <p:grpSpPr>
          <a:xfrm rot="-5400000">
            <a:off x="17129541" y="660187"/>
            <a:ext cx="196796" cy="197396"/>
            <a:chOff x="0" y="0"/>
            <a:chExt cx="262395" cy="26319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0" name="Group 10"/>
          <p:cNvGrpSpPr/>
          <p:nvPr/>
        </p:nvGrpSpPr>
        <p:grpSpPr>
          <a:xfrm rot="5400000">
            <a:off x="15738815" y="765439"/>
            <a:ext cx="196796" cy="197396"/>
            <a:chOff x="0" y="0"/>
            <a:chExt cx="262395" cy="26319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2" name="Group 12"/>
          <p:cNvGrpSpPr/>
          <p:nvPr/>
        </p:nvGrpSpPr>
        <p:grpSpPr>
          <a:xfrm rot="-5400000">
            <a:off x="18311765" y="1800111"/>
            <a:ext cx="327003" cy="327003"/>
            <a:chOff x="0" y="0"/>
            <a:chExt cx="436004" cy="4360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0" y="9369304"/>
            <a:ext cx="18288000" cy="917696"/>
            <a:chOff x="0" y="0"/>
            <a:chExt cx="24384000" cy="122359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384000" cy="1223645"/>
            </a:xfrm>
            <a:custGeom>
              <a:avLst/>
              <a:gdLst/>
              <a:ahLst/>
              <a:cxnLst/>
              <a:rect l="l" t="t" r="r" b="b"/>
              <a:pathLst>
                <a:path w="24384000" h="1223645">
                  <a:moveTo>
                    <a:pt x="0" y="0"/>
                  </a:moveTo>
                  <a:lnTo>
                    <a:pt x="24384000" y="0"/>
                  </a:lnTo>
                  <a:lnTo>
                    <a:pt x="24384000" y="1223645"/>
                  </a:lnTo>
                  <a:lnTo>
                    <a:pt x="0" y="1223645"/>
                  </a:lnTo>
                  <a:close/>
                </a:path>
              </a:pathLst>
            </a:custGeom>
            <a:gradFill rotWithShape="1">
              <a:gsLst>
                <a:gs pos="0">
                  <a:srgbClr val="2F768F">
                    <a:alpha val="100000"/>
                  </a:srgbClr>
                </a:gs>
                <a:gs pos="100000">
                  <a:srgbClr val="1E4767">
                    <a:alpha val="100000"/>
                  </a:srgbClr>
                </a:gs>
              </a:gsLst>
              <a:lin ang="5227638"/>
            </a:gradFill>
          </p:spPr>
          <p:txBody>
            <a:bodyPr/>
            <a:lstStyle/>
            <a:p>
              <a:endParaRPr lang="en-VN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473183" y="984752"/>
            <a:ext cx="8797509" cy="734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1A4568"/>
                </a:solidFill>
                <a:latin typeface="Josefin Sans Bold"/>
                <a:ea typeface="Josefin Sans Bold"/>
                <a:cs typeface="Josefin Sans Bold"/>
                <a:sym typeface="Josefin Sans Bold"/>
              </a:rPr>
              <a:t>Future Work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299438" y="9602676"/>
            <a:ext cx="319534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353597" y="339147"/>
            <a:ext cx="4435707" cy="501015"/>
            <a:chOff x="0" y="0"/>
            <a:chExt cx="5914276" cy="668020"/>
          </a:xfrm>
        </p:grpSpPr>
        <p:sp>
          <p:nvSpPr>
            <p:cNvPr id="19" name="Freeform 19"/>
            <p:cNvSpPr/>
            <p:nvPr/>
          </p:nvSpPr>
          <p:spPr>
            <a:xfrm>
              <a:off x="16891" y="16891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0" y="0"/>
              <a:ext cx="5872988" cy="641604"/>
            </a:xfrm>
            <a:custGeom>
              <a:avLst/>
              <a:gdLst/>
              <a:ahLst/>
              <a:cxnLst/>
              <a:rect l="l" t="t" r="r" b="b"/>
              <a:pathLst>
                <a:path w="5872988" h="641604">
                  <a:moveTo>
                    <a:pt x="16891" y="0"/>
                  </a:moveTo>
                  <a:lnTo>
                    <a:pt x="5856097" y="0"/>
                  </a:lnTo>
                  <a:cubicBezTo>
                    <a:pt x="5865495" y="0"/>
                    <a:pt x="5872988" y="7620"/>
                    <a:pt x="5872988" y="16891"/>
                  </a:cubicBezTo>
                  <a:lnTo>
                    <a:pt x="5872988" y="624713"/>
                  </a:lnTo>
                  <a:cubicBezTo>
                    <a:pt x="5872988" y="634111"/>
                    <a:pt x="5865368" y="641604"/>
                    <a:pt x="5856097" y="641604"/>
                  </a:cubicBezTo>
                  <a:lnTo>
                    <a:pt x="16891" y="641604"/>
                  </a:lnTo>
                  <a:cubicBezTo>
                    <a:pt x="7620" y="641604"/>
                    <a:pt x="0" y="634111"/>
                    <a:pt x="0" y="62471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24713"/>
                  </a:lnTo>
                  <a:lnTo>
                    <a:pt x="16891" y="624713"/>
                  </a:lnTo>
                  <a:lnTo>
                    <a:pt x="16891" y="607822"/>
                  </a:lnTo>
                  <a:lnTo>
                    <a:pt x="5856097" y="607822"/>
                  </a:lnTo>
                  <a:lnTo>
                    <a:pt x="5856097" y="624713"/>
                  </a:lnTo>
                  <a:lnTo>
                    <a:pt x="5839206" y="624713"/>
                  </a:lnTo>
                  <a:lnTo>
                    <a:pt x="5839206" y="16891"/>
                  </a:lnTo>
                  <a:lnTo>
                    <a:pt x="5856097" y="16891"/>
                  </a:lnTo>
                  <a:lnTo>
                    <a:pt x="5856097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9525"/>
              <a:ext cx="5914276" cy="658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BFBFBF"/>
                  </a:solidFill>
                  <a:latin typeface="Open Sans"/>
                  <a:ea typeface="Open Sans"/>
                  <a:cs typeface="Open Sans"/>
                  <a:sym typeface="Open Sans"/>
                </a:rPr>
                <a:t>Background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732972" y="339147"/>
            <a:ext cx="4435707" cy="501015"/>
            <a:chOff x="0" y="0"/>
            <a:chExt cx="5914276" cy="668020"/>
          </a:xfrm>
        </p:grpSpPr>
        <p:sp>
          <p:nvSpPr>
            <p:cNvPr id="23" name="Freeform 23"/>
            <p:cNvSpPr/>
            <p:nvPr/>
          </p:nvSpPr>
          <p:spPr>
            <a:xfrm>
              <a:off x="16891" y="16891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0" y="0"/>
              <a:ext cx="5872988" cy="641604"/>
            </a:xfrm>
            <a:custGeom>
              <a:avLst/>
              <a:gdLst/>
              <a:ahLst/>
              <a:cxnLst/>
              <a:rect l="l" t="t" r="r" b="b"/>
              <a:pathLst>
                <a:path w="5872988" h="641604">
                  <a:moveTo>
                    <a:pt x="16891" y="0"/>
                  </a:moveTo>
                  <a:lnTo>
                    <a:pt x="5856097" y="0"/>
                  </a:lnTo>
                  <a:cubicBezTo>
                    <a:pt x="5865495" y="0"/>
                    <a:pt x="5872988" y="7620"/>
                    <a:pt x="5872988" y="16891"/>
                  </a:cubicBezTo>
                  <a:lnTo>
                    <a:pt x="5872988" y="624713"/>
                  </a:lnTo>
                  <a:cubicBezTo>
                    <a:pt x="5872988" y="634111"/>
                    <a:pt x="5865368" y="641604"/>
                    <a:pt x="5856097" y="641604"/>
                  </a:cubicBezTo>
                  <a:lnTo>
                    <a:pt x="16891" y="641604"/>
                  </a:lnTo>
                  <a:cubicBezTo>
                    <a:pt x="7620" y="641604"/>
                    <a:pt x="0" y="634111"/>
                    <a:pt x="0" y="62471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24713"/>
                  </a:lnTo>
                  <a:lnTo>
                    <a:pt x="16891" y="624713"/>
                  </a:lnTo>
                  <a:lnTo>
                    <a:pt x="16891" y="607822"/>
                  </a:lnTo>
                  <a:lnTo>
                    <a:pt x="5856097" y="607822"/>
                  </a:lnTo>
                  <a:lnTo>
                    <a:pt x="5856097" y="624713"/>
                  </a:lnTo>
                  <a:lnTo>
                    <a:pt x="5839206" y="624713"/>
                  </a:lnTo>
                  <a:lnTo>
                    <a:pt x="5839206" y="16891"/>
                  </a:lnTo>
                  <a:lnTo>
                    <a:pt x="5856097" y="16891"/>
                  </a:lnTo>
                  <a:lnTo>
                    <a:pt x="5856097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9525"/>
              <a:ext cx="5914276" cy="658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BFBFBF"/>
                  </a:solidFill>
                  <a:latin typeface="Open Sans"/>
                  <a:ea typeface="Open Sans"/>
                  <a:cs typeface="Open Sans"/>
                  <a:sym typeface="Open Sans"/>
                </a:rPr>
                <a:t>Architecture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9112348" y="339147"/>
            <a:ext cx="4435707" cy="501015"/>
            <a:chOff x="0" y="0"/>
            <a:chExt cx="5914276" cy="668020"/>
          </a:xfrm>
        </p:grpSpPr>
        <p:sp>
          <p:nvSpPr>
            <p:cNvPr id="27" name="Freeform 27"/>
            <p:cNvSpPr/>
            <p:nvPr/>
          </p:nvSpPr>
          <p:spPr>
            <a:xfrm>
              <a:off x="16891" y="16891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0" y="0"/>
              <a:ext cx="5872988" cy="641604"/>
            </a:xfrm>
            <a:custGeom>
              <a:avLst/>
              <a:gdLst/>
              <a:ahLst/>
              <a:cxnLst/>
              <a:rect l="l" t="t" r="r" b="b"/>
              <a:pathLst>
                <a:path w="5872988" h="641604">
                  <a:moveTo>
                    <a:pt x="16891" y="0"/>
                  </a:moveTo>
                  <a:lnTo>
                    <a:pt x="5856097" y="0"/>
                  </a:lnTo>
                  <a:cubicBezTo>
                    <a:pt x="5865495" y="0"/>
                    <a:pt x="5872988" y="7620"/>
                    <a:pt x="5872988" y="16891"/>
                  </a:cubicBezTo>
                  <a:lnTo>
                    <a:pt x="5872988" y="624713"/>
                  </a:lnTo>
                  <a:cubicBezTo>
                    <a:pt x="5872988" y="634111"/>
                    <a:pt x="5865368" y="641604"/>
                    <a:pt x="5856097" y="641604"/>
                  </a:cubicBezTo>
                  <a:lnTo>
                    <a:pt x="16891" y="641604"/>
                  </a:lnTo>
                  <a:cubicBezTo>
                    <a:pt x="7620" y="641604"/>
                    <a:pt x="0" y="634111"/>
                    <a:pt x="0" y="62471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24713"/>
                  </a:lnTo>
                  <a:lnTo>
                    <a:pt x="16891" y="624713"/>
                  </a:lnTo>
                  <a:lnTo>
                    <a:pt x="16891" y="607822"/>
                  </a:lnTo>
                  <a:lnTo>
                    <a:pt x="5856097" y="607822"/>
                  </a:lnTo>
                  <a:lnTo>
                    <a:pt x="5856097" y="624713"/>
                  </a:lnTo>
                  <a:lnTo>
                    <a:pt x="5839206" y="624713"/>
                  </a:lnTo>
                  <a:lnTo>
                    <a:pt x="5839206" y="16891"/>
                  </a:lnTo>
                  <a:lnTo>
                    <a:pt x="5856097" y="16891"/>
                  </a:lnTo>
                  <a:lnTo>
                    <a:pt x="5856097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9525"/>
              <a:ext cx="5914276" cy="658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1A4568"/>
                  </a:solidFill>
                  <a:latin typeface="Open Sans"/>
                  <a:ea typeface="Open Sans"/>
                  <a:cs typeface="Open Sans"/>
                  <a:sym typeface="Open Sans"/>
                </a:rPr>
                <a:t>Results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3477637" y="327850"/>
            <a:ext cx="4463872" cy="523599"/>
            <a:chOff x="0" y="0"/>
            <a:chExt cx="5951830" cy="698132"/>
          </a:xfrm>
        </p:grpSpPr>
        <p:sp>
          <p:nvSpPr>
            <p:cNvPr id="31" name="Freeform 31"/>
            <p:cNvSpPr/>
            <p:nvPr/>
          </p:nvSpPr>
          <p:spPr>
            <a:xfrm>
              <a:off x="25400" y="25400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0" y="0"/>
              <a:ext cx="5890006" cy="658622"/>
            </a:xfrm>
            <a:custGeom>
              <a:avLst/>
              <a:gdLst/>
              <a:ahLst/>
              <a:cxnLst/>
              <a:rect l="l" t="t" r="r" b="b"/>
              <a:pathLst>
                <a:path w="5890006" h="658622">
                  <a:moveTo>
                    <a:pt x="25400" y="0"/>
                  </a:moveTo>
                  <a:lnTo>
                    <a:pt x="5864606" y="0"/>
                  </a:lnTo>
                  <a:cubicBezTo>
                    <a:pt x="5878576" y="0"/>
                    <a:pt x="5890006" y="11430"/>
                    <a:pt x="5890006" y="25400"/>
                  </a:cubicBezTo>
                  <a:lnTo>
                    <a:pt x="5890006" y="633222"/>
                  </a:lnTo>
                  <a:cubicBezTo>
                    <a:pt x="5890006" y="647192"/>
                    <a:pt x="5878576" y="658622"/>
                    <a:pt x="5864606" y="658622"/>
                  </a:cubicBezTo>
                  <a:lnTo>
                    <a:pt x="25400" y="658622"/>
                  </a:lnTo>
                  <a:cubicBezTo>
                    <a:pt x="11430" y="658622"/>
                    <a:pt x="0" y="647192"/>
                    <a:pt x="0" y="63322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633222"/>
                  </a:lnTo>
                  <a:lnTo>
                    <a:pt x="25400" y="633222"/>
                  </a:lnTo>
                  <a:lnTo>
                    <a:pt x="25400" y="607822"/>
                  </a:lnTo>
                  <a:lnTo>
                    <a:pt x="5864606" y="607822"/>
                  </a:lnTo>
                  <a:lnTo>
                    <a:pt x="5864606" y="633222"/>
                  </a:lnTo>
                  <a:lnTo>
                    <a:pt x="5839206" y="633222"/>
                  </a:lnTo>
                  <a:lnTo>
                    <a:pt x="5839206" y="25400"/>
                  </a:lnTo>
                  <a:lnTo>
                    <a:pt x="5864606" y="25400"/>
                  </a:lnTo>
                  <a:lnTo>
                    <a:pt x="586460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9525"/>
              <a:ext cx="5951830" cy="6886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1A4568"/>
                  </a:solidFill>
                  <a:latin typeface="Open Sans"/>
                  <a:ea typeface="Open Sans"/>
                  <a:cs typeface="Open Sans"/>
                  <a:sym typeface="Open Sans"/>
                </a:rPr>
                <a:t>Future Works</a:t>
              </a:r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46143" y="3724789"/>
            <a:ext cx="4465451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Finalize the basis chemical rules for selection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1305939" y="2038264"/>
            <a:ext cx="3412550" cy="1566014"/>
            <a:chOff x="0" y="0"/>
            <a:chExt cx="4550067" cy="2088019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4550064" cy="2088006"/>
            </a:xfrm>
            <a:custGeom>
              <a:avLst/>
              <a:gdLst/>
              <a:ahLst/>
              <a:cxnLst/>
              <a:rect l="l" t="t" r="r" b="b"/>
              <a:pathLst>
                <a:path w="4550064" h="2088006">
                  <a:moveTo>
                    <a:pt x="0" y="0"/>
                  </a:moveTo>
                  <a:lnTo>
                    <a:pt x="4550064" y="0"/>
                  </a:lnTo>
                  <a:lnTo>
                    <a:pt x="4550064" y="2088006"/>
                  </a:lnTo>
                  <a:lnTo>
                    <a:pt x="0" y="2088006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t="-17313" b="32392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200025"/>
              <a:ext cx="4550067" cy="22880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3600" b="1">
                  <a:solidFill>
                    <a:srgbClr val="285E89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Interpolate Bond Forming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8045834" y="2044170"/>
            <a:ext cx="4162158" cy="1566014"/>
            <a:chOff x="0" y="0"/>
            <a:chExt cx="5549544" cy="2088019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5549549" cy="2088006"/>
            </a:xfrm>
            <a:custGeom>
              <a:avLst/>
              <a:gdLst/>
              <a:ahLst/>
              <a:cxnLst/>
              <a:rect l="l" t="t" r="r" b="b"/>
              <a:pathLst>
                <a:path w="5549549" h="2088006">
                  <a:moveTo>
                    <a:pt x="0" y="0"/>
                  </a:moveTo>
                  <a:lnTo>
                    <a:pt x="5549549" y="0"/>
                  </a:lnTo>
                  <a:lnTo>
                    <a:pt x="5549549" y="2088006"/>
                  </a:lnTo>
                  <a:lnTo>
                    <a:pt x="0" y="2088006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t="-26640" b="23065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200025"/>
              <a:ext cx="5549544" cy="22880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3600" b="1">
                  <a:solidFill>
                    <a:srgbClr val="7030A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MEDIUM /</a:t>
              </a:r>
              <a:r>
                <a:rPr lang="en-US" sz="3600" b="1">
                  <a:solidFill>
                    <a:srgbClr val="FF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HARD Splitting</a:t>
              </a:r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680037" y="5033609"/>
            <a:ext cx="3777177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5640" lvl="1" indent="-337820" algn="l">
              <a:lnSpc>
                <a:spcPts val="3359"/>
              </a:lnSpc>
            </a:pPr>
            <a:r>
              <a:rPr lang="en-US" sz="2799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ILP ??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7883181" y="3683722"/>
            <a:ext cx="4322197" cy="1276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Scaffold splitting to ensure Extrapolate ability of model</a:t>
            </a:r>
          </a:p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=&gt; Template free objective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7425445" y="5033609"/>
            <a:ext cx="4204421" cy="1404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5640" lvl="1" indent="-337820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85E89"/>
                </a:solidFill>
                <a:latin typeface="Roboto"/>
                <a:ea typeface="Roboto"/>
                <a:cs typeface="Roboto"/>
                <a:sym typeface="Roboto"/>
              </a:rPr>
              <a:t>Atom and Bond never seen during training</a:t>
            </a:r>
          </a:p>
          <a:p>
            <a:pPr marL="675640" lvl="1" indent="-337820" algn="l">
              <a:lnSpc>
                <a:spcPts val="3359"/>
              </a:lnSpc>
            </a:pPr>
            <a:endParaRPr lang="en-US" sz="2799">
              <a:solidFill>
                <a:srgbClr val="285E8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4" name="Group 44"/>
          <p:cNvGrpSpPr/>
          <p:nvPr/>
        </p:nvGrpSpPr>
        <p:grpSpPr>
          <a:xfrm>
            <a:off x="13548055" y="2038264"/>
            <a:ext cx="4162158" cy="787613"/>
            <a:chOff x="0" y="0"/>
            <a:chExt cx="5549544" cy="105015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5549549" cy="1050144"/>
            </a:xfrm>
            <a:custGeom>
              <a:avLst/>
              <a:gdLst/>
              <a:ahLst/>
              <a:cxnLst/>
              <a:rect l="l" t="t" r="r" b="b"/>
              <a:pathLst>
                <a:path w="5549549" h="1050144">
                  <a:moveTo>
                    <a:pt x="0" y="0"/>
                  </a:moveTo>
                  <a:lnTo>
                    <a:pt x="5549549" y="0"/>
                  </a:lnTo>
                  <a:lnTo>
                    <a:pt x="5549549" y="1050144"/>
                  </a:lnTo>
                  <a:lnTo>
                    <a:pt x="0" y="1050144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t="-52969" b="-52970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200025"/>
              <a:ext cx="5549544" cy="12501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3600" b="1">
                  <a:solidFill>
                    <a:srgbClr val="2A6A8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Other Datasets</a:t>
              </a:r>
            </a:p>
          </p:txBody>
        </p:sp>
      </p:grpSp>
      <p:sp>
        <p:nvSpPr>
          <p:cNvPr id="47" name="TextBox 47"/>
          <p:cNvSpPr txBox="1"/>
          <p:nvPr/>
        </p:nvSpPr>
        <p:spPr>
          <a:xfrm>
            <a:off x="13649373" y="4143489"/>
            <a:ext cx="2818581" cy="1404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5640" lvl="1" indent="-337820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85E89"/>
                </a:solidFill>
                <a:latin typeface="Roboto"/>
                <a:ea typeface="Roboto"/>
                <a:cs typeface="Roboto"/>
                <a:sym typeface="Roboto"/>
              </a:rPr>
              <a:t>UPSTO-FULL</a:t>
            </a:r>
          </a:p>
          <a:p>
            <a:pPr marL="675640" lvl="1" indent="-337820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85E89"/>
                </a:solidFill>
                <a:latin typeface="Roboto"/>
                <a:ea typeface="Roboto"/>
                <a:cs typeface="Roboto"/>
                <a:sym typeface="Roboto"/>
              </a:rPr>
              <a:t>Reaxys</a:t>
            </a:r>
          </a:p>
          <a:p>
            <a:pPr marL="675640" lvl="1" indent="-337820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85E89"/>
                </a:solidFill>
                <a:latin typeface="Roboto"/>
                <a:ea typeface="Roboto"/>
                <a:cs typeface="Roboto"/>
                <a:sym typeface="Roboto"/>
              </a:rPr>
              <a:t>ORD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3979585" y="3021751"/>
            <a:ext cx="2488368" cy="543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Benchmarking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60448" y="9103704"/>
            <a:ext cx="14167847" cy="2366591"/>
            <a:chOff x="0" y="0"/>
            <a:chExt cx="18890463" cy="3155455"/>
          </a:xfrm>
        </p:grpSpPr>
        <p:sp>
          <p:nvSpPr>
            <p:cNvPr id="3" name="Freeform 3"/>
            <p:cNvSpPr/>
            <p:nvPr/>
          </p:nvSpPr>
          <p:spPr>
            <a:xfrm>
              <a:off x="0" y="138385"/>
              <a:ext cx="18868266" cy="3017057"/>
            </a:xfrm>
            <a:custGeom>
              <a:avLst/>
              <a:gdLst/>
              <a:ahLst/>
              <a:cxnLst/>
              <a:rect l="l" t="t" r="r" b="b"/>
              <a:pathLst>
                <a:path w="18868266" h="3017057">
                  <a:moveTo>
                    <a:pt x="0" y="3017057"/>
                  </a:moveTo>
                  <a:cubicBezTo>
                    <a:pt x="0" y="3017057"/>
                    <a:pt x="496443" y="328467"/>
                    <a:pt x="4653915" y="995852"/>
                  </a:cubicBezTo>
                  <a:cubicBezTo>
                    <a:pt x="10894568" y="1995469"/>
                    <a:pt x="9431909" y="-138385"/>
                    <a:pt x="14334110" y="7157"/>
                  </a:cubicBezTo>
                  <a:cubicBezTo>
                    <a:pt x="18890489" y="138983"/>
                    <a:pt x="18868264" y="3017057"/>
                    <a:pt x="18868264" y="3017057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sp>
        <p:nvSpPr>
          <p:cNvPr id="4" name="Freeform 4"/>
          <p:cNvSpPr/>
          <p:nvPr/>
        </p:nvSpPr>
        <p:spPr>
          <a:xfrm>
            <a:off x="-24786" y="9213075"/>
            <a:ext cx="18288705" cy="1564215"/>
          </a:xfrm>
          <a:custGeom>
            <a:avLst/>
            <a:gdLst/>
            <a:ahLst/>
            <a:cxnLst/>
            <a:rect l="l" t="t" r="r" b="b"/>
            <a:pathLst>
              <a:path w="18288705" h="1564215">
                <a:moveTo>
                  <a:pt x="0" y="0"/>
                </a:moveTo>
                <a:lnTo>
                  <a:pt x="18288705" y="0"/>
                </a:lnTo>
                <a:lnTo>
                  <a:pt x="18288705" y="1564215"/>
                </a:lnTo>
                <a:lnTo>
                  <a:pt x="0" y="15642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5" name="Group 5"/>
          <p:cNvGrpSpPr/>
          <p:nvPr/>
        </p:nvGrpSpPr>
        <p:grpSpPr>
          <a:xfrm rot="6479700">
            <a:off x="10911173" y="-2857967"/>
            <a:ext cx="3005195" cy="7021697"/>
            <a:chOff x="0" y="0"/>
            <a:chExt cx="4006926" cy="9362262"/>
          </a:xfrm>
        </p:grpSpPr>
        <p:sp>
          <p:nvSpPr>
            <p:cNvPr id="6" name="Freeform 6"/>
            <p:cNvSpPr/>
            <p:nvPr/>
          </p:nvSpPr>
          <p:spPr>
            <a:xfrm>
              <a:off x="207959" y="127"/>
              <a:ext cx="3740581" cy="9362060"/>
            </a:xfrm>
            <a:custGeom>
              <a:avLst/>
              <a:gdLst/>
              <a:ahLst/>
              <a:cxnLst/>
              <a:rect l="l" t="t" r="r" b="b"/>
              <a:pathLst>
                <a:path w="3740581" h="9362060">
                  <a:moveTo>
                    <a:pt x="1070931" y="0"/>
                  </a:moveTo>
                  <a:cubicBezTo>
                    <a:pt x="608905" y="0"/>
                    <a:pt x="180788" y="860679"/>
                    <a:pt x="50359" y="2181352"/>
                  </a:cubicBezTo>
                  <a:cubicBezTo>
                    <a:pt x="-207959" y="4792726"/>
                    <a:pt x="565090" y="7577328"/>
                    <a:pt x="1510351" y="8728329"/>
                  </a:cubicBezTo>
                  <a:cubicBezTo>
                    <a:pt x="1871539" y="9170162"/>
                    <a:pt x="2231838" y="9362060"/>
                    <a:pt x="2554291" y="9362060"/>
                  </a:cubicBezTo>
                  <a:cubicBezTo>
                    <a:pt x="3270190" y="9362060"/>
                    <a:pt x="3799018" y="8415274"/>
                    <a:pt x="3735391" y="7156577"/>
                  </a:cubicBezTo>
                  <a:cubicBezTo>
                    <a:pt x="3605216" y="4502023"/>
                    <a:pt x="2834199" y="7051422"/>
                    <a:pt x="2279463" y="2868295"/>
                  </a:cubicBezTo>
                  <a:cubicBezTo>
                    <a:pt x="2010604" y="829691"/>
                    <a:pt x="1524448" y="0"/>
                    <a:pt x="1070931" y="0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sp>
        <p:nvSpPr>
          <p:cNvPr id="7" name="Freeform 7"/>
          <p:cNvSpPr/>
          <p:nvPr/>
        </p:nvSpPr>
        <p:spPr>
          <a:xfrm>
            <a:off x="0" y="-334851"/>
            <a:ext cx="18288705" cy="1662998"/>
          </a:xfrm>
          <a:custGeom>
            <a:avLst/>
            <a:gdLst/>
            <a:ahLst/>
            <a:cxnLst/>
            <a:rect l="l" t="t" r="r" b="b"/>
            <a:pathLst>
              <a:path w="18288705" h="1662998">
                <a:moveTo>
                  <a:pt x="0" y="0"/>
                </a:moveTo>
                <a:lnTo>
                  <a:pt x="18288705" y="0"/>
                </a:lnTo>
                <a:lnTo>
                  <a:pt x="18288705" y="1662998"/>
                </a:lnTo>
                <a:lnTo>
                  <a:pt x="0" y="16629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8" name="Freeform 8"/>
          <p:cNvSpPr/>
          <p:nvPr/>
        </p:nvSpPr>
        <p:spPr>
          <a:xfrm>
            <a:off x="0" y="-334851"/>
            <a:ext cx="18288152" cy="1823656"/>
          </a:xfrm>
          <a:custGeom>
            <a:avLst/>
            <a:gdLst/>
            <a:ahLst/>
            <a:cxnLst/>
            <a:rect l="l" t="t" r="r" b="b"/>
            <a:pathLst>
              <a:path w="18288152" h="1823656">
                <a:moveTo>
                  <a:pt x="0" y="0"/>
                </a:moveTo>
                <a:lnTo>
                  <a:pt x="18288152" y="0"/>
                </a:lnTo>
                <a:lnTo>
                  <a:pt x="18288152" y="1823656"/>
                </a:lnTo>
                <a:lnTo>
                  <a:pt x="0" y="18236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9" name="Freeform 9"/>
          <p:cNvSpPr/>
          <p:nvPr/>
        </p:nvSpPr>
        <p:spPr>
          <a:xfrm>
            <a:off x="619" y="9321956"/>
            <a:ext cx="18287381" cy="1453801"/>
          </a:xfrm>
          <a:custGeom>
            <a:avLst/>
            <a:gdLst/>
            <a:ahLst/>
            <a:cxnLst/>
            <a:rect l="l" t="t" r="r" b="b"/>
            <a:pathLst>
              <a:path w="18287381" h="1453801">
                <a:moveTo>
                  <a:pt x="0" y="0"/>
                </a:moveTo>
                <a:lnTo>
                  <a:pt x="18287381" y="0"/>
                </a:lnTo>
                <a:lnTo>
                  <a:pt x="18287381" y="1453800"/>
                </a:lnTo>
                <a:lnTo>
                  <a:pt x="0" y="1453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10" name="Group 10"/>
          <p:cNvGrpSpPr/>
          <p:nvPr/>
        </p:nvGrpSpPr>
        <p:grpSpPr>
          <a:xfrm rot="5400000">
            <a:off x="16453561" y="8506863"/>
            <a:ext cx="327003" cy="327003"/>
            <a:chOff x="0" y="0"/>
            <a:chExt cx="436004" cy="43600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2" name="Group 12"/>
          <p:cNvGrpSpPr/>
          <p:nvPr/>
        </p:nvGrpSpPr>
        <p:grpSpPr>
          <a:xfrm rot="5400000">
            <a:off x="5551942" y="8751637"/>
            <a:ext cx="196796" cy="197396"/>
            <a:chOff x="0" y="0"/>
            <a:chExt cx="262395" cy="26319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4" name="Group 14"/>
          <p:cNvGrpSpPr/>
          <p:nvPr/>
        </p:nvGrpSpPr>
        <p:grpSpPr>
          <a:xfrm rot="-5400000">
            <a:off x="13063614" y="8309734"/>
            <a:ext cx="196796" cy="197396"/>
            <a:chOff x="0" y="0"/>
            <a:chExt cx="262395" cy="26319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6" name="Group 16"/>
          <p:cNvGrpSpPr/>
          <p:nvPr/>
        </p:nvGrpSpPr>
        <p:grpSpPr>
          <a:xfrm rot="5400000">
            <a:off x="841962" y="7826616"/>
            <a:ext cx="327003" cy="327003"/>
            <a:chOff x="0" y="0"/>
            <a:chExt cx="436004" cy="43600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8" name="Group 18"/>
          <p:cNvGrpSpPr/>
          <p:nvPr/>
        </p:nvGrpSpPr>
        <p:grpSpPr>
          <a:xfrm rot="5400000">
            <a:off x="14466408" y="1633214"/>
            <a:ext cx="327003" cy="327003"/>
            <a:chOff x="0" y="0"/>
            <a:chExt cx="436004" cy="43600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0" name="Group 20"/>
          <p:cNvGrpSpPr/>
          <p:nvPr/>
        </p:nvGrpSpPr>
        <p:grpSpPr>
          <a:xfrm rot="5400000">
            <a:off x="11762042" y="1433084"/>
            <a:ext cx="196796" cy="197396"/>
            <a:chOff x="0" y="0"/>
            <a:chExt cx="262395" cy="26319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2" name="Group 22"/>
          <p:cNvGrpSpPr/>
          <p:nvPr/>
        </p:nvGrpSpPr>
        <p:grpSpPr>
          <a:xfrm rot="5400000">
            <a:off x="5043164" y="1328166"/>
            <a:ext cx="327003" cy="327003"/>
            <a:chOff x="0" y="0"/>
            <a:chExt cx="436004" cy="43600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sp>
        <p:nvSpPr>
          <p:cNvPr id="24" name="Freeform 24"/>
          <p:cNvSpPr/>
          <p:nvPr/>
        </p:nvSpPr>
        <p:spPr>
          <a:xfrm>
            <a:off x="4772587" y="3360391"/>
            <a:ext cx="8743570" cy="5825403"/>
          </a:xfrm>
          <a:custGeom>
            <a:avLst/>
            <a:gdLst/>
            <a:ahLst/>
            <a:cxnLst/>
            <a:rect l="l" t="t" r="r" b="b"/>
            <a:pathLst>
              <a:path w="8743570" h="5825403">
                <a:moveTo>
                  <a:pt x="0" y="0"/>
                </a:moveTo>
                <a:lnTo>
                  <a:pt x="8743569" y="0"/>
                </a:lnTo>
                <a:lnTo>
                  <a:pt x="8743569" y="5825404"/>
                </a:lnTo>
                <a:lnTo>
                  <a:pt x="0" y="582540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25" name="TextBox 25"/>
          <p:cNvSpPr txBox="1"/>
          <p:nvPr/>
        </p:nvSpPr>
        <p:spPr>
          <a:xfrm>
            <a:off x="2018124" y="2265016"/>
            <a:ext cx="14251753" cy="219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7200" b="1">
                <a:solidFill>
                  <a:srgbClr val="1A4568"/>
                </a:solidFill>
                <a:latin typeface="Josefin Sans Bold"/>
                <a:ea typeface="Josefin Sans Bold"/>
                <a:cs typeface="Josefin Sans Bold"/>
                <a:sym typeface="Josefin Sans Bold"/>
              </a:rPr>
              <a:t>Thank you for your time !</a:t>
            </a:r>
          </a:p>
          <a:p>
            <a:pPr algn="ctr">
              <a:lnSpc>
                <a:spcPts val="8640"/>
              </a:lnSpc>
            </a:pPr>
            <a:endParaRPr lang="en-US" sz="7200" b="1">
              <a:solidFill>
                <a:srgbClr val="1A4568"/>
              </a:solidFill>
              <a:latin typeface="Josefin Sans Bold"/>
              <a:ea typeface="Josefin Sans Bold"/>
              <a:cs typeface="Josefin Sans Bold"/>
              <a:sym typeface="Josefin Sans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3734048" y="2026348"/>
            <a:ext cx="9628089" cy="3420732"/>
            <a:chOff x="0" y="0"/>
            <a:chExt cx="12837452" cy="4560976"/>
          </a:xfrm>
        </p:grpSpPr>
        <p:sp>
          <p:nvSpPr>
            <p:cNvPr id="3" name="Freeform 3"/>
            <p:cNvSpPr/>
            <p:nvPr/>
          </p:nvSpPr>
          <p:spPr>
            <a:xfrm>
              <a:off x="127" y="127"/>
              <a:ext cx="12837287" cy="4560824"/>
            </a:xfrm>
            <a:custGeom>
              <a:avLst/>
              <a:gdLst/>
              <a:ahLst/>
              <a:cxnLst/>
              <a:rect l="l" t="t" r="r" b="b"/>
              <a:pathLst>
                <a:path w="12837287" h="4560824">
                  <a:moveTo>
                    <a:pt x="2308987" y="0"/>
                  </a:moveTo>
                  <a:cubicBezTo>
                    <a:pt x="1040384" y="0"/>
                    <a:pt x="0" y="637159"/>
                    <a:pt x="0" y="637159"/>
                  </a:cubicBezTo>
                  <a:lnTo>
                    <a:pt x="16510" y="4560824"/>
                  </a:lnTo>
                  <a:lnTo>
                    <a:pt x="12837287" y="4560824"/>
                  </a:lnTo>
                  <a:cubicBezTo>
                    <a:pt x="12309602" y="3211830"/>
                    <a:pt x="11451463" y="2912364"/>
                    <a:pt x="10441813" y="2912364"/>
                  </a:cubicBezTo>
                  <a:cubicBezTo>
                    <a:pt x="9635998" y="2912364"/>
                    <a:pt x="8733663" y="3103118"/>
                    <a:pt x="7825995" y="3103118"/>
                  </a:cubicBezTo>
                  <a:cubicBezTo>
                    <a:pt x="7479538" y="3103118"/>
                    <a:pt x="7132320" y="3075305"/>
                    <a:pt x="6789420" y="2998597"/>
                  </a:cubicBezTo>
                  <a:cubicBezTo>
                    <a:pt x="5245862" y="2656078"/>
                    <a:pt x="5734685" y="1390777"/>
                    <a:pt x="3894582" y="390398"/>
                  </a:cubicBezTo>
                  <a:cubicBezTo>
                    <a:pt x="3364230" y="102616"/>
                    <a:pt x="2818130" y="0"/>
                    <a:pt x="2308987" y="0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sp>
        <p:nvSpPr>
          <p:cNvPr id="4" name="Freeform 4"/>
          <p:cNvSpPr/>
          <p:nvPr/>
        </p:nvSpPr>
        <p:spPr>
          <a:xfrm>
            <a:off x="-458524" y="6793611"/>
            <a:ext cx="7350966" cy="3787626"/>
          </a:xfrm>
          <a:custGeom>
            <a:avLst/>
            <a:gdLst/>
            <a:ahLst/>
            <a:cxnLst/>
            <a:rect l="l" t="t" r="r" b="b"/>
            <a:pathLst>
              <a:path w="7350966" h="3787626">
                <a:moveTo>
                  <a:pt x="0" y="0"/>
                </a:moveTo>
                <a:lnTo>
                  <a:pt x="7350966" y="0"/>
                </a:lnTo>
                <a:lnTo>
                  <a:pt x="7350966" y="3787626"/>
                </a:lnTo>
                <a:lnTo>
                  <a:pt x="0" y="37876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5" name="Freeform 5"/>
          <p:cNvSpPr/>
          <p:nvPr/>
        </p:nvSpPr>
        <p:spPr>
          <a:xfrm>
            <a:off x="-555060" y="8760704"/>
            <a:ext cx="4393644" cy="2372801"/>
          </a:xfrm>
          <a:custGeom>
            <a:avLst/>
            <a:gdLst/>
            <a:ahLst/>
            <a:cxnLst/>
            <a:rect l="l" t="t" r="r" b="b"/>
            <a:pathLst>
              <a:path w="4393644" h="2372801">
                <a:moveTo>
                  <a:pt x="0" y="0"/>
                </a:moveTo>
                <a:lnTo>
                  <a:pt x="4393645" y="0"/>
                </a:lnTo>
                <a:lnTo>
                  <a:pt x="4393645" y="2372802"/>
                </a:lnTo>
                <a:lnTo>
                  <a:pt x="0" y="23728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6" name="Group 6"/>
          <p:cNvGrpSpPr/>
          <p:nvPr/>
        </p:nvGrpSpPr>
        <p:grpSpPr>
          <a:xfrm>
            <a:off x="6565430" y="9538230"/>
            <a:ext cx="327003" cy="327003"/>
            <a:chOff x="0" y="0"/>
            <a:chExt cx="436004" cy="43600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854603" y="8420548"/>
            <a:ext cx="196796" cy="197396"/>
            <a:chOff x="0" y="0"/>
            <a:chExt cx="262395" cy="26319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0976" y="5816527"/>
            <a:ext cx="327003" cy="327003"/>
            <a:chOff x="0" y="0"/>
            <a:chExt cx="436004" cy="43600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514350" y="9803673"/>
            <a:ext cx="196796" cy="197396"/>
            <a:chOff x="0" y="0"/>
            <a:chExt cx="262395" cy="26319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118580" y="7821073"/>
            <a:ext cx="196796" cy="197396"/>
            <a:chOff x="0" y="0"/>
            <a:chExt cx="262395" cy="26319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6" name="Group 16"/>
          <p:cNvGrpSpPr/>
          <p:nvPr/>
        </p:nvGrpSpPr>
        <p:grpSpPr>
          <a:xfrm rot="-5400000">
            <a:off x="12220508" y="5055784"/>
            <a:ext cx="9628089" cy="3420732"/>
            <a:chOff x="0" y="0"/>
            <a:chExt cx="12837452" cy="4560976"/>
          </a:xfrm>
        </p:grpSpPr>
        <p:sp>
          <p:nvSpPr>
            <p:cNvPr id="17" name="Freeform 17"/>
            <p:cNvSpPr/>
            <p:nvPr/>
          </p:nvSpPr>
          <p:spPr>
            <a:xfrm>
              <a:off x="127" y="127"/>
              <a:ext cx="12837287" cy="4560824"/>
            </a:xfrm>
            <a:custGeom>
              <a:avLst/>
              <a:gdLst/>
              <a:ahLst/>
              <a:cxnLst/>
              <a:rect l="l" t="t" r="r" b="b"/>
              <a:pathLst>
                <a:path w="12837287" h="4560824">
                  <a:moveTo>
                    <a:pt x="2308987" y="0"/>
                  </a:moveTo>
                  <a:cubicBezTo>
                    <a:pt x="1040384" y="0"/>
                    <a:pt x="0" y="637159"/>
                    <a:pt x="0" y="637159"/>
                  </a:cubicBezTo>
                  <a:lnTo>
                    <a:pt x="16510" y="4560824"/>
                  </a:lnTo>
                  <a:lnTo>
                    <a:pt x="12837287" y="4560824"/>
                  </a:lnTo>
                  <a:cubicBezTo>
                    <a:pt x="12309602" y="3211830"/>
                    <a:pt x="11451463" y="2912364"/>
                    <a:pt x="10441813" y="2912364"/>
                  </a:cubicBezTo>
                  <a:cubicBezTo>
                    <a:pt x="9635998" y="2912364"/>
                    <a:pt x="8733663" y="3103118"/>
                    <a:pt x="7825995" y="3103118"/>
                  </a:cubicBezTo>
                  <a:cubicBezTo>
                    <a:pt x="7479538" y="3103118"/>
                    <a:pt x="7132320" y="3075305"/>
                    <a:pt x="6789420" y="2998597"/>
                  </a:cubicBezTo>
                  <a:cubicBezTo>
                    <a:pt x="5245862" y="2656078"/>
                    <a:pt x="5734685" y="1390777"/>
                    <a:pt x="3894582" y="390398"/>
                  </a:cubicBezTo>
                  <a:cubicBezTo>
                    <a:pt x="3364230" y="102616"/>
                    <a:pt x="2818130" y="0"/>
                    <a:pt x="2308987" y="0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489350" y="-338719"/>
            <a:ext cx="7255545" cy="3738601"/>
          </a:xfrm>
          <a:custGeom>
            <a:avLst/>
            <a:gdLst/>
            <a:ahLst/>
            <a:cxnLst/>
            <a:rect l="l" t="t" r="r" b="b"/>
            <a:pathLst>
              <a:path w="7255545" h="3738601">
                <a:moveTo>
                  <a:pt x="0" y="0"/>
                </a:moveTo>
                <a:lnTo>
                  <a:pt x="7255545" y="0"/>
                </a:lnTo>
                <a:lnTo>
                  <a:pt x="7255545" y="3738601"/>
                </a:lnTo>
                <a:lnTo>
                  <a:pt x="0" y="3738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19" name="Freeform 19"/>
          <p:cNvSpPr/>
          <p:nvPr/>
        </p:nvSpPr>
        <p:spPr>
          <a:xfrm>
            <a:off x="14503594" y="-883863"/>
            <a:ext cx="4336713" cy="2342083"/>
          </a:xfrm>
          <a:custGeom>
            <a:avLst/>
            <a:gdLst/>
            <a:ahLst/>
            <a:cxnLst/>
            <a:rect l="l" t="t" r="r" b="b"/>
            <a:pathLst>
              <a:path w="4336713" h="2342083">
                <a:moveTo>
                  <a:pt x="0" y="0"/>
                </a:moveTo>
                <a:lnTo>
                  <a:pt x="4336713" y="0"/>
                </a:lnTo>
                <a:lnTo>
                  <a:pt x="4336713" y="2342083"/>
                </a:lnTo>
                <a:lnTo>
                  <a:pt x="0" y="23420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20" name="Group 20"/>
          <p:cNvGrpSpPr/>
          <p:nvPr/>
        </p:nvGrpSpPr>
        <p:grpSpPr>
          <a:xfrm rot="-10800000">
            <a:off x="11269628" y="415842"/>
            <a:ext cx="327003" cy="327003"/>
            <a:chOff x="0" y="0"/>
            <a:chExt cx="436004" cy="43600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2" name="Group 22"/>
          <p:cNvGrpSpPr/>
          <p:nvPr/>
        </p:nvGrpSpPr>
        <p:grpSpPr>
          <a:xfrm rot="-10800000">
            <a:off x="15501204" y="2049618"/>
            <a:ext cx="196796" cy="197396"/>
            <a:chOff x="0" y="0"/>
            <a:chExt cx="262395" cy="26319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4" name="Group 24"/>
          <p:cNvGrpSpPr/>
          <p:nvPr/>
        </p:nvGrpSpPr>
        <p:grpSpPr>
          <a:xfrm rot="-10800000">
            <a:off x="17960978" y="3879542"/>
            <a:ext cx="327003" cy="327003"/>
            <a:chOff x="0" y="0"/>
            <a:chExt cx="436004" cy="43600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6" name="Group 26"/>
          <p:cNvGrpSpPr/>
          <p:nvPr/>
        </p:nvGrpSpPr>
        <p:grpSpPr>
          <a:xfrm rot="-10800000">
            <a:off x="9450896" y="279987"/>
            <a:ext cx="196796" cy="197396"/>
            <a:chOff x="0" y="0"/>
            <a:chExt cx="262395" cy="26319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-527152" y="-25403"/>
            <a:ext cx="4986109" cy="11254388"/>
            <a:chOff x="0" y="0"/>
            <a:chExt cx="6648145" cy="15005850"/>
          </a:xfrm>
        </p:grpSpPr>
        <p:sp>
          <p:nvSpPr>
            <p:cNvPr id="29" name="Freeform 29"/>
            <p:cNvSpPr/>
            <p:nvPr/>
          </p:nvSpPr>
          <p:spPr>
            <a:xfrm>
              <a:off x="33909" y="33909"/>
              <a:ext cx="6580378" cy="14938121"/>
            </a:xfrm>
            <a:custGeom>
              <a:avLst/>
              <a:gdLst/>
              <a:ahLst/>
              <a:cxnLst/>
              <a:rect l="l" t="t" r="r" b="b"/>
              <a:pathLst>
                <a:path w="6580378" h="14938121">
                  <a:moveTo>
                    <a:pt x="0" y="0"/>
                  </a:moveTo>
                  <a:lnTo>
                    <a:pt x="6580378" y="0"/>
                  </a:lnTo>
                  <a:lnTo>
                    <a:pt x="6580378" y="14938121"/>
                  </a:lnTo>
                  <a:lnTo>
                    <a:pt x="0" y="14938121"/>
                  </a:lnTo>
                  <a:close/>
                </a:path>
              </a:pathLst>
            </a:custGeom>
            <a:gradFill rotWithShape="1">
              <a:gsLst>
                <a:gs pos="0">
                  <a:srgbClr val="9DCEDF">
                    <a:alpha val="100000"/>
                  </a:srgbClr>
                </a:gs>
                <a:gs pos="100000">
                  <a:srgbClr val="E1E6EC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VN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0" y="0"/>
              <a:ext cx="6648196" cy="15005940"/>
            </a:xfrm>
            <a:custGeom>
              <a:avLst/>
              <a:gdLst/>
              <a:ahLst/>
              <a:cxnLst/>
              <a:rect l="l" t="t" r="r" b="b"/>
              <a:pathLst>
                <a:path w="6648196" h="15005940">
                  <a:moveTo>
                    <a:pt x="33909" y="0"/>
                  </a:moveTo>
                  <a:lnTo>
                    <a:pt x="6614287" y="0"/>
                  </a:lnTo>
                  <a:cubicBezTo>
                    <a:pt x="6632956" y="0"/>
                    <a:pt x="6648196" y="15113"/>
                    <a:pt x="6648196" y="33909"/>
                  </a:cubicBezTo>
                  <a:lnTo>
                    <a:pt x="6648196" y="14972030"/>
                  </a:lnTo>
                  <a:cubicBezTo>
                    <a:pt x="6648196" y="14990699"/>
                    <a:pt x="6633083" y="15005940"/>
                    <a:pt x="6614287" y="15005940"/>
                  </a:cubicBezTo>
                  <a:lnTo>
                    <a:pt x="33909" y="15005940"/>
                  </a:lnTo>
                  <a:cubicBezTo>
                    <a:pt x="15240" y="15005940"/>
                    <a:pt x="0" y="14990826"/>
                    <a:pt x="0" y="14972030"/>
                  </a:cubicBezTo>
                  <a:lnTo>
                    <a:pt x="0" y="33909"/>
                  </a:lnTo>
                  <a:cubicBezTo>
                    <a:pt x="0" y="15113"/>
                    <a:pt x="15113" y="0"/>
                    <a:pt x="33909" y="0"/>
                  </a:cubicBezTo>
                  <a:moveTo>
                    <a:pt x="33909" y="67691"/>
                  </a:moveTo>
                  <a:lnTo>
                    <a:pt x="33909" y="33909"/>
                  </a:lnTo>
                  <a:lnTo>
                    <a:pt x="67691" y="33909"/>
                  </a:lnTo>
                  <a:lnTo>
                    <a:pt x="67691" y="14972030"/>
                  </a:lnTo>
                  <a:lnTo>
                    <a:pt x="33909" y="14972030"/>
                  </a:lnTo>
                  <a:lnTo>
                    <a:pt x="33909" y="14938121"/>
                  </a:lnTo>
                  <a:lnTo>
                    <a:pt x="6614287" y="14938121"/>
                  </a:lnTo>
                  <a:lnTo>
                    <a:pt x="6614287" y="14972030"/>
                  </a:lnTo>
                  <a:lnTo>
                    <a:pt x="6580378" y="14972030"/>
                  </a:lnTo>
                  <a:lnTo>
                    <a:pt x="6580378" y="33909"/>
                  </a:lnTo>
                  <a:lnTo>
                    <a:pt x="6614287" y="33909"/>
                  </a:lnTo>
                  <a:lnTo>
                    <a:pt x="6614287" y="67691"/>
                  </a:lnTo>
                  <a:lnTo>
                    <a:pt x="33909" y="67691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</p:grpSp>
      <p:sp>
        <p:nvSpPr>
          <p:cNvPr id="31" name="AutoShape 31"/>
          <p:cNvSpPr/>
          <p:nvPr/>
        </p:nvSpPr>
        <p:spPr>
          <a:xfrm>
            <a:off x="128091" y="4355326"/>
            <a:ext cx="4101876" cy="0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grpSp>
        <p:nvGrpSpPr>
          <p:cNvPr id="32" name="Group 32"/>
          <p:cNvGrpSpPr/>
          <p:nvPr/>
        </p:nvGrpSpPr>
        <p:grpSpPr>
          <a:xfrm>
            <a:off x="5278184" y="1065476"/>
            <a:ext cx="5782847" cy="4055412"/>
            <a:chOff x="0" y="0"/>
            <a:chExt cx="7710462" cy="5407216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7710424" cy="5407152"/>
            </a:xfrm>
            <a:custGeom>
              <a:avLst/>
              <a:gdLst/>
              <a:ahLst/>
              <a:cxnLst/>
              <a:rect l="l" t="t" r="r" b="b"/>
              <a:pathLst>
                <a:path w="7710424" h="5407152">
                  <a:moveTo>
                    <a:pt x="0" y="0"/>
                  </a:moveTo>
                  <a:lnTo>
                    <a:pt x="7710424" y="0"/>
                  </a:lnTo>
                  <a:lnTo>
                    <a:pt x="7710424" y="5407152"/>
                  </a:lnTo>
                  <a:lnTo>
                    <a:pt x="0" y="5407152"/>
                  </a:lnTo>
                  <a:close/>
                </a:path>
              </a:pathLst>
            </a:custGeom>
            <a:solidFill>
              <a:srgbClr val="FFFFFF">
                <a:alpha val="43529"/>
              </a:srgbClr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5278184" y="267538"/>
            <a:ext cx="5782847" cy="795690"/>
            <a:chOff x="0" y="0"/>
            <a:chExt cx="7710462" cy="106092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7710424" cy="1060958"/>
            </a:xfrm>
            <a:custGeom>
              <a:avLst/>
              <a:gdLst/>
              <a:ahLst/>
              <a:cxnLst/>
              <a:rect l="l" t="t" r="r" b="b"/>
              <a:pathLst>
                <a:path w="7710424" h="1060958">
                  <a:moveTo>
                    <a:pt x="530479" y="0"/>
                  </a:moveTo>
                  <a:lnTo>
                    <a:pt x="7179945" y="0"/>
                  </a:lnTo>
                  <a:cubicBezTo>
                    <a:pt x="7472934" y="0"/>
                    <a:pt x="7710424" y="237490"/>
                    <a:pt x="7710424" y="530479"/>
                  </a:cubicBezTo>
                  <a:lnTo>
                    <a:pt x="7710424" y="1060958"/>
                  </a:lnTo>
                  <a:lnTo>
                    <a:pt x="0" y="1060958"/>
                  </a:lnTo>
                  <a:lnTo>
                    <a:pt x="0" y="530479"/>
                  </a:lnTo>
                  <a:cubicBezTo>
                    <a:pt x="0" y="237490"/>
                    <a:pt x="237490" y="0"/>
                    <a:pt x="53047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F768F">
                    <a:alpha val="100000"/>
                  </a:srgbClr>
                </a:gs>
                <a:gs pos="100000">
                  <a:srgbClr val="1E4767">
                    <a:alpha val="100000"/>
                  </a:srgbClr>
                </a:gs>
              </a:gsLst>
              <a:lin ang="5227638"/>
            </a:gra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1620529" y="1063228"/>
            <a:ext cx="6361386" cy="4057650"/>
            <a:chOff x="0" y="0"/>
            <a:chExt cx="8481847" cy="54102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481822" cy="5410200"/>
            </a:xfrm>
            <a:custGeom>
              <a:avLst/>
              <a:gdLst/>
              <a:ahLst/>
              <a:cxnLst/>
              <a:rect l="l" t="t" r="r" b="b"/>
              <a:pathLst>
                <a:path w="8481822" h="5410200">
                  <a:moveTo>
                    <a:pt x="0" y="0"/>
                  </a:moveTo>
                  <a:lnTo>
                    <a:pt x="8481822" y="0"/>
                  </a:lnTo>
                  <a:lnTo>
                    <a:pt x="8481822" y="5410200"/>
                  </a:lnTo>
                  <a:lnTo>
                    <a:pt x="0" y="5410200"/>
                  </a:lnTo>
                  <a:close/>
                </a:path>
              </a:pathLst>
            </a:custGeom>
            <a:solidFill>
              <a:srgbClr val="FFFFFF">
                <a:alpha val="43529"/>
              </a:srgbClr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1620529" y="267538"/>
            <a:ext cx="6361386" cy="795690"/>
            <a:chOff x="0" y="0"/>
            <a:chExt cx="8481847" cy="106092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481823" cy="1060958"/>
            </a:xfrm>
            <a:custGeom>
              <a:avLst/>
              <a:gdLst/>
              <a:ahLst/>
              <a:cxnLst/>
              <a:rect l="l" t="t" r="r" b="b"/>
              <a:pathLst>
                <a:path w="8481823" h="1060958">
                  <a:moveTo>
                    <a:pt x="530479" y="0"/>
                  </a:moveTo>
                  <a:lnTo>
                    <a:pt x="7951343" y="0"/>
                  </a:lnTo>
                  <a:cubicBezTo>
                    <a:pt x="8244332" y="0"/>
                    <a:pt x="8481823" y="237490"/>
                    <a:pt x="8481823" y="530479"/>
                  </a:cubicBezTo>
                  <a:lnTo>
                    <a:pt x="8481823" y="1060958"/>
                  </a:lnTo>
                  <a:lnTo>
                    <a:pt x="0" y="1060958"/>
                  </a:lnTo>
                  <a:lnTo>
                    <a:pt x="0" y="530479"/>
                  </a:lnTo>
                  <a:cubicBezTo>
                    <a:pt x="0" y="237490"/>
                    <a:pt x="237490" y="0"/>
                    <a:pt x="530479" y="0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5367538" y="6255858"/>
            <a:ext cx="12510192" cy="3609651"/>
            <a:chOff x="0" y="0"/>
            <a:chExt cx="16680256" cy="4812868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6680307" cy="4812919"/>
            </a:xfrm>
            <a:custGeom>
              <a:avLst/>
              <a:gdLst/>
              <a:ahLst/>
              <a:cxnLst/>
              <a:rect l="l" t="t" r="r" b="b"/>
              <a:pathLst>
                <a:path w="16680307" h="4812919">
                  <a:moveTo>
                    <a:pt x="0" y="0"/>
                  </a:moveTo>
                  <a:lnTo>
                    <a:pt x="16680307" y="0"/>
                  </a:lnTo>
                  <a:lnTo>
                    <a:pt x="16680307" y="4812919"/>
                  </a:lnTo>
                  <a:lnTo>
                    <a:pt x="0" y="4812919"/>
                  </a:lnTo>
                  <a:close/>
                </a:path>
              </a:pathLst>
            </a:custGeom>
            <a:solidFill>
              <a:srgbClr val="FFFFFF">
                <a:alpha val="43529"/>
              </a:srgbClr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5367538" y="5624589"/>
            <a:ext cx="12510183" cy="629498"/>
            <a:chOff x="0" y="0"/>
            <a:chExt cx="16680244" cy="83933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16680180" cy="839343"/>
            </a:xfrm>
            <a:custGeom>
              <a:avLst/>
              <a:gdLst/>
              <a:ahLst/>
              <a:cxnLst/>
              <a:rect l="l" t="t" r="r" b="b"/>
              <a:pathLst>
                <a:path w="16680180" h="839343">
                  <a:moveTo>
                    <a:pt x="419608" y="0"/>
                  </a:moveTo>
                  <a:lnTo>
                    <a:pt x="16260572" y="0"/>
                  </a:lnTo>
                  <a:cubicBezTo>
                    <a:pt x="16492347" y="0"/>
                    <a:pt x="16680180" y="187833"/>
                    <a:pt x="16680180" y="419608"/>
                  </a:cubicBezTo>
                  <a:lnTo>
                    <a:pt x="16680180" y="839343"/>
                  </a:lnTo>
                  <a:lnTo>
                    <a:pt x="0" y="839343"/>
                  </a:lnTo>
                  <a:lnTo>
                    <a:pt x="0" y="419608"/>
                  </a:lnTo>
                  <a:cubicBezTo>
                    <a:pt x="0" y="187833"/>
                    <a:pt x="187833" y="0"/>
                    <a:pt x="41960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F768F">
                    <a:alpha val="100000"/>
                  </a:srgbClr>
                </a:gs>
                <a:gs pos="100000">
                  <a:srgbClr val="1E4767">
                    <a:alpha val="100000"/>
                  </a:srgbClr>
                </a:gs>
              </a:gsLst>
              <a:lin ang="5227638"/>
            </a:gradFill>
          </p:spPr>
          <p:txBody>
            <a:bodyPr/>
            <a:lstStyle/>
            <a:p>
              <a:endParaRPr lang="en-VN"/>
            </a:p>
          </p:txBody>
        </p:sp>
      </p:grpSp>
      <p:sp>
        <p:nvSpPr>
          <p:cNvPr id="44" name="Freeform 44" descr="Marker with solid fill"/>
          <p:cNvSpPr/>
          <p:nvPr/>
        </p:nvSpPr>
        <p:spPr>
          <a:xfrm>
            <a:off x="141075" y="4942399"/>
            <a:ext cx="375961" cy="375961"/>
          </a:xfrm>
          <a:custGeom>
            <a:avLst/>
            <a:gdLst/>
            <a:ahLst/>
            <a:cxnLst/>
            <a:rect l="l" t="t" r="r" b="b"/>
            <a:pathLst>
              <a:path w="375961" h="375961">
                <a:moveTo>
                  <a:pt x="0" y="0"/>
                </a:moveTo>
                <a:lnTo>
                  <a:pt x="375961" y="0"/>
                </a:lnTo>
                <a:lnTo>
                  <a:pt x="375961" y="375961"/>
                </a:lnTo>
                <a:lnTo>
                  <a:pt x="0" y="37596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45" name="Freeform 45" descr="Envelope with solid fill"/>
          <p:cNvSpPr/>
          <p:nvPr/>
        </p:nvSpPr>
        <p:spPr>
          <a:xfrm>
            <a:off x="134226" y="5526234"/>
            <a:ext cx="378476" cy="378476"/>
          </a:xfrm>
          <a:custGeom>
            <a:avLst/>
            <a:gdLst/>
            <a:ahLst/>
            <a:cxnLst/>
            <a:rect l="l" t="t" r="r" b="b"/>
            <a:pathLst>
              <a:path w="378476" h="378476">
                <a:moveTo>
                  <a:pt x="0" y="0"/>
                </a:moveTo>
                <a:lnTo>
                  <a:pt x="378476" y="0"/>
                </a:lnTo>
                <a:lnTo>
                  <a:pt x="378476" y="378475"/>
                </a:lnTo>
                <a:lnTo>
                  <a:pt x="0" y="37847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46" name="Group 46"/>
          <p:cNvGrpSpPr/>
          <p:nvPr/>
        </p:nvGrpSpPr>
        <p:grpSpPr>
          <a:xfrm>
            <a:off x="132798" y="6096276"/>
            <a:ext cx="379905" cy="368808"/>
            <a:chOff x="0" y="0"/>
            <a:chExt cx="506540" cy="491744"/>
          </a:xfrm>
        </p:grpSpPr>
        <p:sp>
          <p:nvSpPr>
            <p:cNvPr id="47" name="Freeform 47" descr="GitHub&quot; Icon - Download for free – Iconduck"/>
            <p:cNvSpPr/>
            <p:nvPr/>
          </p:nvSpPr>
          <p:spPr>
            <a:xfrm>
              <a:off x="0" y="0"/>
              <a:ext cx="506476" cy="491744"/>
            </a:xfrm>
            <a:custGeom>
              <a:avLst/>
              <a:gdLst/>
              <a:ahLst/>
              <a:cxnLst/>
              <a:rect l="l" t="t" r="r" b="b"/>
              <a:pathLst>
                <a:path w="506476" h="491744">
                  <a:moveTo>
                    <a:pt x="0" y="0"/>
                  </a:moveTo>
                  <a:lnTo>
                    <a:pt x="506476" y="0"/>
                  </a:lnTo>
                  <a:lnTo>
                    <a:pt x="506476" y="491744"/>
                  </a:lnTo>
                  <a:lnTo>
                    <a:pt x="0" y="4917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r="-20"/>
              </a:stretch>
            </a:blip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492188" y="84111"/>
            <a:ext cx="3356805" cy="3356805"/>
            <a:chOff x="0" y="0"/>
            <a:chExt cx="812800" cy="8128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6"/>
              <a:stretch>
                <a:fillRect t="-16666" b="-16666"/>
              </a:stretch>
            </a:blipFill>
          </p:spPr>
          <p:txBody>
            <a:bodyPr/>
            <a:lstStyle/>
            <a:p>
              <a:endParaRPr lang="en-VN"/>
            </a:p>
          </p:txBody>
        </p:sp>
      </p:grpSp>
      <p:sp>
        <p:nvSpPr>
          <p:cNvPr id="50" name="TextBox 50"/>
          <p:cNvSpPr txBox="1"/>
          <p:nvPr/>
        </p:nvSpPr>
        <p:spPr>
          <a:xfrm>
            <a:off x="-205626" y="3631416"/>
            <a:ext cx="4752432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>
                <a:solidFill>
                  <a:srgbClr val="25748A"/>
                </a:solidFill>
                <a:latin typeface="Josefin Sans"/>
                <a:ea typeface="Josefin Sans"/>
                <a:cs typeface="Josefin Sans"/>
                <a:sym typeface="Josefin Sans"/>
              </a:rPr>
              <a:t>Thanh-An Pham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551726" y="4994986"/>
            <a:ext cx="3032760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25748A"/>
                </a:solidFill>
                <a:latin typeface="Josefin Sans"/>
                <a:ea typeface="Josefin Sans"/>
                <a:cs typeface="Josefin Sans"/>
                <a:sym typeface="Josefin Sans"/>
              </a:rPr>
              <a:t>Vietnam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551726" y="5562429"/>
            <a:ext cx="3411512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25748A"/>
                </a:solidFill>
                <a:latin typeface="Josefin Sans"/>
                <a:ea typeface="Josefin Sans"/>
                <a:cs typeface="Josefin Sans"/>
                <a:sym typeface="Josefin Sans"/>
              </a:rPr>
              <a:t>ptayds2001@gmail.com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548907" y="6147445"/>
            <a:ext cx="4522499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25748A"/>
                </a:solidFill>
                <a:latin typeface="Josefin Sans"/>
                <a:ea typeface="Josefin Sans"/>
                <a:cs typeface="Josefin Sans"/>
                <a:sym typeface="Josefin Sans"/>
              </a:rPr>
              <a:t>https://github.com/Thanh-An-Pham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6630367" y="471383"/>
            <a:ext cx="3078480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EDUCATION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5470970" y="1143171"/>
            <a:ext cx="5752024" cy="3779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2400">
                <a:solidFill>
                  <a:srgbClr val="C00000"/>
                </a:solidFill>
                <a:latin typeface="Josefin Sans"/>
                <a:ea typeface="Josefin Sans"/>
                <a:cs typeface="Josefin Sans"/>
                <a:sym typeface="Josefin Sans"/>
              </a:rPr>
              <a:t>Master 2 of ChEMoinformatic+ Erasmus Mundus Program</a:t>
            </a:r>
            <a:r>
              <a:rPr lang="en-US" sz="2400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:</a:t>
            </a:r>
          </a:p>
          <a:p>
            <a:pPr marL="579120" lvl="1" indent="-289560" algn="l">
              <a:lnSpc>
                <a:spcPts val="432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University of Strasbourg</a:t>
            </a:r>
          </a:p>
          <a:p>
            <a:pPr marL="579120" lvl="1" indent="-289560" algn="l">
              <a:lnSpc>
                <a:spcPts val="432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NOVA FCT</a:t>
            </a:r>
          </a:p>
          <a:p>
            <a:pPr algn="l">
              <a:lnSpc>
                <a:spcPts val="4320"/>
              </a:lnSpc>
            </a:pPr>
            <a:r>
              <a:rPr lang="en-US" sz="2400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Bachelor of Pharmacy</a:t>
            </a:r>
          </a:p>
          <a:p>
            <a:pPr marL="579120" lvl="1" indent="-289560" algn="l">
              <a:lnSpc>
                <a:spcPts val="432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University of Medicine and Pharmacy at Ho Chi Minh City, Vietnam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2075728" y="471383"/>
            <a:ext cx="5450986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RESEARCH INTERESTS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1784368" y="1061866"/>
            <a:ext cx="5972432" cy="4322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9120" lvl="1" indent="-289560" algn="l">
              <a:lnSpc>
                <a:spcPts val="4320"/>
              </a:lnSpc>
              <a:buFont typeface="Arial"/>
              <a:buChar char="•"/>
            </a:pPr>
            <a:r>
              <a:rPr lang="en-US" sz="2400">
                <a:solidFill>
                  <a:srgbClr val="494E52"/>
                </a:solidFill>
                <a:latin typeface="Josefin Sans"/>
                <a:ea typeface="Josefin Sans"/>
                <a:cs typeface="Josefin Sans"/>
                <a:sym typeface="Josefin Sans"/>
              </a:rPr>
              <a:t>  Cheminformatics</a:t>
            </a:r>
          </a:p>
          <a:p>
            <a:pPr marL="579120" lvl="1" indent="-289560" algn="l">
              <a:lnSpc>
                <a:spcPts val="4320"/>
              </a:lnSpc>
              <a:buFont typeface="Arial"/>
              <a:buChar char="•"/>
            </a:pPr>
            <a:r>
              <a:rPr lang="en-US" sz="2400">
                <a:solidFill>
                  <a:srgbClr val="494E52"/>
                </a:solidFill>
                <a:latin typeface="Josefin Sans"/>
                <a:ea typeface="Josefin Sans"/>
                <a:cs typeface="Josefin Sans"/>
                <a:sym typeface="Josefin Sans"/>
              </a:rPr>
              <a:t>  </a:t>
            </a:r>
            <a:r>
              <a:rPr lang="en-US" sz="2400">
                <a:solidFill>
                  <a:srgbClr val="C00000"/>
                </a:solidFill>
                <a:latin typeface="Josefin Sans"/>
                <a:ea typeface="Josefin Sans"/>
                <a:cs typeface="Josefin Sans"/>
                <a:sym typeface="Josefin Sans"/>
              </a:rPr>
              <a:t>Advanced Machine Learning for Innovative Drug Discovery</a:t>
            </a:r>
            <a:r>
              <a:rPr lang="en-US" sz="2400">
                <a:solidFill>
                  <a:srgbClr val="494E52"/>
                </a:solidFill>
                <a:latin typeface="Josefin Sans"/>
                <a:ea typeface="Josefin Sans"/>
                <a:cs typeface="Josefin Sans"/>
                <a:sym typeface="Josefin Sans"/>
              </a:rPr>
              <a:t> (AIDD)</a:t>
            </a:r>
          </a:p>
          <a:p>
            <a:pPr marL="579120" lvl="1" indent="-289560" algn="l">
              <a:lnSpc>
                <a:spcPts val="4320"/>
              </a:lnSpc>
              <a:buFont typeface="Arial"/>
              <a:buChar char="•"/>
            </a:pPr>
            <a:r>
              <a:rPr lang="en-US" sz="2400">
                <a:solidFill>
                  <a:srgbClr val="494E52"/>
                </a:solidFill>
                <a:latin typeface="Josefin Sans"/>
                <a:ea typeface="Josefin Sans"/>
                <a:cs typeface="Josefin Sans"/>
                <a:sym typeface="Josefin Sans"/>
              </a:rPr>
              <a:t> </a:t>
            </a:r>
            <a:r>
              <a:rPr lang="en-US" sz="2400">
                <a:solidFill>
                  <a:srgbClr val="C00000"/>
                </a:solidFill>
                <a:latin typeface="Josefin Sans"/>
                <a:ea typeface="Josefin Sans"/>
                <a:cs typeface="Josefin Sans"/>
                <a:sym typeface="Josefin Sans"/>
              </a:rPr>
              <a:t> Drug Discovery </a:t>
            </a:r>
            <a:r>
              <a:rPr lang="en-US" sz="2400">
                <a:solidFill>
                  <a:srgbClr val="494E52"/>
                </a:solidFill>
                <a:latin typeface="Josefin Sans"/>
                <a:ea typeface="Josefin Sans"/>
                <a:cs typeface="Josefin Sans"/>
                <a:sym typeface="Josefin Sans"/>
              </a:rPr>
              <a:t>– Identification and Optimization of lead compounds</a:t>
            </a:r>
          </a:p>
          <a:p>
            <a:pPr marL="579120" lvl="1" indent="-289560" algn="l">
              <a:lnSpc>
                <a:spcPts val="4320"/>
              </a:lnSpc>
              <a:buFont typeface="Arial"/>
              <a:buChar char="•"/>
            </a:pPr>
            <a:r>
              <a:rPr lang="en-US" sz="2400">
                <a:solidFill>
                  <a:srgbClr val="C00000"/>
                </a:solidFill>
                <a:latin typeface="Josefin Sans"/>
                <a:ea typeface="Josefin Sans"/>
                <a:cs typeface="Josefin Sans"/>
                <a:sym typeface="Josefin Sans"/>
              </a:rPr>
              <a:t>  Synthesis planning</a:t>
            </a:r>
          </a:p>
          <a:p>
            <a:pPr marL="579120" lvl="1" indent="-289560" algn="l">
              <a:lnSpc>
                <a:spcPts val="4320"/>
              </a:lnSpc>
              <a:buFont typeface="Arial"/>
              <a:buChar char="•"/>
            </a:pPr>
            <a:r>
              <a:rPr lang="en-US" sz="2400">
                <a:solidFill>
                  <a:srgbClr val="494E52"/>
                </a:solidFill>
                <a:latin typeface="Josefin Sans"/>
                <a:ea typeface="Josefin Sans"/>
                <a:cs typeface="Josefin Sans"/>
                <a:sym typeface="Josefin Sans"/>
              </a:rPr>
              <a:t>  Synthesis of biologically active molecules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7996876" y="5708566"/>
            <a:ext cx="6872507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PROFESSIONAL SKILLS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5473798" y="6296035"/>
            <a:ext cx="12327303" cy="2693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9120" lvl="1" indent="-289560" algn="l">
              <a:lnSpc>
                <a:spcPts val="4320"/>
              </a:lnSpc>
              <a:buFont typeface="Arial"/>
              <a:buChar char="•"/>
            </a:pPr>
            <a:r>
              <a:rPr lang="en-US" sz="2400">
                <a:solidFill>
                  <a:srgbClr val="C00000"/>
                </a:solidFill>
                <a:latin typeface="Josefin Sans"/>
                <a:ea typeface="Josefin Sans"/>
                <a:cs typeface="Josefin Sans"/>
                <a:sym typeface="Josefin Sans"/>
              </a:rPr>
              <a:t>  Programming Languages: </a:t>
            </a:r>
            <a:r>
              <a:rPr lang="en-US" sz="2400">
                <a:solidFill>
                  <a:srgbClr val="494E52"/>
                </a:solidFill>
                <a:latin typeface="Josefin Sans"/>
                <a:ea typeface="Josefin Sans"/>
                <a:cs typeface="Josefin Sans"/>
                <a:sym typeface="Josefin Sans"/>
              </a:rPr>
              <a:t>Python</a:t>
            </a:r>
          </a:p>
          <a:p>
            <a:pPr marL="579120" lvl="1" indent="-289560" algn="l">
              <a:lnSpc>
                <a:spcPts val="4320"/>
              </a:lnSpc>
              <a:buFont typeface="Arial"/>
              <a:buChar char="•"/>
            </a:pPr>
            <a:r>
              <a:rPr lang="en-US" sz="2400">
                <a:solidFill>
                  <a:srgbClr val="C00000"/>
                </a:solidFill>
                <a:latin typeface="Josefin Sans"/>
                <a:ea typeface="Josefin Sans"/>
                <a:cs typeface="Josefin Sans"/>
                <a:sym typeface="Josefin Sans"/>
              </a:rPr>
              <a:t>  Cheminformatics: </a:t>
            </a:r>
            <a:r>
              <a:rPr lang="en-US" sz="2400">
                <a:solidFill>
                  <a:srgbClr val="494E52"/>
                </a:solidFill>
                <a:latin typeface="Josefin Sans"/>
                <a:ea typeface="Josefin Sans"/>
                <a:cs typeface="Josefin Sans"/>
                <a:sym typeface="Josefin Sans"/>
              </a:rPr>
              <a:t>RDKit, DeepChem, Pymol, Openbabel</a:t>
            </a:r>
          </a:p>
          <a:p>
            <a:pPr marL="579120" lvl="1" indent="-289560" algn="l">
              <a:lnSpc>
                <a:spcPts val="4320"/>
              </a:lnSpc>
              <a:buFont typeface="Arial"/>
              <a:buChar char="•"/>
            </a:pPr>
            <a:r>
              <a:rPr lang="en-US" sz="2400">
                <a:solidFill>
                  <a:srgbClr val="494E52"/>
                </a:solidFill>
                <a:latin typeface="Josefin Sans"/>
                <a:ea typeface="Josefin Sans"/>
                <a:cs typeface="Josefin Sans"/>
                <a:sym typeface="Josefin Sans"/>
              </a:rPr>
              <a:t>  </a:t>
            </a:r>
            <a:r>
              <a:rPr lang="en-US" sz="2400">
                <a:solidFill>
                  <a:srgbClr val="C00000"/>
                </a:solidFill>
                <a:latin typeface="Josefin Sans"/>
                <a:ea typeface="Josefin Sans"/>
                <a:cs typeface="Josefin Sans"/>
                <a:sym typeface="Josefin Sans"/>
              </a:rPr>
              <a:t>Molecule modelling</a:t>
            </a:r>
            <a:r>
              <a:rPr lang="en-US" sz="2400">
                <a:solidFill>
                  <a:srgbClr val="494E52"/>
                </a:solidFill>
                <a:latin typeface="Josefin Sans"/>
                <a:ea typeface="Josefin Sans"/>
                <a:cs typeface="Josefin Sans"/>
                <a:sym typeface="Josefin Sans"/>
              </a:rPr>
              <a:t>: Molecular docking, Molecular dynamics, ChimeraX</a:t>
            </a:r>
          </a:p>
          <a:p>
            <a:pPr marL="579120" lvl="1" indent="-289560" algn="l">
              <a:lnSpc>
                <a:spcPts val="4320"/>
              </a:lnSpc>
              <a:buFont typeface="Arial"/>
              <a:buChar char="•"/>
            </a:pPr>
            <a:r>
              <a:rPr lang="en-US" sz="2400">
                <a:solidFill>
                  <a:srgbClr val="C00000"/>
                </a:solidFill>
                <a:latin typeface="Josefin Sans"/>
                <a:ea typeface="Josefin Sans"/>
                <a:cs typeface="Josefin Sans"/>
                <a:sym typeface="Josefin Sans"/>
              </a:rPr>
              <a:t>  Machine learning/Deep learning: </a:t>
            </a:r>
            <a:r>
              <a:rPr lang="en-US" sz="2400">
                <a:solidFill>
                  <a:srgbClr val="494E52"/>
                </a:solidFill>
                <a:latin typeface="Josefin Sans"/>
                <a:ea typeface="Josefin Sans"/>
                <a:cs typeface="Josefin Sans"/>
                <a:sym typeface="Josefin Sans"/>
              </a:rPr>
              <a:t>Scikit-learn, Pytorch, Pytorch Geometry, Optuna</a:t>
            </a:r>
            <a:r>
              <a:rPr lang="en-US" sz="2400">
                <a:solidFill>
                  <a:srgbClr val="C00000"/>
                </a:solidFill>
                <a:latin typeface="Josefin Sans"/>
                <a:ea typeface="Josefin Sans"/>
                <a:cs typeface="Josefin Sans"/>
                <a:sym typeface="Josefin Sans"/>
              </a:rPr>
              <a:t>.</a:t>
            </a:r>
          </a:p>
          <a:p>
            <a:pPr marL="579120" lvl="1" indent="-289560" algn="l">
              <a:lnSpc>
                <a:spcPts val="4320"/>
              </a:lnSpc>
            </a:pPr>
            <a:endParaRPr lang="en-US" sz="2400">
              <a:solidFill>
                <a:srgbClr val="C00000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60" name="TextBox 60"/>
          <p:cNvSpPr txBox="1"/>
          <p:nvPr/>
        </p:nvSpPr>
        <p:spPr>
          <a:xfrm>
            <a:off x="17299438" y="9602676"/>
            <a:ext cx="705383" cy="431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b="1">
                <a:solidFill>
                  <a:srgbClr val="1A456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80993" y="860308"/>
            <a:ext cx="1931965" cy="9690440"/>
          </a:xfrm>
          <a:custGeom>
            <a:avLst/>
            <a:gdLst/>
            <a:ahLst/>
            <a:cxnLst/>
            <a:rect l="l" t="t" r="r" b="b"/>
            <a:pathLst>
              <a:path w="1931965" h="9690440">
                <a:moveTo>
                  <a:pt x="0" y="0"/>
                </a:moveTo>
                <a:lnTo>
                  <a:pt x="1931965" y="0"/>
                </a:lnTo>
                <a:lnTo>
                  <a:pt x="1931965" y="9690439"/>
                </a:lnTo>
                <a:lnTo>
                  <a:pt x="0" y="96904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3" name="Freeform 3"/>
          <p:cNvSpPr/>
          <p:nvPr/>
        </p:nvSpPr>
        <p:spPr>
          <a:xfrm>
            <a:off x="-481498" y="1079992"/>
            <a:ext cx="1932927" cy="4787255"/>
          </a:xfrm>
          <a:custGeom>
            <a:avLst/>
            <a:gdLst/>
            <a:ahLst/>
            <a:cxnLst/>
            <a:rect l="l" t="t" r="r" b="b"/>
            <a:pathLst>
              <a:path w="1932927" h="4787255">
                <a:moveTo>
                  <a:pt x="0" y="0"/>
                </a:moveTo>
                <a:lnTo>
                  <a:pt x="1932927" y="0"/>
                </a:lnTo>
                <a:lnTo>
                  <a:pt x="1932927" y="4787256"/>
                </a:lnTo>
                <a:lnTo>
                  <a:pt x="0" y="47872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4" name="Group 4"/>
          <p:cNvGrpSpPr/>
          <p:nvPr/>
        </p:nvGrpSpPr>
        <p:grpSpPr>
          <a:xfrm rot="5400000">
            <a:off x="-1345654" y="838600"/>
            <a:ext cx="4193800" cy="1978304"/>
            <a:chOff x="0" y="0"/>
            <a:chExt cx="5591734" cy="263773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591683" cy="2637663"/>
            </a:xfrm>
            <a:custGeom>
              <a:avLst/>
              <a:gdLst/>
              <a:ahLst/>
              <a:cxnLst/>
              <a:rect l="l" t="t" r="r" b="b"/>
              <a:pathLst>
                <a:path w="5591683" h="2637663">
                  <a:moveTo>
                    <a:pt x="1005840" y="0"/>
                  </a:moveTo>
                  <a:cubicBezTo>
                    <a:pt x="453263" y="0"/>
                    <a:pt x="0" y="368554"/>
                    <a:pt x="0" y="368554"/>
                  </a:cubicBezTo>
                  <a:lnTo>
                    <a:pt x="7239" y="2637663"/>
                  </a:lnTo>
                  <a:lnTo>
                    <a:pt x="5591683" y="2637663"/>
                  </a:lnTo>
                  <a:cubicBezTo>
                    <a:pt x="5361813" y="1857502"/>
                    <a:pt x="4988052" y="1684401"/>
                    <a:pt x="4548251" y="1684401"/>
                  </a:cubicBezTo>
                  <a:cubicBezTo>
                    <a:pt x="4197223" y="1684401"/>
                    <a:pt x="3804285" y="1794764"/>
                    <a:pt x="3408807" y="1794764"/>
                  </a:cubicBezTo>
                  <a:cubicBezTo>
                    <a:pt x="3257931" y="1794764"/>
                    <a:pt x="3106674" y="1778635"/>
                    <a:pt x="2957322" y="1734312"/>
                  </a:cubicBezTo>
                  <a:cubicBezTo>
                    <a:pt x="2284984" y="1536192"/>
                    <a:pt x="2497963" y="804418"/>
                    <a:pt x="1696339" y="225933"/>
                  </a:cubicBezTo>
                  <a:cubicBezTo>
                    <a:pt x="1465453" y="59436"/>
                    <a:pt x="1227582" y="0"/>
                    <a:pt x="1005840" y="0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6" name="Group 6"/>
          <p:cNvGrpSpPr/>
          <p:nvPr/>
        </p:nvGrpSpPr>
        <p:grpSpPr>
          <a:xfrm rot="5400000">
            <a:off x="242726" y="6265926"/>
            <a:ext cx="327003" cy="327003"/>
            <a:chOff x="0" y="0"/>
            <a:chExt cx="436004" cy="43600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8" name="Group 8"/>
          <p:cNvGrpSpPr/>
          <p:nvPr/>
        </p:nvGrpSpPr>
        <p:grpSpPr>
          <a:xfrm rot="5400000">
            <a:off x="1987629" y="529428"/>
            <a:ext cx="196796" cy="197396"/>
            <a:chOff x="0" y="0"/>
            <a:chExt cx="262395" cy="26319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0" name="Group 10"/>
          <p:cNvGrpSpPr/>
          <p:nvPr/>
        </p:nvGrpSpPr>
        <p:grpSpPr>
          <a:xfrm rot="5400000">
            <a:off x="1080278" y="2580875"/>
            <a:ext cx="196796" cy="197396"/>
            <a:chOff x="0" y="0"/>
            <a:chExt cx="262395" cy="26319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2" name="Group 12"/>
          <p:cNvGrpSpPr/>
          <p:nvPr/>
        </p:nvGrpSpPr>
        <p:grpSpPr>
          <a:xfrm rot="5400000">
            <a:off x="882872" y="5401027"/>
            <a:ext cx="196796" cy="197396"/>
            <a:chOff x="0" y="0"/>
            <a:chExt cx="262395" cy="26319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sp>
        <p:nvSpPr>
          <p:cNvPr id="14" name="Freeform 14"/>
          <p:cNvSpPr/>
          <p:nvPr/>
        </p:nvSpPr>
        <p:spPr>
          <a:xfrm>
            <a:off x="17050350" y="-269176"/>
            <a:ext cx="1931965" cy="9690440"/>
          </a:xfrm>
          <a:custGeom>
            <a:avLst/>
            <a:gdLst/>
            <a:ahLst/>
            <a:cxnLst/>
            <a:rect l="l" t="t" r="r" b="b"/>
            <a:pathLst>
              <a:path w="1931965" h="9690440">
                <a:moveTo>
                  <a:pt x="0" y="0"/>
                </a:moveTo>
                <a:lnTo>
                  <a:pt x="1931965" y="0"/>
                </a:lnTo>
                <a:lnTo>
                  <a:pt x="1931965" y="9690439"/>
                </a:lnTo>
                <a:lnTo>
                  <a:pt x="0" y="969043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15" name="Freeform 15"/>
          <p:cNvSpPr/>
          <p:nvPr/>
        </p:nvSpPr>
        <p:spPr>
          <a:xfrm>
            <a:off x="17049893" y="4414323"/>
            <a:ext cx="1932927" cy="4787255"/>
          </a:xfrm>
          <a:custGeom>
            <a:avLst/>
            <a:gdLst/>
            <a:ahLst/>
            <a:cxnLst/>
            <a:rect l="l" t="t" r="r" b="b"/>
            <a:pathLst>
              <a:path w="1932927" h="4787255">
                <a:moveTo>
                  <a:pt x="0" y="0"/>
                </a:moveTo>
                <a:lnTo>
                  <a:pt x="1932927" y="0"/>
                </a:lnTo>
                <a:lnTo>
                  <a:pt x="1932927" y="4787256"/>
                </a:lnTo>
                <a:lnTo>
                  <a:pt x="0" y="478725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16" name="Group 16"/>
          <p:cNvGrpSpPr/>
          <p:nvPr/>
        </p:nvGrpSpPr>
        <p:grpSpPr>
          <a:xfrm rot="-5400000">
            <a:off x="15653175" y="7464676"/>
            <a:ext cx="4193800" cy="1978304"/>
            <a:chOff x="0" y="0"/>
            <a:chExt cx="5591734" cy="263773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591683" cy="2637663"/>
            </a:xfrm>
            <a:custGeom>
              <a:avLst/>
              <a:gdLst/>
              <a:ahLst/>
              <a:cxnLst/>
              <a:rect l="l" t="t" r="r" b="b"/>
              <a:pathLst>
                <a:path w="5591683" h="2637663">
                  <a:moveTo>
                    <a:pt x="1005840" y="0"/>
                  </a:moveTo>
                  <a:cubicBezTo>
                    <a:pt x="453263" y="0"/>
                    <a:pt x="0" y="368554"/>
                    <a:pt x="0" y="368554"/>
                  </a:cubicBezTo>
                  <a:lnTo>
                    <a:pt x="7239" y="2637663"/>
                  </a:lnTo>
                  <a:lnTo>
                    <a:pt x="5591683" y="2637663"/>
                  </a:lnTo>
                  <a:cubicBezTo>
                    <a:pt x="5361813" y="1857502"/>
                    <a:pt x="4988052" y="1684401"/>
                    <a:pt x="4548251" y="1684401"/>
                  </a:cubicBezTo>
                  <a:cubicBezTo>
                    <a:pt x="4197223" y="1684401"/>
                    <a:pt x="3804285" y="1794764"/>
                    <a:pt x="3408807" y="1794764"/>
                  </a:cubicBezTo>
                  <a:cubicBezTo>
                    <a:pt x="3257931" y="1794764"/>
                    <a:pt x="3106674" y="1778635"/>
                    <a:pt x="2957322" y="1734312"/>
                  </a:cubicBezTo>
                  <a:cubicBezTo>
                    <a:pt x="2284984" y="1536192"/>
                    <a:pt x="2497963" y="804418"/>
                    <a:pt x="1696339" y="225933"/>
                  </a:cubicBezTo>
                  <a:cubicBezTo>
                    <a:pt x="1465453" y="59436"/>
                    <a:pt x="1227582" y="0"/>
                    <a:pt x="1005840" y="0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8" name="Group 18"/>
          <p:cNvGrpSpPr/>
          <p:nvPr/>
        </p:nvGrpSpPr>
        <p:grpSpPr>
          <a:xfrm rot="-5400000">
            <a:off x="17931603" y="3688652"/>
            <a:ext cx="327003" cy="327003"/>
            <a:chOff x="0" y="0"/>
            <a:chExt cx="436004" cy="43600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0" name="Group 20"/>
          <p:cNvGrpSpPr/>
          <p:nvPr/>
        </p:nvGrpSpPr>
        <p:grpSpPr>
          <a:xfrm rot="-5400000">
            <a:off x="17224248" y="7503300"/>
            <a:ext cx="196796" cy="197396"/>
            <a:chOff x="0" y="0"/>
            <a:chExt cx="262395" cy="26319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2" name="Group 22"/>
          <p:cNvGrpSpPr/>
          <p:nvPr/>
        </p:nvGrpSpPr>
        <p:grpSpPr>
          <a:xfrm rot="-5400000">
            <a:off x="17421654" y="4683147"/>
            <a:ext cx="196796" cy="197396"/>
            <a:chOff x="0" y="0"/>
            <a:chExt cx="262395" cy="26319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4" name="Group 24"/>
          <p:cNvGrpSpPr/>
          <p:nvPr/>
        </p:nvGrpSpPr>
        <p:grpSpPr>
          <a:xfrm rot="-5400000">
            <a:off x="16316896" y="9554747"/>
            <a:ext cx="196796" cy="197396"/>
            <a:chOff x="0" y="0"/>
            <a:chExt cx="262395" cy="26319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5545426" y="808453"/>
            <a:ext cx="8498082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 b="1" dirty="0">
                <a:solidFill>
                  <a:srgbClr val="9DCEDF"/>
                </a:solidFill>
                <a:latin typeface="Josefin Sans Bold"/>
                <a:ea typeface="Josefin Sans Bold"/>
                <a:cs typeface="Josefin Sans Bold"/>
                <a:sym typeface="Josefin Sans Bold"/>
              </a:rPr>
              <a:t>CONTENTS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285202" y="4174207"/>
            <a:ext cx="3853796" cy="550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000" b="1">
                <a:solidFill>
                  <a:srgbClr val="1A4568"/>
                </a:solidFill>
                <a:latin typeface="Josefin Sans Bold"/>
                <a:ea typeface="Josefin Sans Bold"/>
                <a:cs typeface="Josefin Sans Bold"/>
                <a:sym typeface="Josefin Sans Bold"/>
              </a:rPr>
              <a:t>Background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159402" y="4174207"/>
            <a:ext cx="4884106" cy="550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000" b="1">
                <a:solidFill>
                  <a:srgbClr val="1A4568"/>
                </a:solidFill>
                <a:latin typeface="Josefin Sans Bold"/>
                <a:ea typeface="Josefin Sans Bold"/>
                <a:cs typeface="Josefin Sans Bold"/>
                <a:sym typeface="Josefin Sans Bold"/>
              </a:rPr>
              <a:t>Architecture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7849314" y="8005762"/>
            <a:ext cx="7660196" cy="714004"/>
            <a:chOff x="0" y="0"/>
            <a:chExt cx="10213594" cy="95200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0213600" cy="952000"/>
            </a:xfrm>
            <a:custGeom>
              <a:avLst/>
              <a:gdLst/>
              <a:ahLst/>
              <a:cxnLst/>
              <a:rect l="l" t="t" r="r" b="b"/>
              <a:pathLst>
                <a:path w="10213600" h="952000">
                  <a:moveTo>
                    <a:pt x="0" y="0"/>
                  </a:moveTo>
                  <a:lnTo>
                    <a:pt x="10213600" y="0"/>
                  </a:lnTo>
                  <a:lnTo>
                    <a:pt x="10213600" y="952000"/>
                  </a:lnTo>
                  <a:lnTo>
                    <a:pt x="0" y="952000"/>
                  </a:lnTo>
                  <a:close/>
                </a:path>
              </a:pathLst>
            </a:custGeom>
            <a:blipFill>
              <a:blip r:embed="rId11">
                <a:alphaModFix amt="0"/>
              </a:blip>
              <a:stretch>
                <a:fillRect t="-159046" b="-159046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19050"/>
              <a:ext cx="10213594" cy="97105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800"/>
                </a:lnSpc>
              </a:pPr>
              <a:r>
                <a:rPr lang="en-US" sz="4000" b="1">
                  <a:solidFill>
                    <a:srgbClr val="1A4568"/>
                  </a:solidFill>
                  <a:latin typeface="Josefin Sans Bold"/>
                  <a:ea typeface="Josefin Sans Bold"/>
                  <a:cs typeface="Josefin Sans Bold"/>
                  <a:sym typeface="Josefin Sans Bold"/>
                </a:rPr>
                <a:t>Future Work</a:t>
              </a:r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3906012" y="8009106"/>
            <a:ext cx="4612176" cy="550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000" b="1">
                <a:solidFill>
                  <a:srgbClr val="1A4568"/>
                </a:solidFill>
                <a:latin typeface="Josefin Sans Bold"/>
                <a:ea typeface="Josefin Sans Bold"/>
                <a:cs typeface="Josefin Sans Bold"/>
                <a:sym typeface="Josefin Sans Bold"/>
              </a:rPr>
              <a:t>Result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5172904" y="2700328"/>
            <a:ext cx="2078403" cy="1334995"/>
            <a:chOff x="0" y="0"/>
            <a:chExt cx="2771204" cy="1779994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771200" cy="1780000"/>
            </a:xfrm>
            <a:custGeom>
              <a:avLst/>
              <a:gdLst/>
              <a:ahLst/>
              <a:cxnLst/>
              <a:rect l="l" t="t" r="r" b="b"/>
              <a:pathLst>
                <a:path w="2771200" h="1780000">
                  <a:moveTo>
                    <a:pt x="0" y="0"/>
                  </a:moveTo>
                  <a:lnTo>
                    <a:pt x="2771200" y="0"/>
                  </a:lnTo>
                  <a:lnTo>
                    <a:pt x="2771200" y="1780000"/>
                  </a:lnTo>
                  <a:lnTo>
                    <a:pt x="0" y="1780000"/>
                  </a:lnTo>
                  <a:close/>
                </a:path>
              </a:pathLst>
            </a:custGeom>
            <a:blipFill>
              <a:blip r:embed="rId11">
                <a:alphaModFix amt="0"/>
              </a:blip>
              <a:stretch>
                <a:fillRect l="-32411" r="-32411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9525"/>
              <a:ext cx="2771204" cy="178951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1999"/>
                </a:lnSpc>
              </a:pPr>
              <a:r>
                <a:rPr lang="en-US" sz="9999" b="1">
                  <a:solidFill>
                    <a:srgbClr val="9DCEDF"/>
                  </a:solidFill>
                  <a:latin typeface="Josefin Sans Bold"/>
                  <a:ea typeface="Josefin Sans Bold"/>
                  <a:cs typeface="Josefin Sans Bold"/>
                  <a:sym typeface="Josefin Sans Bold"/>
                </a:rPr>
                <a:t>01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0562253" y="2700328"/>
            <a:ext cx="2078403" cy="1334995"/>
            <a:chOff x="0" y="0"/>
            <a:chExt cx="2771204" cy="1779994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771200" cy="1780000"/>
            </a:xfrm>
            <a:custGeom>
              <a:avLst/>
              <a:gdLst/>
              <a:ahLst/>
              <a:cxnLst/>
              <a:rect l="l" t="t" r="r" b="b"/>
              <a:pathLst>
                <a:path w="2771200" h="1780000">
                  <a:moveTo>
                    <a:pt x="0" y="0"/>
                  </a:moveTo>
                  <a:lnTo>
                    <a:pt x="2771200" y="0"/>
                  </a:lnTo>
                  <a:lnTo>
                    <a:pt x="2771200" y="1780000"/>
                  </a:lnTo>
                  <a:lnTo>
                    <a:pt x="0" y="1780000"/>
                  </a:lnTo>
                  <a:close/>
                </a:path>
              </a:pathLst>
            </a:custGeom>
            <a:blipFill>
              <a:blip r:embed="rId11">
                <a:alphaModFix amt="0"/>
              </a:blip>
              <a:stretch>
                <a:fillRect l="-32411" r="-32411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9525"/>
              <a:ext cx="2771204" cy="178951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1999"/>
                </a:lnSpc>
              </a:pPr>
              <a:r>
                <a:rPr lang="en-US" sz="9999" b="1">
                  <a:solidFill>
                    <a:srgbClr val="9DCEDF"/>
                  </a:solidFill>
                  <a:latin typeface="Josefin Sans Bold"/>
                  <a:ea typeface="Josefin Sans Bold"/>
                  <a:cs typeface="Josefin Sans Bold"/>
                  <a:sym typeface="Josefin Sans Bold"/>
                </a:rPr>
                <a:t>02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5172904" y="6139767"/>
            <a:ext cx="2078403" cy="1334995"/>
            <a:chOff x="0" y="0"/>
            <a:chExt cx="2771204" cy="1779994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2771200" cy="1780000"/>
            </a:xfrm>
            <a:custGeom>
              <a:avLst/>
              <a:gdLst/>
              <a:ahLst/>
              <a:cxnLst/>
              <a:rect l="l" t="t" r="r" b="b"/>
              <a:pathLst>
                <a:path w="2771200" h="1780000">
                  <a:moveTo>
                    <a:pt x="0" y="0"/>
                  </a:moveTo>
                  <a:lnTo>
                    <a:pt x="2771200" y="0"/>
                  </a:lnTo>
                  <a:lnTo>
                    <a:pt x="2771200" y="1780000"/>
                  </a:lnTo>
                  <a:lnTo>
                    <a:pt x="0" y="1780000"/>
                  </a:lnTo>
                  <a:close/>
                </a:path>
              </a:pathLst>
            </a:custGeom>
            <a:blipFill>
              <a:blip r:embed="rId11">
                <a:alphaModFix amt="0"/>
              </a:blip>
              <a:stretch>
                <a:fillRect l="-32411" r="-32411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9525"/>
              <a:ext cx="2771204" cy="178951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1999"/>
                </a:lnSpc>
              </a:pPr>
              <a:r>
                <a:rPr lang="en-US" sz="9999" b="1">
                  <a:solidFill>
                    <a:srgbClr val="9DCEDF"/>
                  </a:solidFill>
                  <a:latin typeface="Josefin Sans Bold"/>
                  <a:ea typeface="Josefin Sans Bold"/>
                  <a:cs typeface="Josefin Sans Bold"/>
                  <a:sym typeface="Josefin Sans Bold"/>
                </a:rPr>
                <a:t>03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0640206" y="6139767"/>
            <a:ext cx="2078403" cy="1334995"/>
            <a:chOff x="0" y="0"/>
            <a:chExt cx="2771204" cy="1779994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2771200" cy="1780000"/>
            </a:xfrm>
            <a:custGeom>
              <a:avLst/>
              <a:gdLst/>
              <a:ahLst/>
              <a:cxnLst/>
              <a:rect l="l" t="t" r="r" b="b"/>
              <a:pathLst>
                <a:path w="2771200" h="1780000">
                  <a:moveTo>
                    <a:pt x="0" y="0"/>
                  </a:moveTo>
                  <a:lnTo>
                    <a:pt x="2771200" y="0"/>
                  </a:lnTo>
                  <a:lnTo>
                    <a:pt x="2771200" y="1780000"/>
                  </a:lnTo>
                  <a:lnTo>
                    <a:pt x="0" y="1780000"/>
                  </a:lnTo>
                  <a:close/>
                </a:path>
              </a:pathLst>
            </a:custGeom>
            <a:blipFill>
              <a:blip r:embed="rId11">
                <a:alphaModFix amt="0"/>
              </a:blip>
              <a:stretch>
                <a:fillRect l="-32411" r="-32411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9525"/>
              <a:ext cx="2771204" cy="178951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1999"/>
                </a:lnSpc>
              </a:pPr>
              <a:r>
                <a:rPr lang="en-US" sz="9999" b="1">
                  <a:solidFill>
                    <a:srgbClr val="9DCEDF"/>
                  </a:solidFill>
                  <a:latin typeface="Josefin Sans Bold"/>
                  <a:ea typeface="Josefin Sans Bold"/>
                  <a:cs typeface="Josefin Sans Bold"/>
                  <a:sym typeface="Josefin Sans Bold"/>
                </a:rPr>
                <a:t>04</a:t>
              </a:r>
            </a:p>
          </p:txBody>
        </p:sp>
      </p:grpSp>
      <p:sp>
        <p:nvSpPr>
          <p:cNvPr id="45" name="TextBox 45"/>
          <p:cNvSpPr txBox="1"/>
          <p:nvPr/>
        </p:nvSpPr>
        <p:spPr>
          <a:xfrm>
            <a:off x="17299438" y="9602676"/>
            <a:ext cx="70538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7589453" y="7052443"/>
            <a:ext cx="10539003" cy="3234604"/>
            <a:chOff x="0" y="0"/>
            <a:chExt cx="14052004" cy="4312806"/>
          </a:xfrm>
        </p:grpSpPr>
        <p:sp>
          <p:nvSpPr>
            <p:cNvPr id="3" name="Freeform 3"/>
            <p:cNvSpPr/>
            <p:nvPr/>
          </p:nvSpPr>
          <p:spPr>
            <a:xfrm>
              <a:off x="519975" y="0"/>
              <a:ext cx="13421373" cy="4312793"/>
            </a:xfrm>
            <a:custGeom>
              <a:avLst/>
              <a:gdLst/>
              <a:ahLst/>
              <a:cxnLst/>
              <a:rect l="l" t="t" r="r" b="b"/>
              <a:pathLst>
                <a:path w="13421373" h="4312793">
                  <a:moveTo>
                    <a:pt x="13421069" y="0"/>
                  </a:moveTo>
                  <a:cubicBezTo>
                    <a:pt x="13421069" y="0"/>
                    <a:pt x="13531939" y="2735834"/>
                    <a:pt x="9521661" y="1628394"/>
                  </a:cubicBezTo>
                  <a:cubicBezTo>
                    <a:pt x="6509475" y="798830"/>
                    <a:pt x="5743411" y="4312793"/>
                    <a:pt x="3362161" y="4312793"/>
                  </a:cubicBezTo>
                  <a:cubicBezTo>
                    <a:pt x="1611847" y="4312793"/>
                    <a:pt x="-519975" y="3287776"/>
                    <a:pt x="114390" y="0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158820" y="0"/>
            <a:ext cx="7697495" cy="2030797"/>
            <a:chOff x="0" y="0"/>
            <a:chExt cx="10263327" cy="2707729"/>
          </a:xfrm>
        </p:grpSpPr>
        <p:sp>
          <p:nvSpPr>
            <p:cNvPr id="5" name="Freeform 5"/>
            <p:cNvSpPr/>
            <p:nvPr/>
          </p:nvSpPr>
          <p:spPr>
            <a:xfrm>
              <a:off x="80803" y="-127"/>
              <a:ext cx="9802696" cy="2707767"/>
            </a:xfrm>
            <a:custGeom>
              <a:avLst/>
              <a:gdLst/>
              <a:ahLst/>
              <a:cxnLst/>
              <a:rect l="l" t="t" r="r" b="b"/>
              <a:pathLst>
                <a:path w="9802696" h="2707767">
                  <a:moveTo>
                    <a:pt x="223" y="127"/>
                  </a:moveTo>
                  <a:cubicBezTo>
                    <a:pt x="223" y="127"/>
                    <a:pt x="-80803" y="1717675"/>
                    <a:pt x="2848325" y="1022477"/>
                  </a:cubicBezTo>
                  <a:cubicBezTo>
                    <a:pt x="5048346" y="501650"/>
                    <a:pt x="5607781" y="2707767"/>
                    <a:pt x="7347046" y="2707767"/>
                  </a:cubicBezTo>
                  <a:cubicBezTo>
                    <a:pt x="8625555" y="2707767"/>
                    <a:pt x="10182448" y="2064258"/>
                    <a:pt x="9719152" y="0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11716" y="0"/>
            <a:ext cx="11212906" cy="2776766"/>
            <a:chOff x="0" y="0"/>
            <a:chExt cx="14950542" cy="3702355"/>
          </a:xfrm>
        </p:grpSpPr>
        <p:sp>
          <p:nvSpPr>
            <p:cNvPr id="7" name="Freeform 7"/>
            <p:cNvSpPr/>
            <p:nvPr/>
          </p:nvSpPr>
          <p:spPr>
            <a:xfrm>
              <a:off x="194417" y="0"/>
              <a:ext cx="14307461" cy="3702304"/>
            </a:xfrm>
            <a:custGeom>
              <a:avLst/>
              <a:gdLst/>
              <a:ahLst/>
              <a:cxnLst/>
              <a:rect l="l" t="t" r="r" b="b"/>
              <a:pathLst>
                <a:path w="14307461" h="3702304">
                  <a:moveTo>
                    <a:pt x="2306" y="22225"/>
                  </a:moveTo>
                  <a:cubicBezTo>
                    <a:pt x="2306" y="22225"/>
                    <a:pt x="-194417" y="2083181"/>
                    <a:pt x="3045988" y="1693291"/>
                  </a:cubicBezTo>
                  <a:cubicBezTo>
                    <a:pt x="6526804" y="1277493"/>
                    <a:pt x="6051443" y="3702304"/>
                    <a:pt x="9089537" y="3702304"/>
                  </a:cubicBezTo>
                  <a:cubicBezTo>
                    <a:pt x="11581277" y="3702304"/>
                    <a:pt x="10384557" y="1392555"/>
                    <a:pt x="12570353" y="1195705"/>
                  </a:cubicBezTo>
                  <a:cubicBezTo>
                    <a:pt x="14756150" y="998855"/>
                    <a:pt x="14258819" y="0"/>
                    <a:pt x="14258819" y="0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796567" y="6611064"/>
            <a:ext cx="8491633" cy="3676098"/>
            <a:chOff x="0" y="0"/>
            <a:chExt cx="11322177" cy="4901463"/>
          </a:xfrm>
        </p:grpSpPr>
        <p:sp>
          <p:nvSpPr>
            <p:cNvPr id="9" name="Freeform 9"/>
            <p:cNvSpPr/>
            <p:nvPr/>
          </p:nvSpPr>
          <p:spPr>
            <a:xfrm>
              <a:off x="106337" y="366962"/>
              <a:ext cx="11215840" cy="4534476"/>
            </a:xfrm>
            <a:custGeom>
              <a:avLst/>
              <a:gdLst/>
              <a:ahLst/>
              <a:cxnLst/>
              <a:rect l="l" t="t" r="r" b="b"/>
              <a:pathLst>
                <a:path w="11215840" h="4534476">
                  <a:moveTo>
                    <a:pt x="1232" y="4534476"/>
                  </a:moveTo>
                  <a:cubicBezTo>
                    <a:pt x="1232" y="4534476"/>
                    <a:pt x="-106337" y="3235901"/>
                    <a:pt x="1688935" y="3235901"/>
                  </a:cubicBezTo>
                  <a:cubicBezTo>
                    <a:pt x="3484207" y="3235901"/>
                    <a:pt x="4882985" y="3189165"/>
                    <a:pt x="5282654" y="1238953"/>
                  </a:cubicBezTo>
                  <a:cubicBezTo>
                    <a:pt x="5608536" y="-347277"/>
                    <a:pt x="8688794" y="-366962"/>
                    <a:pt x="9365196" y="931613"/>
                  </a:cubicBezTo>
                  <a:cubicBezTo>
                    <a:pt x="10038423" y="2232601"/>
                    <a:pt x="11215840" y="2232601"/>
                    <a:pt x="11215840" y="2232601"/>
                  </a:cubicBezTo>
                  <a:lnTo>
                    <a:pt x="11215840" y="4534476"/>
                  </a:ln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059478" y="6610798"/>
            <a:ext cx="7228551" cy="3675764"/>
            <a:chOff x="0" y="0"/>
            <a:chExt cx="9638068" cy="4901019"/>
          </a:xfrm>
        </p:grpSpPr>
        <p:sp>
          <p:nvSpPr>
            <p:cNvPr id="11" name="Freeform 11"/>
            <p:cNvSpPr/>
            <p:nvPr/>
          </p:nvSpPr>
          <p:spPr>
            <a:xfrm>
              <a:off x="638047" y="529919"/>
              <a:ext cx="8999983" cy="4371138"/>
            </a:xfrm>
            <a:custGeom>
              <a:avLst/>
              <a:gdLst/>
              <a:ahLst/>
              <a:cxnLst/>
              <a:rect l="l" t="t" r="r" b="b"/>
              <a:pathLst>
                <a:path w="8999983" h="4371138">
                  <a:moveTo>
                    <a:pt x="8999983" y="162104"/>
                  </a:moveTo>
                  <a:cubicBezTo>
                    <a:pt x="8999983" y="162104"/>
                    <a:pt x="6844666" y="-529919"/>
                    <a:pt x="6201539" y="945694"/>
                  </a:cubicBezTo>
                  <a:cubicBezTo>
                    <a:pt x="5558410" y="2421307"/>
                    <a:pt x="2308099" y="200966"/>
                    <a:pt x="2308099" y="2473885"/>
                  </a:cubicBezTo>
                  <a:cubicBezTo>
                    <a:pt x="2308099" y="3775381"/>
                    <a:pt x="-638047" y="2854250"/>
                    <a:pt x="126747" y="4371138"/>
                  </a:cubicBezTo>
                  <a:lnTo>
                    <a:pt x="8999983" y="4371138"/>
                  </a:ln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591800" y="0"/>
            <a:ext cx="7696219" cy="2438724"/>
            <a:chOff x="0" y="0"/>
            <a:chExt cx="10261625" cy="3251632"/>
          </a:xfrm>
        </p:grpSpPr>
        <p:sp>
          <p:nvSpPr>
            <p:cNvPr id="13" name="Freeform 13"/>
            <p:cNvSpPr/>
            <p:nvPr/>
          </p:nvSpPr>
          <p:spPr>
            <a:xfrm>
              <a:off x="357256" y="0"/>
              <a:ext cx="9904471" cy="2850090"/>
            </a:xfrm>
            <a:custGeom>
              <a:avLst/>
              <a:gdLst/>
              <a:ahLst/>
              <a:cxnLst/>
              <a:rect l="l" t="t" r="r" b="b"/>
              <a:pathLst>
                <a:path w="9904471" h="2850090">
                  <a:moveTo>
                    <a:pt x="13457" y="0"/>
                  </a:moveTo>
                  <a:cubicBezTo>
                    <a:pt x="13457" y="0"/>
                    <a:pt x="-357256" y="1444117"/>
                    <a:pt x="2792725" y="1128268"/>
                  </a:cubicBezTo>
                  <a:cubicBezTo>
                    <a:pt x="4957948" y="910590"/>
                    <a:pt x="4393306" y="2225294"/>
                    <a:pt x="5942706" y="2745232"/>
                  </a:cubicBezTo>
                  <a:cubicBezTo>
                    <a:pt x="7454006" y="3251581"/>
                    <a:pt x="8598403" y="1697228"/>
                    <a:pt x="9904471" y="2848610"/>
                  </a:cubicBezTo>
                  <a:lnTo>
                    <a:pt x="9904471" y="10922"/>
                  </a:ln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4" name="Group 14"/>
          <p:cNvGrpSpPr/>
          <p:nvPr/>
        </p:nvGrpSpPr>
        <p:grpSpPr>
          <a:xfrm rot="5400000">
            <a:off x="14539008" y="2111712"/>
            <a:ext cx="327003" cy="327003"/>
            <a:chOff x="0" y="0"/>
            <a:chExt cx="436004" cy="43600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6" name="Group 16"/>
          <p:cNvGrpSpPr/>
          <p:nvPr/>
        </p:nvGrpSpPr>
        <p:grpSpPr>
          <a:xfrm rot="5400000">
            <a:off x="11834641" y="1911591"/>
            <a:ext cx="196796" cy="197396"/>
            <a:chOff x="0" y="0"/>
            <a:chExt cx="262395" cy="26319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8" name="Group 18"/>
          <p:cNvGrpSpPr/>
          <p:nvPr/>
        </p:nvGrpSpPr>
        <p:grpSpPr>
          <a:xfrm rot="-5400000">
            <a:off x="13225358" y="1806340"/>
            <a:ext cx="196796" cy="197396"/>
            <a:chOff x="0" y="0"/>
            <a:chExt cx="262395" cy="26319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0" name="Group 20"/>
          <p:cNvGrpSpPr/>
          <p:nvPr/>
        </p:nvGrpSpPr>
        <p:grpSpPr>
          <a:xfrm rot="5400000">
            <a:off x="10522210" y="642061"/>
            <a:ext cx="327003" cy="327003"/>
            <a:chOff x="0" y="0"/>
            <a:chExt cx="436004" cy="43600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2" name="Group 22"/>
          <p:cNvGrpSpPr/>
          <p:nvPr/>
        </p:nvGrpSpPr>
        <p:grpSpPr>
          <a:xfrm rot="-5400000">
            <a:off x="8683361" y="9506664"/>
            <a:ext cx="327003" cy="327003"/>
            <a:chOff x="0" y="0"/>
            <a:chExt cx="436004" cy="43600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36118" cy="435991"/>
            </a:xfrm>
            <a:custGeom>
              <a:avLst/>
              <a:gdLst/>
              <a:ahLst/>
              <a:cxnLst/>
              <a:rect l="l" t="t" r="r" b="b"/>
              <a:pathLst>
                <a:path w="436118" h="435991">
                  <a:moveTo>
                    <a:pt x="435991" y="218059"/>
                  </a:moveTo>
                  <a:cubicBezTo>
                    <a:pt x="435991" y="97663"/>
                    <a:pt x="338455" y="0"/>
                    <a:pt x="218059" y="0"/>
                  </a:cubicBezTo>
                  <a:cubicBezTo>
                    <a:pt x="97663" y="0"/>
                    <a:pt x="0" y="97663"/>
                    <a:pt x="0" y="218059"/>
                  </a:cubicBezTo>
                  <a:cubicBezTo>
                    <a:pt x="0" y="338455"/>
                    <a:pt x="97663" y="435991"/>
                    <a:pt x="218059" y="435991"/>
                  </a:cubicBezTo>
                  <a:cubicBezTo>
                    <a:pt x="338455" y="435991"/>
                    <a:pt x="436118" y="338328"/>
                    <a:pt x="436118" y="217932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4" name="Group 24"/>
          <p:cNvGrpSpPr/>
          <p:nvPr/>
        </p:nvGrpSpPr>
        <p:grpSpPr>
          <a:xfrm rot="5400000">
            <a:off x="10652112" y="8658892"/>
            <a:ext cx="196796" cy="197396"/>
            <a:chOff x="0" y="0"/>
            <a:chExt cx="262395" cy="26319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262382" y="131572"/>
                  </a:moveTo>
                  <a:cubicBezTo>
                    <a:pt x="262382" y="58928"/>
                    <a:pt x="203708" y="0"/>
                    <a:pt x="131191" y="0"/>
                  </a:cubicBezTo>
                  <a:cubicBezTo>
                    <a:pt x="58674" y="0"/>
                    <a:pt x="0" y="58928"/>
                    <a:pt x="0" y="131572"/>
                  </a:cubicBezTo>
                  <a:cubicBezTo>
                    <a:pt x="0" y="204216"/>
                    <a:pt x="58801" y="263144"/>
                    <a:pt x="131191" y="263144"/>
                  </a:cubicBezTo>
                  <a:cubicBezTo>
                    <a:pt x="203581" y="263144"/>
                    <a:pt x="262382" y="204216"/>
                    <a:pt x="262382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6" name="Group 26"/>
          <p:cNvGrpSpPr/>
          <p:nvPr/>
        </p:nvGrpSpPr>
        <p:grpSpPr>
          <a:xfrm rot="-5400000">
            <a:off x="14212014" y="7349414"/>
            <a:ext cx="327003" cy="327003"/>
            <a:chOff x="0" y="0"/>
            <a:chExt cx="436004" cy="436004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436118" cy="435991"/>
            </a:xfrm>
            <a:custGeom>
              <a:avLst/>
              <a:gdLst/>
              <a:ahLst/>
              <a:cxnLst/>
              <a:rect l="l" t="t" r="r" b="b"/>
              <a:pathLst>
                <a:path w="436118" h="435991">
                  <a:moveTo>
                    <a:pt x="435991" y="218059"/>
                  </a:moveTo>
                  <a:cubicBezTo>
                    <a:pt x="435991" y="97663"/>
                    <a:pt x="338455" y="0"/>
                    <a:pt x="218059" y="0"/>
                  </a:cubicBezTo>
                  <a:cubicBezTo>
                    <a:pt x="97663" y="0"/>
                    <a:pt x="0" y="97663"/>
                    <a:pt x="0" y="218059"/>
                  </a:cubicBezTo>
                  <a:cubicBezTo>
                    <a:pt x="0" y="338455"/>
                    <a:pt x="97663" y="435991"/>
                    <a:pt x="218059" y="435991"/>
                  </a:cubicBezTo>
                  <a:cubicBezTo>
                    <a:pt x="338455" y="435991"/>
                    <a:pt x="436118" y="338328"/>
                    <a:pt x="436118" y="217932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419997" y="3555484"/>
            <a:ext cx="13618000" cy="3578987"/>
            <a:chOff x="0" y="0"/>
            <a:chExt cx="18157334" cy="4771983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8157338" cy="4771988"/>
            </a:xfrm>
            <a:custGeom>
              <a:avLst/>
              <a:gdLst/>
              <a:ahLst/>
              <a:cxnLst/>
              <a:rect l="l" t="t" r="r" b="b"/>
              <a:pathLst>
                <a:path w="18157338" h="4771988">
                  <a:moveTo>
                    <a:pt x="0" y="0"/>
                  </a:moveTo>
                  <a:lnTo>
                    <a:pt x="18157338" y="0"/>
                  </a:lnTo>
                  <a:lnTo>
                    <a:pt x="18157338" y="4771988"/>
                  </a:lnTo>
                  <a:lnTo>
                    <a:pt x="0" y="477198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4940" r="21882" b="19108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9525"/>
              <a:ext cx="18157334" cy="478150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200"/>
                </a:lnSpc>
              </a:pPr>
              <a:r>
                <a:rPr lang="en-US" sz="16000" b="1">
                  <a:solidFill>
                    <a:srgbClr val="9DCEDF"/>
                  </a:solidFill>
                  <a:latin typeface="Josefin Sans Bold"/>
                  <a:ea typeface="Josefin Sans Bold"/>
                  <a:cs typeface="Josefin Sans Bold"/>
                  <a:sym typeface="Josefin Sans Bold"/>
                </a:rPr>
                <a:t>Background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419997" y="2329348"/>
            <a:ext cx="5865600" cy="1956597"/>
            <a:chOff x="0" y="0"/>
            <a:chExt cx="7820800" cy="2608796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7820800" cy="2608800"/>
            </a:xfrm>
            <a:custGeom>
              <a:avLst/>
              <a:gdLst/>
              <a:ahLst/>
              <a:cxnLst/>
              <a:rect l="l" t="t" r="r" b="b"/>
              <a:pathLst>
                <a:path w="7820800" h="2608800">
                  <a:moveTo>
                    <a:pt x="0" y="0"/>
                  </a:moveTo>
                  <a:lnTo>
                    <a:pt x="7820800" y="0"/>
                  </a:lnTo>
                  <a:lnTo>
                    <a:pt x="7820800" y="2608800"/>
                  </a:lnTo>
                  <a:lnTo>
                    <a:pt x="0" y="26088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413" b="-8413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9525"/>
              <a:ext cx="7820800" cy="261832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200"/>
                </a:lnSpc>
              </a:pPr>
              <a:r>
                <a:rPr lang="en-US" sz="16000" b="1">
                  <a:solidFill>
                    <a:srgbClr val="9DCEDF"/>
                  </a:solidFill>
                  <a:latin typeface="Josefin Sans Bold"/>
                  <a:ea typeface="Josefin Sans Bold"/>
                  <a:cs typeface="Josefin Sans Bold"/>
                  <a:sym typeface="Josefin Sans Bold"/>
                </a:rPr>
                <a:t>01</a:t>
              </a:r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7299438" y="9602676"/>
            <a:ext cx="70538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518780">
            <a:off x="15025849" y="233734"/>
            <a:ext cx="4456252" cy="1837858"/>
            <a:chOff x="0" y="0"/>
            <a:chExt cx="5941670" cy="24504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41695" cy="2450465"/>
            </a:xfrm>
            <a:custGeom>
              <a:avLst/>
              <a:gdLst/>
              <a:ahLst/>
              <a:cxnLst/>
              <a:rect l="l" t="t" r="r" b="b"/>
              <a:pathLst>
                <a:path w="5941695" h="2450465">
                  <a:moveTo>
                    <a:pt x="0" y="0"/>
                  </a:moveTo>
                  <a:cubicBezTo>
                    <a:pt x="0" y="0"/>
                    <a:pt x="94234" y="1782064"/>
                    <a:pt x="946658" y="2290953"/>
                  </a:cubicBezTo>
                  <a:cubicBezTo>
                    <a:pt x="1134618" y="2402967"/>
                    <a:pt x="1302512" y="2450465"/>
                    <a:pt x="1454912" y="2450465"/>
                  </a:cubicBezTo>
                  <a:cubicBezTo>
                    <a:pt x="2298573" y="2450465"/>
                    <a:pt x="2664460" y="996442"/>
                    <a:pt x="3280791" y="996442"/>
                  </a:cubicBezTo>
                  <a:cubicBezTo>
                    <a:pt x="3340100" y="996442"/>
                    <a:pt x="3401822" y="1009904"/>
                    <a:pt x="3466465" y="1039495"/>
                  </a:cubicBezTo>
                  <a:cubicBezTo>
                    <a:pt x="3846449" y="1213485"/>
                    <a:pt x="4171442" y="1283970"/>
                    <a:pt x="4448429" y="1283970"/>
                  </a:cubicBezTo>
                  <a:cubicBezTo>
                    <a:pt x="5631053" y="1284097"/>
                    <a:pt x="5941695" y="0"/>
                    <a:pt x="5941695" y="0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sp>
        <p:nvSpPr>
          <p:cNvPr id="4" name="Freeform 4"/>
          <p:cNvSpPr/>
          <p:nvPr/>
        </p:nvSpPr>
        <p:spPr>
          <a:xfrm>
            <a:off x="12889678" y="-2652360"/>
            <a:ext cx="8061255" cy="5818927"/>
          </a:xfrm>
          <a:custGeom>
            <a:avLst/>
            <a:gdLst/>
            <a:ahLst/>
            <a:cxnLst/>
            <a:rect l="l" t="t" r="r" b="b"/>
            <a:pathLst>
              <a:path w="8061255" h="5818927">
                <a:moveTo>
                  <a:pt x="0" y="0"/>
                </a:moveTo>
                <a:lnTo>
                  <a:pt x="8061255" y="0"/>
                </a:lnTo>
                <a:lnTo>
                  <a:pt x="8061255" y="5818927"/>
                </a:lnTo>
                <a:lnTo>
                  <a:pt x="0" y="58189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5" name="Freeform 5"/>
          <p:cNvSpPr/>
          <p:nvPr/>
        </p:nvSpPr>
        <p:spPr>
          <a:xfrm>
            <a:off x="12747450" y="-2652503"/>
            <a:ext cx="9287237" cy="6980158"/>
          </a:xfrm>
          <a:custGeom>
            <a:avLst/>
            <a:gdLst/>
            <a:ahLst/>
            <a:cxnLst/>
            <a:rect l="l" t="t" r="r" b="b"/>
            <a:pathLst>
              <a:path w="9287237" h="6980158">
                <a:moveTo>
                  <a:pt x="0" y="0"/>
                </a:moveTo>
                <a:lnTo>
                  <a:pt x="9287237" y="0"/>
                </a:lnTo>
                <a:lnTo>
                  <a:pt x="9287237" y="6980158"/>
                </a:lnTo>
                <a:lnTo>
                  <a:pt x="0" y="69801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6" name="Group 6"/>
          <p:cNvGrpSpPr/>
          <p:nvPr/>
        </p:nvGrpSpPr>
        <p:grpSpPr>
          <a:xfrm rot="-5400000">
            <a:off x="14294968" y="330460"/>
            <a:ext cx="327003" cy="327003"/>
            <a:chOff x="0" y="0"/>
            <a:chExt cx="436004" cy="43600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8" name="Group 8"/>
          <p:cNvGrpSpPr/>
          <p:nvPr/>
        </p:nvGrpSpPr>
        <p:grpSpPr>
          <a:xfrm rot="-5400000">
            <a:off x="17129541" y="660187"/>
            <a:ext cx="196796" cy="197396"/>
            <a:chOff x="0" y="0"/>
            <a:chExt cx="262395" cy="26319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0" name="Group 10"/>
          <p:cNvGrpSpPr/>
          <p:nvPr/>
        </p:nvGrpSpPr>
        <p:grpSpPr>
          <a:xfrm rot="5400000">
            <a:off x="15738815" y="765439"/>
            <a:ext cx="196796" cy="197396"/>
            <a:chOff x="0" y="0"/>
            <a:chExt cx="262395" cy="26319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2" name="Group 12"/>
          <p:cNvGrpSpPr/>
          <p:nvPr/>
        </p:nvGrpSpPr>
        <p:grpSpPr>
          <a:xfrm rot="-5400000">
            <a:off x="18311765" y="1800111"/>
            <a:ext cx="327003" cy="327003"/>
            <a:chOff x="0" y="0"/>
            <a:chExt cx="436004" cy="4360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0" y="9369304"/>
            <a:ext cx="18288000" cy="917692"/>
            <a:chOff x="0" y="0"/>
            <a:chExt cx="24384000" cy="122358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384000" cy="1223640"/>
            </a:xfrm>
            <a:custGeom>
              <a:avLst/>
              <a:gdLst/>
              <a:ahLst/>
              <a:cxnLst/>
              <a:rect l="l" t="t" r="r" b="b"/>
              <a:pathLst>
                <a:path w="24384000" h="1223640">
                  <a:moveTo>
                    <a:pt x="0" y="0"/>
                  </a:moveTo>
                  <a:lnTo>
                    <a:pt x="24384000" y="0"/>
                  </a:lnTo>
                  <a:lnTo>
                    <a:pt x="24384000" y="1223640"/>
                  </a:lnTo>
                  <a:lnTo>
                    <a:pt x="0" y="1223640"/>
                  </a:lnTo>
                  <a:close/>
                </a:path>
              </a:pathLst>
            </a:custGeom>
            <a:gradFill rotWithShape="1">
              <a:gsLst>
                <a:gs pos="0">
                  <a:srgbClr val="2F768F">
                    <a:alpha val="100000"/>
                  </a:srgbClr>
                </a:gs>
                <a:gs pos="100000">
                  <a:srgbClr val="1E4767">
                    <a:alpha val="100000"/>
                  </a:srgbClr>
                </a:gs>
              </a:gsLst>
              <a:lin ang="5227638"/>
            </a:gradFill>
          </p:spPr>
          <p:txBody>
            <a:bodyPr/>
            <a:lstStyle/>
            <a:p>
              <a:endParaRPr lang="en-VN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23825"/>
              <a:ext cx="24384000" cy="1347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240"/>
                </a:lnSpc>
              </a:pPr>
              <a:r>
                <a:rPr lang="en-US"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Griffiths, R. R., et al. (2021). Dataset bias in the natural sciences: a case study in chemical reaction prediction and synthesis design. arXiv preprint arXiv:2105.02637.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430981" y="2127113"/>
            <a:ext cx="10857019" cy="6048172"/>
            <a:chOff x="0" y="0"/>
            <a:chExt cx="16732999" cy="9321533"/>
          </a:xfrm>
        </p:grpSpPr>
        <p:sp>
          <p:nvSpPr>
            <p:cNvPr id="18" name="Freeform 18" descr="Designing Synthetic Pathways. The reaction planning problem involves... |  Download Scientific Diagram"/>
            <p:cNvSpPr/>
            <p:nvPr/>
          </p:nvSpPr>
          <p:spPr>
            <a:xfrm>
              <a:off x="0" y="0"/>
              <a:ext cx="16733013" cy="9321546"/>
            </a:xfrm>
            <a:custGeom>
              <a:avLst/>
              <a:gdLst/>
              <a:ahLst/>
              <a:cxnLst/>
              <a:rect l="l" t="t" r="r" b="b"/>
              <a:pathLst>
                <a:path w="16733013" h="9321546">
                  <a:moveTo>
                    <a:pt x="0" y="0"/>
                  </a:moveTo>
                  <a:lnTo>
                    <a:pt x="16733013" y="0"/>
                  </a:lnTo>
                  <a:lnTo>
                    <a:pt x="16733013" y="9321546"/>
                  </a:lnTo>
                  <a:lnTo>
                    <a:pt x="0" y="9321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14475" r="-4373" b="-10283"/>
              </a:stretch>
            </a:blip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353597" y="339147"/>
            <a:ext cx="4435707" cy="501015"/>
            <a:chOff x="0" y="0"/>
            <a:chExt cx="5914276" cy="668020"/>
          </a:xfrm>
        </p:grpSpPr>
        <p:sp>
          <p:nvSpPr>
            <p:cNvPr id="20" name="Freeform 20"/>
            <p:cNvSpPr/>
            <p:nvPr/>
          </p:nvSpPr>
          <p:spPr>
            <a:xfrm>
              <a:off x="16891" y="16891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0" y="0"/>
              <a:ext cx="5872988" cy="641604"/>
            </a:xfrm>
            <a:custGeom>
              <a:avLst/>
              <a:gdLst/>
              <a:ahLst/>
              <a:cxnLst/>
              <a:rect l="l" t="t" r="r" b="b"/>
              <a:pathLst>
                <a:path w="5872988" h="641604">
                  <a:moveTo>
                    <a:pt x="16891" y="0"/>
                  </a:moveTo>
                  <a:lnTo>
                    <a:pt x="5856097" y="0"/>
                  </a:lnTo>
                  <a:cubicBezTo>
                    <a:pt x="5865495" y="0"/>
                    <a:pt x="5872988" y="7620"/>
                    <a:pt x="5872988" y="16891"/>
                  </a:cubicBezTo>
                  <a:lnTo>
                    <a:pt x="5872988" y="624713"/>
                  </a:lnTo>
                  <a:cubicBezTo>
                    <a:pt x="5872988" y="634111"/>
                    <a:pt x="5865368" y="641604"/>
                    <a:pt x="5856097" y="641604"/>
                  </a:cubicBezTo>
                  <a:lnTo>
                    <a:pt x="16891" y="641604"/>
                  </a:lnTo>
                  <a:cubicBezTo>
                    <a:pt x="7620" y="641604"/>
                    <a:pt x="0" y="634111"/>
                    <a:pt x="0" y="62471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24713"/>
                  </a:lnTo>
                  <a:lnTo>
                    <a:pt x="16891" y="624713"/>
                  </a:lnTo>
                  <a:lnTo>
                    <a:pt x="16891" y="607822"/>
                  </a:lnTo>
                  <a:lnTo>
                    <a:pt x="5856097" y="607822"/>
                  </a:lnTo>
                  <a:lnTo>
                    <a:pt x="5856097" y="624713"/>
                  </a:lnTo>
                  <a:lnTo>
                    <a:pt x="5839206" y="624713"/>
                  </a:lnTo>
                  <a:lnTo>
                    <a:pt x="5839206" y="16891"/>
                  </a:lnTo>
                  <a:lnTo>
                    <a:pt x="5856097" y="16891"/>
                  </a:lnTo>
                  <a:lnTo>
                    <a:pt x="5856097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9525"/>
              <a:ext cx="5914276" cy="658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1A4568"/>
                  </a:solidFill>
                  <a:latin typeface="Open Sans"/>
                  <a:ea typeface="Open Sans"/>
                  <a:cs typeface="Open Sans"/>
                  <a:sym typeface="Open Sans"/>
                </a:rPr>
                <a:t>Background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732972" y="339147"/>
            <a:ext cx="4435707" cy="501015"/>
            <a:chOff x="0" y="0"/>
            <a:chExt cx="5914276" cy="668020"/>
          </a:xfrm>
        </p:grpSpPr>
        <p:sp>
          <p:nvSpPr>
            <p:cNvPr id="24" name="Freeform 24"/>
            <p:cNvSpPr/>
            <p:nvPr/>
          </p:nvSpPr>
          <p:spPr>
            <a:xfrm>
              <a:off x="16891" y="16891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0" y="0"/>
              <a:ext cx="5872988" cy="641604"/>
            </a:xfrm>
            <a:custGeom>
              <a:avLst/>
              <a:gdLst/>
              <a:ahLst/>
              <a:cxnLst/>
              <a:rect l="l" t="t" r="r" b="b"/>
              <a:pathLst>
                <a:path w="5872988" h="641604">
                  <a:moveTo>
                    <a:pt x="16891" y="0"/>
                  </a:moveTo>
                  <a:lnTo>
                    <a:pt x="5856097" y="0"/>
                  </a:lnTo>
                  <a:cubicBezTo>
                    <a:pt x="5865495" y="0"/>
                    <a:pt x="5872988" y="7620"/>
                    <a:pt x="5872988" y="16891"/>
                  </a:cubicBezTo>
                  <a:lnTo>
                    <a:pt x="5872988" y="624713"/>
                  </a:lnTo>
                  <a:cubicBezTo>
                    <a:pt x="5872988" y="634111"/>
                    <a:pt x="5865368" y="641604"/>
                    <a:pt x="5856097" y="641604"/>
                  </a:cubicBezTo>
                  <a:lnTo>
                    <a:pt x="16891" y="641604"/>
                  </a:lnTo>
                  <a:cubicBezTo>
                    <a:pt x="7620" y="641604"/>
                    <a:pt x="0" y="634111"/>
                    <a:pt x="0" y="62471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24713"/>
                  </a:lnTo>
                  <a:lnTo>
                    <a:pt x="16891" y="624713"/>
                  </a:lnTo>
                  <a:lnTo>
                    <a:pt x="16891" y="607822"/>
                  </a:lnTo>
                  <a:lnTo>
                    <a:pt x="5856097" y="607822"/>
                  </a:lnTo>
                  <a:lnTo>
                    <a:pt x="5856097" y="624713"/>
                  </a:lnTo>
                  <a:lnTo>
                    <a:pt x="5839206" y="624713"/>
                  </a:lnTo>
                  <a:lnTo>
                    <a:pt x="5839206" y="16891"/>
                  </a:lnTo>
                  <a:lnTo>
                    <a:pt x="5856097" y="16891"/>
                  </a:lnTo>
                  <a:lnTo>
                    <a:pt x="5856097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9525"/>
              <a:ext cx="5914276" cy="658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BFBFBF"/>
                  </a:solidFill>
                  <a:latin typeface="Open Sans"/>
                  <a:ea typeface="Open Sans"/>
                  <a:cs typeface="Open Sans"/>
                  <a:sym typeface="Open Sans"/>
                </a:rPr>
                <a:t>Architecture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112348" y="339147"/>
            <a:ext cx="4435707" cy="501015"/>
            <a:chOff x="0" y="0"/>
            <a:chExt cx="5914276" cy="668020"/>
          </a:xfrm>
        </p:grpSpPr>
        <p:sp>
          <p:nvSpPr>
            <p:cNvPr id="28" name="Freeform 28"/>
            <p:cNvSpPr/>
            <p:nvPr/>
          </p:nvSpPr>
          <p:spPr>
            <a:xfrm>
              <a:off x="16891" y="16891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0" y="0"/>
              <a:ext cx="5872988" cy="641604"/>
            </a:xfrm>
            <a:custGeom>
              <a:avLst/>
              <a:gdLst/>
              <a:ahLst/>
              <a:cxnLst/>
              <a:rect l="l" t="t" r="r" b="b"/>
              <a:pathLst>
                <a:path w="5872988" h="641604">
                  <a:moveTo>
                    <a:pt x="16891" y="0"/>
                  </a:moveTo>
                  <a:lnTo>
                    <a:pt x="5856097" y="0"/>
                  </a:lnTo>
                  <a:cubicBezTo>
                    <a:pt x="5865495" y="0"/>
                    <a:pt x="5872988" y="7620"/>
                    <a:pt x="5872988" y="16891"/>
                  </a:cubicBezTo>
                  <a:lnTo>
                    <a:pt x="5872988" y="624713"/>
                  </a:lnTo>
                  <a:cubicBezTo>
                    <a:pt x="5872988" y="634111"/>
                    <a:pt x="5865368" y="641604"/>
                    <a:pt x="5856097" y="641604"/>
                  </a:cubicBezTo>
                  <a:lnTo>
                    <a:pt x="16891" y="641604"/>
                  </a:lnTo>
                  <a:cubicBezTo>
                    <a:pt x="7620" y="641604"/>
                    <a:pt x="0" y="634111"/>
                    <a:pt x="0" y="62471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24713"/>
                  </a:lnTo>
                  <a:lnTo>
                    <a:pt x="16891" y="624713"/>
                  </a:lnTo>
                  <a:lnTo>
                    <a:pt x="16891" y="607822"/>
                  </a:lnTo>
                  <a:lnTo>
                    <a:pt x="5856097" y="607822"/>
                  </a:lnTo>
                  <a:lnTo>
                    <a:pt x="5856097" y="624713"/>
                  </a:lnTo>
                  <a:lnTo>
                    <a:pt x="5839206" y="624713"/>
                  </a:lnTo>
                  <a:lnTo>
                    <a:pt x="5839206" y="16891"/>
                  </a:lnTo>
                  <a:lnTo>
                    <a:pt x="5856097" y="16891"/>
                  </a:lnTo>
                  <a:lnTo>
                    <a:pt x="5856097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9525"/>
              <a:ext cx="5914276" cy="658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BFBFBF"/>
                  </a:solidFill>
                  <a:latin typeface="Open Sans"/>
                  <a:ea typeface="Open Sans"/>
                  <a:cs typeface="Open Sans"/>
                  <a:sym typeface="Open Sans"/>
                </a:rPr>
                <a:t>Results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3491724" y="339147"/>
            <a:ext cx="4435707" cy="501015"/>
            <a:chOff x="0" y="0"/>
            <a:chExt cx="5914276" cy="668020"/>
          </a:xfrm>
        </p:grpSpPr>
        <p:sp>
          <p:nvSpPr>
            <p:cNvPr id="32" name="Freeform 32"/>
            <p:cNvSpPr/>
            <p:nvPr/>
          </p:nvSpPr>
          <p:spPr>
            <a:xfrm>
              <a:off x="16891" y="16891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0" y="0"/>
              <a:ext cx="5872988" cy="641604"/>
            </a:xfrm>
            <a:custGeom>
              <a:avLst/>
              <a:gdLst/>
              <a:ahLst/>
              <a:cxnLst/>
              <a:rect l="l" t="t" r="r" b="b"/>
              <a:pathLst>
                <a:path w="5872988" h="641604">
                  <a:moveTo>
                    <a:pt x="16891" y="0"/>
                  </a:moveTo>
                  <a:lnTo>
                    <a:pt x="5856097" y="0"/>
                  </a:lnTo>
                  <a:cubicBezTo>
                    <a:pt x="5865495" y="0"/>
                    <a:pt x="5872988" y="7620"/>
                    <a:pt x="5872988" y="16891"/>
                  </a:cubicBezTo>
                  <a:lnTo>
                    <a:pt x="5872988" y="624713"/>
                  </a:lnTo>
                  <a:cubicBezTo>
                    <a:pt x="5872988" y="634111"/>
                    <a:pt x="5865368" y="641604"/>
                    <a:pt x="5856097" y="641604"/>
                  </a:cubicBezTo>
                  <a:lnTo>
                    <a:pt x="16891" y="641604"/>
                  </a:lnTo>
                  <a:cubicBezTo>
                    <a:pt x="7620" y="641604"/>
                    <a:pt x="0" y="634111"/>
                    <a:pt x="0" y="62471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24713"/>
                  </a:lnTo>
                  <a:lnTo>
                    <a:pt x="16891" y="624713"/>
                  </a:lnTo>
                  <a:lnTo>
                    <a:pt x="16891" y="607822"/>
                  </a:lnTo>
                  <a:lnTo>
                    <a:pt x="5856097" y="607822"/>
                  </a:lnTo>
                  <a:lnTo>
                    <a:pt x="5856097" y="624713"/>
                  </a:lnTo>
                  <a:lnTo>
                    <a:pt x="5839206" y="624713"/>
                  </a:lnTo>
                  <a:lnTo>
                    <a:pt x="5839206" y="16891"/>
                  </a:lnTo>
                  <a:lnTo>
                    <a:pt x="5856097" y="16891"/>
                  </a:lnTo>
                  <a:lnTo>
                    <a:pt x="5856097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9525"/>
              <a:ext cx="5914276" cy="658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BFBFBF"/>
                  </a:solidFill>
                  <a:latin typeface="Open Sans"/>
                  <a:ea typeface="Open Sans"/>
                  <a:cs typeface="Open Sans"/>
                  <a:sym typeface="Open Sans"/>
                </a:rPr>
                <a:t>Future Works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473183" y="1963612"/>
            <a:ext cx="6818055" cy="7064749"/>
            <a:chOff x="0" y="0"/>
            <a:chExt cx="9090740" cy="9419666"/>
          </a:xfrm>
        </p:grpSpPr>
        <p:sp>
          <p:nvSpPr>
            <p:cNvPr id="36" name="Freeform 36"/>
            <p:cNvSpPr/>
            <p:nvPr/>
          </p:nvSpPr>
          <p:spPr>
            <a:xfrm>
              <a:off x="287072" y="565239"/>
              <a:ext cx="8803668" cy="8854426"/>
            </a:xfrm>
            <a:custGeom>
              <a:avLst/>
              <a:gdLst/>
              <a:ahLst/>
              <a:cxnLst/>
              <a:rect l="l" t="t" r="r" b="b"/>
              <a:pathLst>
                <a:path w="8803668" h="8854426">
                  <a:moveTo>
                    <a:pt x="0" y="0"/>
                  </a:moveTo>
                  <a:lnTo>
                    <a:pt x="8803668" y="0"/>
                  </a:lnTo>
                  <a:lnTo>
                    <a:pt x="8803668" y="8854427"/>
                  </a:lnTo>
                  <a:lnTo>
                    <a:pt x="0" y="88544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b="-67103"/>
              </a:stretch>
            </a:blipFill>
          </p:spPr>
          <p:txBody>
            <a:bodyPr/>
            <a:lstStyle/>
            <a:p>
              <a:endParaRPr lang="en-VN"/>
            </a:p>
          </p:txBody>
        </p:sp>
        <p:grpSp>
          <p:nvGrpSpPr>
            <p:cNvPr id="37" name="Group 37"/>
            <p:cNvGrpSpPr/>
            <p:nvPr/>
          </p:nvGrpSpPr>
          <p:grpSpPr>
            <a:xfrm>
              <a:off x="0" y="0"/>
              <a:ext cx="1165232" cy="1165232"/>
              <a:chOff x="0" y="0"/>
              <a:chExt cx="812800" cy="8128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VN"/>
              </a:p>
            </p:txBody>
          </p:sp>
        </p:grpSp>
      </p:grpSp>
      <p:sp>
        <p:nvSpPr>
          <p:cNvPr id="39" name="TextBox 39"/>
          <p:cNvSpPr txBox="1"/>
          <p:nvPr/>
        </p:nvSpPr>
        <p:spPr>
          <a:xfrm>
            <a:off x="17299438" y="9602676"/>
            <a:ext cx="70538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473183" y="984752"/>
            <a:ext cx="7663034" cy="734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1A4568"/>
                </a:solidFill>
                <a:latin typeface="Josefin Sans Bold"/>
                <a:ea typeface="Josefin Sans Bold"/>
                <a:cs typeface="Josefin Sans Bold"/>
                <a:sym typeface="Josefin Sans Bold"/>
              </a:rPr>
              <a:t>Background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747450" y="1708652"/>
            <a:ext cx="5122591" cy="3738909"/>
          </a:xfrm>
          <a:custGeom>
            <a:avLst/>
            <a:gdLst/>
            <a:ahLst/>
            <a:cxnLst/>
            <a:rect l="l" t="t" r="r" b="b"/>
            <a:pathLst>
              <a:path w="5122591" h="3738909">
                <a:moveTo>
                  <a:pt x="0" y="0"/>
                </a:moveTo>
                <a:lnTo>
                  <a:pt x="5122591" y="0"/>
                </a:lnTo>
                <a:lnTo>
                  <a:pt x="5122591" y="3738909"/>
                </a:lnTo>
                <a:lnTo>
                  <a:pt x="0" y="37389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86"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3" name="Group 3"/>
          <p:cNvGrpSpPr/>
          <p:nvPr/>
        </p:nvGrpSpPr>
        <p:grpSpPr>
          <a:xfrm rot="1518780">
            <a:off x="15025849" y="233734"/>
            <a:ext cx="4456252" cy="1837858"/>
            <a:chOff x="0" y="0"/>
            <a:chExt cx="5941670" cy="245047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941695" cy="2450465"/>
            </a:xfrm>
            <a:custGeom>
              <a:avLst/>
              <a:gdLst/>
              <a:ahLst/>
              <a:cxnLst/>
              <a:rect l="l" t="t" r="r" b="b"/>
              <a:pathLst>
                <a:path w="5941695" h="2450465">
                  <a:moveTo>
                    <a:pt x="0" y="0"/>
                  </a:moveTo>
                  <a:cubicBezTo>
                    <a:pt x="0" y="0"/>
                    <a:pt x="94234" y="1782064"/>
                    <a:pt x="946658" y="2290953"/>
                  </a:cubicBezTo>
                  <a:cubicBezTo>
                    <a:pt x="1134618" y="2402967"/>
                    <a:pt x="1302512" y="2450465"/>
                    <a:pt x="1454912" y="2450465"/>
                  </a:cubicBezTo>
                  <a:cubicBezTo>
                    <a:pt x="2298573" y="2450465"/>
                    <a:pt x="2664460" y="996442"/>
                    <a:pt x="3280791" y="996442"/>
                  </a:cubicBezTo>
                  <a:cubicBezTo>
                    <a:pt x="3340100" y="996442"/>
                    <a:pt x="3401822" y="1009904"/>
                    <a:pt x="3466465" y="1039495"/>
                  </a:cubicBezTo>
                  <a:cubicBezTo>
                    <a:pt x="3846449" y="1213485"/>
                    <a:pt x="4171442" y="1283970"/>
                    <a:pt x="4448429" y="1283970"/>
                  </a:cubicBezTo>
                  <a:cubicBezTo>
                    <a:pt x="5631053" y="1284097"/>
                    <a:pt x="5941695" y="0"/>
                    <a:pt x="5941695" y="0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sp>
        <p:nvSpPr>
          <p:cNvPr id="5" name="Freeform 5"/>
          <p:cNvSpPr/>
          <p:nvPr/>
        </p:nvSpPr>
        <p:spPr>
          <a:xfrm>
            <a:off x="12889678" y="-2652360"/>
            <a:ext cx="8061255" cy="5818927"/>
          </a:xfrm>
          <a:custGeom>
            <a:avLst/>
            <a:gdLst/>
            <a:ahLst/>
            <a:cxnLst/>
            <a:rect l="l" t="t" r="r" b="b"/>
            <a:pathLst>
              <a:path w="8061255" h="5818927">
                <a:moveTo>
                  <a:pt x="0" y="0"/>
                </a:moveTo>
                <a:lnTo>
                  <a:pt x="8061255" y="0"/>
                </a:lnTo>
                <a:lnTo>
                  <a:pt x="8061255" y="5818927"/>
                </a:lnTo>
                <a:lnTo>
                  <a:pt x="0" y="58189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6" name="Group 6"/>
          <p:cNvGrpSpPr/>
          <p:nvPr/>
        </p:nvGrpSpPr>
        <p:grpSpPr>
          <a:xfrm rot="-5400000">
            <a:off x="14294968" y="330460"/>
            <a:ext cx="327003" cy="327003"/>
            <a:chOff x="0" y="0"/>
            <a:chExt cx="436004" cy="43600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8" name="Group 8"/>
          <p:cNvGrpSpPr/>
          <p:nvPr/>
        </p:nvGrpSpPr>
        <p:grpSpPr>
          <a:xfrm rot="-5400000">
            <a:off x="17129541" y="660187"/>
            <a:ext cx="196796" cy="197396"/>
            <a:chOff x="0" y="0"/>
            <a:chExt cx="262395" cy="26319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0" name="Group 10"/>
          <p:cNvGrpSpPr/>
          <p:nvPr/>
        </p:nvGrpSpPr>
        <p:grpSpPr>
          <a:xfrm rot="5400000">
            <a:off x="15738815" y="765439"/>
            <a:ext cx="196796" cy="197396"/>
            <a:chOff x="0" y="0"/>
            <a:chExt cx="262395" cy="26319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9369304"/>
            <a:ext cx="18288000" cy="917692"/>
            <a:chOff x="0" y="0"/>
            <a:chExt cx="24384000" cy="122358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223640"/>
            </a:xfrm>
            <a:custGeom>
              <a:avLst/>
              <a:gdLst/>
              <a:ahLst/>
              <a:cxnLst/>
              <a:rect l="l" t="t" r="r" b="b"/>
              <a:pathLst>
                <a:path w="24384000" h="1223640">
                  <a:moveTo>
                    <a:pt x="0" y="0"/>
                  </a:moveTo>
                  <a:lnTo>
                    <a:pt x="24384000" y="0"/>
                  </a:lnTo>
                  <a:lnTo>
                    <a:pt x="24384000" y="1223640"/>
                  </a:lnTo>
                  <a:lnTo>
                    <a:pt x="0" y="1223640"/>
                  </a:lnTo>
                  <a:close/>
                </a:path>
              </a:pathLst>
            </a:custGeom>
            <a:gradFill rotWithShape="1">
              <a:gsLst>
                <a:gs pos="0">
                  <a:srgbClr val="2F768F">
                    <a:alpha val="100000"/>
                  </a:srgbClr>
                </a:gs>
                <a:gs pos="100000">
                  <a:srgbClr val="1E4767">
                    <a:alpha val="100000"/>
                  </a:srgbClr>
                </a:gs>
              </a:gsLst>
              <a:lin ang="5227638"/>
            </a:gradFill>
          </p:spPr>
          <p:txBody>
            <a:bodyPr/>
            <a:lstStyle/>
            <a:p>
              <a:endParaRPr lang="en-VN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23825"/>
              <a:ext cx="24384000" cy="1347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24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53597" y="339147"/>
            <a:ext cx="4435707" cy="501015"/>
            <a:chOff x="0" y="0"/>
            <a:chExt cx="5914276" cy="668020"/>
          </a:xfrm>
        </p:grpSpPr>
        <p:sp>
          <p:nvSpPr>
            <p:cNvPr id="16" name="Freeform 16"/>
            <p:cNvSpPr/>
            <p:nvPr/>
          </p:nvSpPr>
          <p:spPr>
            <a:xfrm>
              <a:off x="16891" y="16891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0" y="0"/>
              <a:ext cx="5872988" cy="641604"/>
            </a:xfrm>
            <a:custGeom>
              <a:avLst/>
              <a:gdLst/>
              <a:ahLst/>
              <a:cxnLst/>
              <a:rect l="l" t="t" r="r" b="b"/>
              <a:pathLst>
                <a:path w="5872988" h="641604">
                  <a:moveTo>
                    <a:pt x="16891" y="0"/>
                  </a:moveTo>
                  <a:lnTo>
                    <a:pt x="5856097" y="0"/>
                  </a:lnTo>
                  <a:cubicBezTo>
                    <a:pt x="5865495" y="0"/>
                    <a:pt x="5872988" y="7620"/>
                    <a:pt x="5872988" y="16891"/>
                  </a:cubicBezTo>
                  <a:lnTo>
                    <a:pt x="5872988" y="624713"/>
                  </a:lnTo>
                  <a:cubicBezTo>
                    <a:pt x="5872988" y="634111"/>
                    <a:pt x="5865368" y="641604"/>
                    <a:pt x="5856097" y="641604"/>
                  </a:cubicBezTo>
                  <a:lnTo>
                    <a:pt x="16891" y="641604"/>
                  </a:lnTo>
                  <a:cubicBezTo>
                    <a:pt x="7620" y="641604"/>
                    <a:pt x="0" y="634111"/>
                    <a:pt x="0" y="62471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24713"/>
                  </a:lnTo>
                  <a:lnTo>
                    <a:pt x="16891" y="624713"/>
                  </a:lnTo>
                  <a:lnTo>
                    <a:pt x="16891" y="607822"/>
                  </a:lnTo>
                  <a:lnTo>
                    <a:pt x="5856097" y="607822"/>
                  </a:lnTo>
                  <a:lnTo>
                    <a:pt x="5856097" y="624713"/>
                  </a:lnTo>
                  <a:lnTo>
                    <a:pt x="5839206" y="624713"/>
                  </a:lnTo>
                  <a:lnTo>
                    <a:pt x="5839206" y="16891"/>
                  </a:lnTo>
                  <a:lnTo>
                    <a:pt x="5856097" y="16891"/>
                  </a:lnTo>
                  <a:lnTo>
                    <a:pt x="5856097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9525"/>
              <a:ext cx="5914276" cy="658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1A4568"/>
                  </a:solidFill>
                  <a:latin typeface="Open Sans"/>
                  <a:ea typeface="Open Sans"/>
                  <a:cs typeface="Open Sans"/>
                  <a:sym typeface="Open Sans"/>
                </a:rPr>
                <a:t>Background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4732972" y="339147"/>
            <a:ext cx="4435707" cy="501015"/>
            <a:chOff x="0" y="0"/>
            <a:chExt cx="5914276" cy="668020"/>
          </a:xfrm>
        </p:grpSpPr>
        <p:sp>
          <p:nvSpPr>
            <p:cNvPr id="20" name="Freeform 20"/>
            <p:cNvSpPr/>
            <p:nvPr/>
          </p:nvSpPr>
          <p:spPr>
            <a:xfrm>
              <a:off x="16891" y="16891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0" y="0"/>
              <a:ext cx="5872988" cy="641604"/>
            </a:xfrm>
            <a:custGeom>
              <a:avLst/>
              <a:gdLst/>
              <a:ahLst/>
              <a:cxnLst/>
              <a:rect l="l" t="t" r="r" b="b"/>
              <a:pathLst>
                <a:path w="5872988" h="641604">
                  <a:moveTo>
                    <a:pt x="16891" y="0"/>
                  </a:moveTo>
                  <a:lnTo>
                    <a:pt x="5856097" y="0"/>
                  </a:lnTo>
                  <a:cubicBezTo>
                    <a:pt x="5865495" y="0"/>
                    <a:pt x="5872988" y="7620"/>
                    <a:pt x="5872988" y="16891"/>
                  </a:cubicBezTo>
                  <a:lnTo>
                    <a:pt x="5872988" y="624713"/>
                  </a:lnTo>
                  <a:cubicBezTo>
                    <a:pt x="5872988" y="634111"/>
                    <a:pt x="5865368" y="641604"/>
                    <a:pt x="5856097" y="641604"/>
                  </a:cubicBezTo>
                  <a:lnTo>
                    <a:pt x="16891" y="641604"/>
                  </a:lnTo>
                  <a:cubicBezTo>
                    <a:pt x="7620" y="641604"/>
                    <a:pt x="0" y="634111"/>
                    <a:pt x="0" y="62471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24713"/>
                  </a:lnTo>
                  <a:lnTo>
                    <a:pt x="16891" y="624713"/>
                  </a:lnTo>
                  <a:lnTo>
                    <a:pt x="16891" y="607822"/>
                  </a:lnTo>
                  <a:lnTo>
                    <a:pt x="5856097" y="607822"/>
                  </a:lnTo>
                  <a:lnTo>
                    <a:pt x="5856097" y="624713"/>
                  </a:lnTo>
                  <a:lnTo>
                    <a:pt x="5839206" y="624713"/>
                  </a:lnTo>
                  <a:lnTo>
                    <a:pt x="5839206" y="16891"/>
                  </a:lnTo>
                  <a:lnTo>
                    <a:pt x="5856097" y="16891"/>
                  </a:lnTo>
                  <a:lnTo>
                    <a:pt x="5856097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9525"/>
              <a:ext cx="5914276" cy="658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BFBFBF"/>
                  </a:solidFill>
                  <a:latin typeface="Open Sans"/>
                  <a:ea typeface="Open Sans"/>
                  <a:cs typeface="Open Sans"/>
                  <a:sym typeface="Open Sans"/>
                </a:rPr>
                <a:t>Architecture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112348" y="339147"/>
            <a:ext cx="4435707" cy="501015"/>
            <a:chOff x="0" y="0"/>
            <a:chExt cx="5914276" cy="668020"/>
          </a:xfrm>
        </p:grpSpPr>
        <p:sp>
          <p:nvSpPr>
            <p:cNvPr id="24" name="Freeform 24"/>
            <p:cNvSpPr/>
            <p:nvPr/>
          </p:nvSpPr>
          <p:spPr>
            <a:xfrm>
              <a:off x="16891" y="16891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0" y="0"/>
              <a:ext cx="5872988" cy="641604"/>
            </a:xfrm>
            <a:custGeom>
              <a:avLst/>
              <a:gdLst/>
              <a:ahLst/>
              <a:cxnLst/>
              <a:rect l="l" t="t" r="r" b="b"/>
              <a:pathLst>
                <a:path w="5872988" h="641604">
                  <a:moveTo>
                    <a:pt x="16891" y="0"/>
                  </a:moveTo>
                  <a:lnTo>
                    <a:pt x="5856097" y="0"/>
                  </a:lnTo>
                  <a:cubicBezTo>
                    <a:pt x="5865495" y="0"/>
                    <a:pt x="5872988" y="7620"/>
                    <a:pt x="5872988" y="16891"/>
                  </a:cubicBezTo>
                  <a:lnTo>
                    <a:pt x="5872988" y="624713"/>
                  </a:lnTo>
                  <a:cubicBezTo>
                    <a:pt x="5872988" y="634111"/>
                    <a:pt x="5865368" y="641604"/>
                    <a:pt x="5856097" y="641604"/>
                  </a:cubicBezTo>
                  <a:lnTo>
                    <a:pt x="16891" y="641604"/>
                  </a:lnTo>
                  <a:cubicBezTo>
                    <a:pt x="7620" y="641604"/>
                    <a:pt x="0" y="634111"/>
                    <a:pt x="0" y="62471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24713"/>
                  </a:lnTo>
                  <a:lnTo>
                    <a:pt x="16891" y="624713"/>
                  </a:lnTo>
                  <a:lnTo>
                    <a:pt x="16891" y="607822"/>
                  </a:lnTo>
                  <a:lnTo>
                    <a:pt x="5856097" y="607822"/>
                  </a:lnTo>
                  <a:lnTo>
                    <a:pt x="5856097" y="624713"/>
                  </a:lnTo>
                  <a:lnTo>
                    <a:pt x="5839206" y="624713"/>
                  </a:lnTo>
                  <a:lnTo>
                    <a:pt x="5839206" y="16891"/>
                  </a:lnTo>
                  <a:lnTo>
                    <a:pt x="5856097" y="16891"/>
                  </a:lnTo>
                  <a:lnTo>
                    <a:pt x="5856097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9525"/>
              <a:ext cx="5914276" cy="658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BFBFBF"/>
                  </a:solidFill>
                  <a:latin typeface="Open Sans"/>
                  <a:ea typeface="Open Sans"/>
                  <a:cs typeface="Open Sans"/>
                  <a:sym typeface="Open Sans"/>
                </a:rPr>
                <a:t>Results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3491724" y="339147"/>
            <a:ext cx="4435707" cy="501015"/>
            <a:chOff x="0" y="0"/>
            <a:chExt cx="5914276" cy="668020"/>
          </a:xfrm>
        </p:grpSpPr>
        <p:sp>
          <p:nvSpPr>
            <p:cNvPr id="28" name="Freeform 28"/>
            <p:cNvSpPr/>
            <p:nvPr/>
          </p:nvSpPr>
          <p:spPr>
            <a:xfrm>
              <a:off x="16891" y="16891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0" y="0"/>
              <a:ext cx="5872988" cy="641604"/>
            </a:xfrm>
            <a:custGeom>
              <a:avLst/>
              <a:gdLst/>
              <a:ahLst/>
              <a:cxnLst/>
              <a:rect l="l" t="t" r="r" b="b"/>
              <a:pathLst>
                <a:path w="5872988" h="641604">
                  <a:moveTo>
                    <a:pt x="16891" y="0"/>
                  </a:moveTo>
                  <a:lnTo>
                    <a:pt x="5856097" y="0"/>
                  </a:lnTo>
                  <a:cubicBezTo>
                    <a:pt x="5865495" y="0"/>
                    <a:pt x="5872988" y="7620"/>
                    <a:pt x="5872988" y="16891"/>
                  </a:cubicBezTo>
                  <a:lnTo>
                    <a:pt x="5872988" y="624713"/>
                  </a:lnTo>
                  <a:cubicBezTo>
                    <a:pt x="5872988" y="634111"/>
                    <a:pt x="5865368" y="641604"/>
                    <a:pt x="5856097" y="641604"/>
                  </a:cubicBezTo>
                  <a:lnTo>
                    <a:pt x="16891" y="641604"/>
                  </a:lnTo>
                  <a:cubicBezTo>
                    <a:pt x="7620" y="641604"/>
                    <a:pt x="0" y="634111"/>
                    <a:pt x="0" y="62471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24713"/>
                  </a:lnTo>
                  <a:lnTo>
                    <a:pt x="16891" y="624713"/>
                  </a:lnTo>
                  <a:lnTo>
                    <a:pt x="16891" y="607822"/>
                  </a:lnTo>
                  <a:lnTo>
                    <a:pt x="5856097" y="607822"/>
                  </a:lnTo>
                  <a:lnTo>
                    <a:pt x="5856097" y="624713"/>
                  </a:lnTo>
                  <a:lnTo>
                    <a:pt x="5839206" y="624713"/>
                  </a:lnTo>
                  <a:lnTo>
                    <a:pt x="5839206" y="16891"/>
                  </a:lnTo>
                  <a:lnTo>
                    <a:pt x="5856097" y="16891"/>
                  </a:lnTo>
                  <a:lnTo>
                    <a:pt x="5856097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9525"/>
              <a:ext cx="5914276" cy="658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BFBFBF"/>
                  </a:solidFill>
                  <a:latin typeface="Open Sans"/>
                  <a:ea typeface="Open Sans"/>
                  <a:cs typeface="Open Sans"/>
                  <a:sym typeface="Open Sans"/>
                </a:rPr>
                <a:t>Future Works</a:t>
              </a:r>
            </a:p>
          </p:txBody>
        </p:sp>
      </p:grpSp>
      <p:sp>
        <p:nvSpPr>
          <p:cNvPr id="31" name="Freeform 31"/>
          <p:cNvSpPr/>
          <p:nvPr/>
        </p:nvSpPr>
        <p:spPr>
          <a:xfrm>
            <a:off x="6579774" y="1728912"/>
            <a:ext cx="5216074" cy="3796650"/>
          </a:xfrm>
          <a:custGeom>
            <a:avLst/>
            <a:gdLst/>
            <a:ahLst/>
            <a:cxnLst/>
            <a:rect l="l" t="t" r="r" b="b"/>
            <a:pathLst>
              <a:path w="5216074" h="3796650">
                <a:moveTo>
                  <a:pt x="0" y="0"/>
                </a:moveTo>
                <a:lnTo>
                  <a:pt x="5216075" y="0"/>
                </a:lnTo>
                <a:lnTo>
                  <a:pt x="5216075" y="3796651"/>
                </a:lnTo>
                <a:lnTo>
                  <a:pt x="0" y="379665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3509" r="-288"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32" name="Freeform 32"/>
          <p:cNvSpPr/>
          <p:nvPr/>
        </p:nvSpPr>
        <p:spPr>
          <a:xfrm>
            <a:off x="353597" y="1747497"/>
            <a:ext cx="5238429" cy="3797861"/>
          </a:xfrm>
          <a:custGeom>
            <a:avLst/>
            <a:gdLst/>
            <a:ahLst/>
            <a:cxnLst/>
            <a:rect l="l" t="t" r="r" b="b"/>
            <a:pathLst>
              <a:path w="5238429" h="3797861">
                <a:moveTo>
                  <a:pt x="0" y="0"/>
                </a:moveTo>
                <a:lnTo>
                  <a:pt x="5238429" y="0"/>
                </a:lnTo>
                <a:lnTo>
                  <a:pt x="5238429" y="3797861"/>
                </a:lnTo>
                <a:lnTo>
                  <a:pt x="0" y="379786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33" name="Freeform 33"/>
          <p:cNvSpPr/>
          <p:nvPr/>
        </p:nvSpPr>
        <p:spPr>
          <a:xfrm>
            <a:off x="12747450" y="-2652503"/>
            <a:ext cx="9287237" cy="6980158"/>
          </a:xfrm>
          <a:custGeom>
            <a:avLst/>
            <a:gdLst/>
            <a:ahLst/>
            <a:cxnLst/>
            <a:rect l="l" t="t" r="r" b="b"/>
            <a:pathLst>
              <a:path w="9287237" h="6980158">
                <a:moveTo>
                  <a:pt x="0" y="0"/>
                </a:moveTo>
                <a:lnTo>
                  <a:pt x="9287237" y="0"/>
                </a:lnTo>
                <a:lnTo>
                  <a:pt x="9287237" y="6980158"/>
                </a:lnTo>
                <a:lnTo>
                  <a:pt x="0" y="69801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34" name="AutoShape 34"/>
          <p:cNvSpPr/>
          <p:nvPr/>
        </p:nvSpPr>
        <p:spPr>
          <a:xfrm>
            <a:off x="5592026" y="4114689"/>
            <a:ext cx="1809377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VN"/>
          </a:p>
        </p:txBody>
      </p:sp>
      <p:sp>
        <p:nvSpPr>
          <p:cNvPr id="35" name="AutoShape 35"/>
          <p:cNvSpPr/>
          <p:nvPr/>
        </p:nvSpPr>
        <p:spPr>
          <a:xfrm>
            <a:off x="11644923" y="4133739"/>
            <a:ext cx="1809377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VN"/>
          </a:p>
        </p:txBody>
      </p:sp>
      <p:grpSp>
        <p:nvGrpSpPr>
          <p:cNvPr id="36" name="Group 36"/>
          <p:cNvGrpSpPr/>
          <p:nvPr/>
        </p:nvGrpSpPr>
        <p:grpSpPr>
          <a:xfrm>
            <a:off x="7005326" y="5819007"/>
            <a:ext cx="3472508" cy="3439293"/>
            <a:chOff x="0" y="0"/>
            <a:chExt cx="4630010" cy="4585725"/>
          </a:xfrm>
        </p:grpSpPr>
        <p:sp>
          <p:nvSpPr>
            <p:cNvPr id="37" name="Freeform 37"/>
            <p:cNvSpPr/>
            <p:nvPr/>
          </p:nvSpPr>
          <p:spPr>
            <a:xfrm>
              <a:off x="350727" y="632460"/>
              <a:ext cx="3928557" cy="3953265"/>
            </a:xfrm>
            <a:custGeom>
              <a:avLst/>
              <a:gdLst/>
              <a:ahLst/>
              <a:cxnLst/>
              <a:rect l="l" t="t" r="r" b="b"/>
              <a:pathLst>
                <a:path w="3928557" h="3953265">
                  <a:moveTo>
                    <a:pt x="0" y="0"/>
                  </a:moveTo>
                  <a:lnTo>
                    <a:pt x="3928557" y="0"/>
                  </a:lnTo>
                  <a:lnTo>
                    <a:pt x="3928557" y="3953265"/>
                  </a:lnTo>
                  <a:lnTo>
                    <a:pt x="0" y="39532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161925"/>
              <a:ext cx="4630010" cy="6419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320"/>
                </a:lnSpc>
              </a:pPr>
              <a:r>
                <a:rPr lang="en-US" sz="2400">
                  <a:solidFill>
                    <a:srgbClr val="FF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Predict Reaction Center</a:t>
              </a:r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17299438" y="9602676"/>
            <a:ext cx="705383" cy="431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473183" y="984752"/>
            <a:ext cx="2784723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1A4568"/>
                </a:solidFill>
                <a:latin typeface="Josefin Sans Bold"/>
                <a:ea typeface="Josefin Sans Bold"/>
                <a:cs typeface="Josefin Sans Bold"/>
                <a:sym typeface="Josefin Sans Bold"/>
              </a:rPr>
              <a:t>Objective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8424035" y="1769645"/>
            <a:ext cx="635090" cy="521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2400">
                <a:solidFill>
                  <a:srgbClr val="0070C0"/>
                </a:solidFill>
                <a:latin typeface="Josefin Sans"/>
                <a:ea typeface="Josefin Sans"/>
                <a:cs typeface="Josefin Sans"/>
                <a:sym typeface="Josefin Sans"/>
              </a:rPr>
              <a:t>ITS</a:t>
            </a:r>
          </a:p>
        </p:txBody>
      </p:sp>
      <p:grpSp>
        <p:nvGrpSpPr>
          <p:cNvPr id="42" name="Group 42"/>
          <p:cNvGrpSpPr/>
          <p:nvPr/>
        </p:nvGrpSpPr>
        <p:grpSpPr>
          <a:xfrm>
            <a:off x="4968203" y="7267411"/>
            <a:ext cx="7921475" cy="565564"/>
            <a:chOff x="0" y="0"/>
            <a:chExt cx="10561966" cy="754085"/>
          </a:xfrm>
        </p:grpSpPr>
        <p:sp>
          <p:nvSpPr>
            <p:cNvPr id="43" name="AutoShape 43"/>
            <p:cNvSpPr/>
            <p:nvPr/>
          </p:nvSpPr>
          <p:spPr>
            <a:xfrm flipV="1">
              <a:off x="227" y="677886"/>
              <a:ext cx="3066664" cy="25399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arrow" w="med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44" name="AutoShape 44"/>
            <p:cNvSpPr/>
            <p:nvPr/>
          </p:nvSpPr>
          <p:spPr>
            <a:xfrm>
              <a:off x="7385193" y="728685"/>
              <a:ext cx="2987137" cy="0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7495075" y="-161925"/>
              <a:ext cx="3066891" cy="6419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320"/>
                </a:lnSpc>
              </a:pPr>
              <a:r>
                <a:rPr lang="en-US" sz="2400">
                  <a:solidFill>
                    <a:srgbClr val="FF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Foward Tasks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161925"/>
              <a:ext cx="3066891" cy="6419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320"/>
                </a:lnSpc>
              </a:pPr>
              <a:r>
                <a:rPr lang="en-US" sz="2400">
                  <a:solidFill>
                    <a:srgbClr val="FF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Backward Tasks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7589453" y="7052443"/>
            <a:ext cx="10539003" cy="3234604"/>
            <a:chOff x="0" y="0"/>
            <a:chExt cx="14052004" cy="4312806"/>
          </a:xfrm>
        </p:grpSpPr>
        <p:sp>
          <p:nvSpPr>
            <p:cNvPr id="3" name="Freeform 3"/>
            <p:cNvSpPr/>
            <p:nvPr/>
          </p:nvSpPr>
          <p:spPr>
            <a:xfrm>
              <a:off x="519975" y="0"/>
              <a:ext cx="13421373" cy="4312793"/>
            </a:xfrm>
            <a:custGeom>
              <a:avLst/>
              <a:gdLst/>
              <a:ahLst/>
              <a:cxnLst/>
              <a:rect l="l" t="t" r="r" b="b"/>
              <a:pathLst>
                <a:path w="13421373" h="4312793">
                  <a:moveTo>
                    <a:pt x="13421069" y="0"/>
                  </a:moveTo>
                  <a:cubicBezTo>
                    <a:pt x="13421069" y="0"/>
                    <a:pt x="13531939" y="2735834"/>
                    <a:pt x="9521661" y="1628394"/>
                  </a:cubicBezTo>
                  <a:cubicBezTo>
                    <a:pt x="6509475" y="798830"/>
                    <a:pt x="5743411" y="4312793"/>
                    <a:pt x="3362161" y="4312793"/>
                  </a:cubicBezTo>
                  <a:cubicBezTo>
                    <a:pt x="1611847" y="4312793"/>
                    <a:pt x="-519975" y="3287776"/>
                    <a:pt x="114390" y="0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158820" y="0"/>
            <a:ext cx="7697495" cy="2030797"/>
            <a:chOff x="0" y="0"/>
            <a:chExt cx="10263327" cy="2707729"/>
          </a:xfrm>
        </p:grpSpPr>
        <p:sp>
          <p:nvSpPr>
            <p:cNvPr id="5" name="Freeform 5"/>
            <p:cNvSpPr/>
            <p:nvPr/>
          </p:nvSpPr>
          <p:spPr>
            <a:xfrm>
              <a:off x="80803" y="-127"/>
              <a:ext cx="9802696" cy="2707767"/>
            </a:xfrm>
            <a:custGeom>
              <a:avLst/>
              <a:gdLst/>
              <a:ahLst/>
              <a:cxnLst/>
              <a:rect l="l" t="t" r="r" b="b"/>
              <a:pathLst>
                <a:path w="9802696" h="2707767">
                  <a:moveTo>
                    <a:pt x="223" y="127"/>
                  </a:moveTo>
                  <a:cubicBezTo>
                    <a:pt x="223" y="127"/>
                    <a:pt x="-80803" y="1717675"/>
                    <a:pt x="2848325" y="1022477"/>
                  </a:cubicBezTo>
                  <a:cubicBezTo>
                    <a:pt x="5048346" y="501650"/>
                    <a:pt x="5607781" y="2707767"/>
                    <a:pt x="7347046" y="2707767"/>
                  </a:cubicBezTo>
                  <a:cubicBezTo>
                    <a:pt x="8625555" y="2707767"/>
                    <a:pt x="10182448" y="2064258"/>
                    <a:pt x="9719152" y="0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11716" y="0"/>
            <a:ext cx="11212906" cy="2776766"/>
            <a:chOff x="0" y="0"/>
            <a:chExt cx="14950542" cy="3702355"/>
          </a:xfrm>
        </p:grpSpPr>
        <p:sp>
          <p:nvSpPr>
            <p:cNvPr id="7" name="Freeform 7"/>
            <p:cNvSpPr/>
            <p:nvPr/>
          </p:nvSpPr>
          <p:spPr>
            <a:xfrm>
              <a:off x="194417" y="0"/>
              <a:ext cx="14307461" cy="3702304"/>
            </a:xfrm>
            <a:custGeom>
              <a:avLst/>
              <a:gdLst/>
              <a:ahLst/>
              <a:cxnLst/>
              <a:rect l="l" t="t" r="r" b="b"/>
              <a:pathLst>
                <a:path w="14307461" h="3702304">
                  <a:moveTo>
                    <a:pt x="2306" y="22225"/>
                  </a:moveTo>
                  <a:cubicBezTo>
                    <a:pt x="2306" y="22225"/>
                    <a:pt x="-194417" y="2083181"/>
                    <a:pt x="3045988" y="1693291"/>
                  </a:cubicBezTo>
                  <a:cubicBezTo>
                    <a:pt x="6526804" y="1277493"/>
                    <a:pt x="6051443" y="3702304"/>
                    <a:pt x="9089537" y="3702304"/>
                  </a:cubicBezTo>
                  <a:cubicBezTo>
                    <a:pt x="11581277" y="3702304"/>
                    <a:pt x="10384557" y="1392555"/>
                    <a:pt x="12570353" y="1195705"/>
                  </a:cubicBezTo>
                  <a:cubicBezTo>
                    <a:pt x="14756150" y="998855"/>
                    <a:pt x="14258819" y="0"/>
                    <a:pt x="14258819" y="0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796567" y="6611064"/>
            <a:ext cx="8491633" cy="3676098"/>
            <a:chOff x="0" y="0"/>
            <a:chExt cx="11322177" cy="4901463"/>
          </a:xfrm>
        </p:grpSpPr>
        <p:sp>
          <p:nvSpPr>
            <p:cNvPr id="9" name="Freeform 9"/>
            <p:cNvSpPr/>
            <p:nvPr/>
          </p:nvSpPr>
          <p:spPr>
            <a:xfrm>
              <a:off x="106337" y="366962"/>
              <a:ext cx="11215840" cy="4534476"/>
            </a:xfrm>
            <a:custGeom>
              <a:avLst/>
              <a:gdLst/>
              <a:ahLst/>
              <a:cxnLst/>
              <a:rect l="l" t="t" r="r" b="b"/>
              <a:pathLst>
                <a:path w="11215840" h="4534476">
                  <a:moveTo>
                    <a:pt x="1232" y="4534476"/>
                  </a:moveTo>
                  <a:cubicBezTo>
                    <a:pt x="1232" y="4534476"/>
                    <a:pt x="-106337" y="3235901"/>
                    <a:pt x="1688935" y="3235901"/>
                  </a:cubicBezTo>
                  <a:cubicBezTo>
                    <a:pt x="3484207" y="3235901"/>
                    <a:pt x="4882985" y="3189165"/>
                    <a:pt x="5282654" y="1238953"/>
                  </a:cubicBezTo>
                  <a:cubicBezTo>
                    <a:pt x="5608536" y="-347277"/>
                    <a:pt x="8688794" y="-366962"/>
                    <a:pt x="9365196" y="931613"/>
                  </a:cubicBezTo>
                  <a:cubicBezTo>
                    <a:pt x="10038423" y="2232601"/>
                    <a:pt x="11215840" y="2232601"/>
                    <a:pt x="11215840" y="2232601"/>
                  </a:cubicBezTo>
                  <a:lnTo>
                    <a:pt x="11215840" y="4534476"/>
                  </a:ln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059478" y="6610798"/>
            <a:ext cx="7228551" cy="3675764"/>
            <a:chOff x="0" y="0"/>
            <a:chExt cx="9638068" cy="4901019"/>
          </a:xfrm>
        </p:grpSpPr>
        <p:sp>
          <p:nvSpPr>
            <p:cNvPr id="11" name="Freeform 11"/>
            <p:cNvSpPr/>
            <p:nvPr/>
          </p:nvSpPr>
          <p:spPr>
            <a:xfrm>
              <a:off x="638047" y="529919"/>
              <a:ext cx="8999983" cy="4371138"/>
            </a:xfrm>
            <a:custGeom>
              <a:avLst/>
              <a:gdLst/>
              <a:ahLst/>
              <a:cxnLst/>
              <a:rect l="l" t="t" r="r" b="b"/>
              <a:pathLst>
                <a:path w="8999983" h="4371138">
                  <a:moveTo>
                    <a:pt x="8999983" y="162104"/>
                  </a:moveTo>
                  <a:cubicBezTo>
                    <a:pt x="8999983" y="162104"/>
                    <a:pt x="6844666" y="-529919"/>
                    <a:pt x="6201539" y="945694"/>
                  </a:cubicBezTo>
                  <a:cubicBezTo>
                    <a:pt x="5558410" y="2421307"/>
                    <a:pt x="2308099" y="200966"/>
                    <a:pt x="2308099" y="2473885"/>
                  </a:cubicBezTo>
                  <a:cubicBezTo>
                    <a:pt x="2308099" y="3775381"/>
                    <a:pt x="-638047" y="2854250"/>
                    <a:pt x="126747" y="4371138"/>
                  </a:cubicBezTo>
                  <a:lnTo>
                    <a:pt x="8999983" y="4371138"/>
                  </a:ln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591800" y="0"/>
            <a:ext cx="7696219" cy="2438724"/>
            <a:chOff x="0" y="0"/>
            <a:chExt cx="10261625" cy="3251632"/>
          </a:xfrm>
        </p:grpSpPr>
        <p:sp>
          <p:nvSpPr>
            <p:cNvPr id="13" name="Freeform 13"/>
            <p:cNvSpPr/>
            <p:nvPr/>
          </p:nvSpPr>
          <p:spPr>
            <a:xfrm>
              <a:off x="357256" y="0"/>
              <a:ext cx="9904471" cy="2850090"/>
            </a:xfrm>
            <a:custGeom>
              <a:avLst/>
              <a:gdLst/>
              <a:ahLst/>
              <a:cxnLst/>
              <a:rect l="l" t="t" r="r" b="b"/>
              <a:pathLst>
                <a:path w="9904471" h="2850090">
                  <a:moveTo>
                    <a:pt x="13457" y="0"/>
                  </a:moveTo>
                  <a:cubicBezTo>
                    <a:pt x="13457" y="0"/>
                    <a:pt x="-357256" y="1444117"/>
                    <a:pt x="2792725" y="1128268"/>
                  </a:cubicBezTo>
                  <a:cubicBezTo>
                    <a:pt x="4957948" y="910590"/>
                    <a:pt x="4393306" y="2225294"/>
                    <a:pt x="5942706" y="2745232"/>
                  </a:cubicBezTo>
                  <a:cubicBezTo>
                    <a:pt x="7454006" y="3251581"/>
                    <a:pt x="8598403" y="1697228"/>
                    <a:pt x="9904471" y="2848610"/>
                  </a:cubicBezTo>
                  <a:lnTo>
                    <a:pt x="9904471" y="10922"/>
                  </a:ln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4" name="Group 14"/>
          <p:cNvGrpSpPr/>
          <p:nvPr/>
        </p:nvGrpSpPr>
        <p:grpSpPr>
          <a:xfrm rot="5400000">
            <a:off x="14539008" y="2111712"/>
            <a:ext cx="327003" cy="327003"/>
            <a:chOff x="0" y="0"/>
            <a:chExt cx="436004" cy="43600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6" name="Group 16"/>
          <p:cNvGrpSpPr/>
          <p:nvPr/>
        </p:nvGrpSpPr>
        <p:grpSpPr>
          <a:xfrm rot="5400000">
            <a:off x="11834641" y="1911591"/>
            <a:ext cx="196796" cy="197396"/>
            <a:chOff x="0" y="0"/>
            <a:chExt cx="262395" cy="26319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8" name="Group 18"/>
          <p:cNvGrpSpPr/>
          <p:nvPr/>
        </p:nvGrpSpPr>
        <p:grpSpPr>
          <a:xfrm rot="-5400000">
            <a:off x="13225358" y="1806340"/>
            <a:ext cx="196796" cy="197396"/>
            <a:chOff x="0" y="0"/>
            <a:chExt cx="262395" cy="26319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0" name="Group 20"/>
          <p:cNvGrpSpPr/>
          <p:nvPr/>
        </p:nvGrpSpPr>
        <p:grpSpPr>
          <a:xfrm rot="5400000">
            <a:off x="10522210" y="642061"/>
            <a:ext cx="327003" cy="327003"/>
            <a:chOff x="0" y="0"/>
            <a:chExt cx="436004" cy="43600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2" name="Group 22"/>
          <p:cNvGrpSpPr/>
          <p:nvPr/>
        </p:nvGrpSpPr>
        <p:grpSpPr>
          <a:xfrm rot="-5400000">
            <a:off x="8683361" y="9506664"/>
            <a:ext cx="327003" cy="327003"/>
            <a:chOff x="0" y="0"/>
            <a:chExt cx="436004" cy="43600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36118" cy="435991"/>
            </a:xfrm>
            <a:custGeom>
              <a:avLst/>
              <a:gdLst/>
              <a:ahLst/>
              <a:cxnLst/>
              <a:rect l="l" t="t" r="r" b="b"/>
              <a:pathLst>
                <a:path w="436118" h="435991">
                  <a:moveTo>
                    <a:pt x="435991" y="218059"/>
                  </a:moveTo>
                  <a:cubicBezTo>
                    <a:pt x="435991" y="97663"/>
                    <a:pt x="338455" y="0"/>
                    <a:pt x="218059" y="0"/>
                  </a:cubicBezTo>
                  <a:cubicBezTo>
                    <a:pt x="97663" y="0"/>
                    <a:pt x="0" y="97663"/>
                    <a:pt x="0" y="218059"/>
                  </a:cubicBezTo>
                  <a:cubicBezTo>
                    <a:pt x="0" y="338455"/>
                    <a:pt x="97663" y="435991"/>
                    <a:pt x="218059" y="435991"/>
                  </a:cubicBezTo>
                  <a:cubicBezTo>
                    <a:pt x="338455" y="435991"/>
                    <a:pt x="436118" y="338328"/>
                    <a:pt x="436118" y="217932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4" name="Group 24"/>
          <p:cNvGrpSpPr/>
          <p:nvPr/>
        </p:nvGrpSpPr>
        <p:grpSpPr>
          <a:xfrm rot="5400000">
            <a:off x="10652112" y="8658892"/>
            <a:ext cx="196796" cy="197396"/>
            <a:chOff x="0" y="0"/>
            <a:chExt cx="262395" cy="26319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262382" y="131572"/>
                  </a:moveTo>
                  <a:cubicBezTo>
                    <a:pt x="262382" y="58928"/>
                    <a:pt x="203708" y="0"/>
                    <a:pt x="131191" y="0"/>
                  </a:cubicBezTo>
                  <a:cubicBezTo>
                    <a:pt x="58674" y="0"/>
                    <a:pt x="0" y="58928"/>
                    <a:pt x="0" y="131572"/>
                  </a:cubicBezTo>
                  <a:cubicBezTo>
                    <a:pt x="0" y="204216"/>
                    <a:pt x="58801" y="263144"/>
                    <a:pt x="131191" y="263144"/>
                  </a:cubicBezTo>
                  <a:cubicBezTo>
                    <a:pt x="203581" y="263144"/>
                    <a:pt x="262382" y="204216"/>
                    <a:pt x="262382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6" name="Group 26"/>
          <p:cNvGrpSpPr/>
          <p:nvPr/>
        </p:nvGrpSpPr>
        <p:grpSpPr>
          <a:xfrm rot="-5400000">
            <a:off x="14212014" y="7349414"/>
            <a:ext cx="327003" cy="327003"/>
            <a:chOff x="0" y="0"/>
            <a:chExt cx="436004" cy="436004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436118" cy="435991"/>
            </a:xfrm>
            <a:custGeom>
              <a:avLst/>
              <a:gdLst/>
              <a:ahLst/>
              <a:cxnLst/>
              <a:rect l="l" t="t" r="r" b="b"/>
              <a:pathLst>
                <a:path w="436118" h="435991">
                  <a:moveTo>
                    <a:pt x="435991" y="218059"/>
                  </a:moveTo>
                  <a:cubicBezTo>
                    <a:pt x="435991" y="97663"/>
                    <a:pt x="338455" y="0"/>
                    <a:pt x="218059" y="0"/>
                  </a:cubicBezTo>
                  <a:cubicBezTo>
                    <a:pt x="97663" y="0"/>
                    <a:pt x="0" y="97663"/>
                    <a:pt x="0" y="218059"/>
                  </a:cubicBezTo>
                  <a:cubicBezTo>
                    <a:pt x="0" y="338455"/>
                    <a:pt x="97663" y="435991"/>
                    <a:pt x="218059" y="435991"/>
                  </a:cubicBezTo>
                  <a:cubicBezTo>
                    <a:pt x="338455" y="435991"/>
                    <a:pt x="436118" y="338328"/>
                    <a:pt x="436118" y="217932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419997" y="3555484"/>
            <a:ext cx="14436319" cy="3578987"/>
            <a:chOff x="0" y="0"/>
            <a:chExt cx="19248425" cy="4771983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9248430" cy="4771988"/>
            </a:xfrm>
            <a:custGeom>
              <a:avLst/>
              <a:gdLst/>
              <a:ahLst/>
              <a:cxnLst/>
              <a:rect l="l" t="t" r="r" b="b"/>
              <a:pathLst>
                <a:path w="19248430" h="4771988">
                  <a:moveTo>
                    <a:pt x="0" y="0"/>
                  </a:moveTo>
                  <a:lnTo>
                    <a:pt x="19248430" y="0"/>
                  </a:lnTo>
                  <a:lnTo>
                    <a:pt x="19248430" y="4771988"/>
                  </a:lnTo>
                  <a:lnTo>
                    <a:pt x="0" y="477198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4940" r="26310" b="19108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9525"/>
              <a:ext cx="19248425" cy="478150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200"/>
                </a:lnSpc>
              </a:pPr>
              <a:r>
                <a:rPr lang="en-US" sz="16000" b="1">
                  <a:solidFill>
                    <a:srgbClr val="9DCEDF"/>
                  </a:solidFill>
                  <a:latin typeface="Josefin Sans Bold"/>
                  <a:ea typeface="Josefin Sans Bold"/>
                  <a:cs typeface="Josefin Sans Bold"/>
                  <a:sym typeface="Josefin Sans Bold"/>
                </a:rPr>
                <a:t>Architecture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419997" y="2329348"/>
            <a:ext cx="5865600" cy="1956597"/>
            <a:chOff x="0" y="0"/>
            <a:chExt cx="7820800" cy="2608796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7820800" cy="2608800"/>
            </a:xfrm>
            <a:custGeom>
              <a:avLst/>
              <a:gdLst/>
              <a:ahLst/>
              <a:cxnLst/>
              <a:rect l="l" t="t" r="r" b="b"/>
              <a:pathLst>
                <a:path w="7820800" h="2608800">
                  <a:moveTo>
                    <a:pt x="0" y="0"/>
                  </a:moveTo>
                  <a:lnTo>
                    <a:pt x="7820800" y="0"/>
                  </a:lnTo>
                  <a:lnTo>
                    <a:pt x="7820800" y="2608800"/>
                  </a:lnTo>
                  <a:lnTo>
                    <a:pt x="0" y="26088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413" b="-8413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9525"/>
              <a:ext cx="7820800" cy="261832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200"/>
                </a:lnSpc>
              </a:pPr>
              <a:r>
                <a:rPr lang="en-US" sz="16000" b="1">
                  <a:solidFill>
                    <a:srgbClr val="9DCEDF"/>
                  </a:solidFill>
                  <a:latin typeface="Josefin Sans Bold"/>
                  <a:ea typeface="Josefin Sans Bold"/>
                  <a:cs typeface="Josefin Sans Bold"/>
                  <a:sym typeface="Josefin Sans Bold"/>
                </a:rPr>
                <a:t>02</a:t>
              </a:r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7299438" y="9602676"/>
            <a:ext cx="70538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518780">
            <a:off x="14907208" y="-62871"/>
            <a:ext cx="4456252" cy="1837858"/>
            <a:chOff x="0" y="0"/>
            <a:chExt cx="5941670" cy="24504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41695" cy="2450465"/>
            </a:xfrm>
            <a:custGeom>
              <a:avLst/>
              <a:gdLst/>
              <a:ahLst/>
              <a:cxnLst/>
              <a:rect l="l" t="t" r="r" b="b"/>
              <a:pathLst>
                <a:path w="5941695" h="2450465">
                  <a:moveTo>
                    <a:pt x="0" y="0"/>
                  </a:moveTo>
                  <a:cubicBezTo>
                    <a:pt x="0" y="0"/>
                    <a:pt x="94234" y="1782064"/>
                    <a:pt x="946658" y="2290953"/>
                  </a:cubicBezTo>
                  <a:cubicBezTo>
                    <a:pt x="1134618" y="2402967"/>
                    <a:pt x="1302512" y="2450465"/>
                    <a:pt x="1454912" y="2450465"/>
                  </a:cubicBezTo>
                  <a:cubicBezTo>
                    <a:pt x="2298573" y="2450465"/>
                    <a:pt x="2664460" y="996442"/>
                    <a:pt x="3280791" y="996442"/>
                  </a:cubicBezTo>
                  <a:cubicBezTo>
                    <a:pt x="3340100" y="996442"/>
                    <a:pt x="3401822" y="1009904"/>
                    <a:pt x="3466465" y="1039495"/>
                  </a:cubicBezTo>
                  <a:cubicBezTo>
                    <a:pt x="3846449" y="1213485"/>
                    <a:pt x="4171442" y="1283970"/>
                    <a:pt x="4448429" y="1283970"/>
                  </a:cubicBezTo>
                  <a:cubicBezTo>
                    <a:pt x="5631053" y="1284097"/>
                    <a:pt x="5941695" y="0"/>
                    <a:pt x="5941695" y="0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sp>
        <p:nvSpPr>
          <p:cNvPr id="4" name="Freeform 4"/>
          <p:cNvSpPr/>
          <p:nvPr/>
        </p:nvSpPr>
        <p:spPr>
          <a:xfrm>
            <a:off x="12771036" y="-2948965"/>
            <a:ext cx="8061255" cy="5818927"/>
          </a:xfrm>
          <a:custGeom>
            <a:avLst/>
            <a:gdLst/>
            <a:ahLst/>
            <a:cxnLst/>
            <a:rect l="l" t="t" r="r" b="b"/>
            <a:pathLst>
              <a:path w="8061255" h="5818927">
                <a:moveTo>
                  <a:pt x="0" y="0"/>
                </a:moveTo>
                <a:lnTo>
                  <a:pt x="8061255" y="0"/>
                </a:lnTo>
                <a:lnTo>
                  <a:pt x="8061255" y="5818927"/>
                </a:lnTo>
                <a:lnTo>
                  <a:pt x="0" y="58189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5" name="Group 5"/>
          <p:cNvGrpSpPr/>
          <p:nvPr/>
        </p:nvGrpSpPr>
        <p:grpSpPr>
          <a:xfrm rot="-5400000">
            <a:off x="14176326" y="33856"/>
            <a:ext cx="327003" cy="327003"/>
            <a:chOff x="0" y="0"/>
            <a:chExt cx="436004" cy="4360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7" name="Group 7"/>
          <p:cNvGrpSpPr/>
          <p:nvPr/>
        </p:nvGrpSpPr>
        <p:grpSpPr>
          <a:xfrm rot="-5400000">
            <a:off x="17010899" y="363583"/>
            <a:ext cx="196796" cy="197396"/>
            <a:chOff x="0" y="0"/>
            <a:chExt cx="262395" cy="26319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9" name="Group 9"/>
          <p:cNvGrpSpPr/>
          <p:nvPr/>
        </p:nvGrpSpPr>
        <p:grpSpPr>
          <a:xfrm rot="5400000">
            <a:off x="15620173" y="468834"/>
            <a:ext cx="196796" cy="197396"/>
            <a:chOff x="0" y="0"/>
            <a:chExt cx="262395" cy="26319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1" name="Group 11"/>
          <p:cNvGrpSpPr/>
          <p:nvPr/>
        </p:nvGrpSpPr>
        <p:grpSpPr>
          <a:xfrm rot="-5400000">
            <a:off x="18311765" y="1800111"/>
            <a:ext cx="327003" cy="327003"/>
            <a:chOff x="0" y="0"/>
            <a:chExt cx="436004" cy="43600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34955" y="42542"/>
            <a:ext cx="4435707" cy="501015"/>
            <a:chOff x="0" y="0"/>
            <a:chExt cx="5914276" cy="668020"/>
          </a:xfrm>
        </p:grpSpPr>
        <p:sp>
          <p:nvSpPr>
            <p:cNvPr id="14" name="Freeform 14"/>
            <p:cNvSpPr/>
            <p:nvPr/>
          </p:nvSpPr>
          <p:spPr>
            <a:xfrm>
              <a:off x="16891" y="16891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0" y="0"/>
              <a:ext cx="5872988" cy="641604"/>
            </a:xfrm>
            <a:custGeom>
              <a:avLst/>
              <a:gdLst/>
              <a:ahLst/>
              <a:cxnLst/>
              <a:rect l="l" t="t" r="r" b="b"/>
              <a:pathLst>
                <a:path w="5872988" h="641604">
                  <a:moveTo>
                    <a:pt x="16891" y="0"/>
                  </a:moveTo>
                  <a:lnTo>
                    <a:pt x="5856097" y="0"/>
                  </a:lnTo>
                  <a:cubicBezTo>
                    <a:pt x="5865495" y="0"/>
                    <a:pt x="5872988" y="7620"/>
                    <a:pt x="5872988" y="16891"/>
                  </a:cubicBezTo>
                  <a:lnTo>
                    <a:pt x="5872988" y="624713"/>
                  </a:lnTo>
                  <a:cubicBezTo>
                    <a:pt x="5872988" y="634111"/>
                    <a:pt x="5865368" y="641604"/>
                    <a:pt x="5856097" y="641604"/>
                  </a:cubicBezTo>
                  <a:lnTo>
                    <a:pt x="16891" y="641604"/>
                  </a:lnTo>
                  <a:cubicBezTo>
                    <a:pt x="7620" y="641604"/>
                    <a:pt x="0" y="634111"/>
                    <a:pt x="0" y="62471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24713"/>
                  </a:lnTo>
                  <a:lnTo>
                    <a:pt x="16891" y="624713"/>
                  </a:lnTo>
                  <a:lnTo>
                    <a:pt x="16891" y="607822"/>
                  </a:lnTo>
                  <a:lnTo>
                    <a:pt x="5856097" y="607822"/>
                  </a:lnTo>
                  <a:lnTo>
                    <a:pt x="5856097" y="624713"/>
                  </a:lnTo>
                  <a:lnTo>
                    <a:pt x="5839206" y="624713"/>
                  </a:lnTo>
                  <a:lnTo>
                    <a:pt x="5839206" y="16891"/>
                  </a:lnTo>
                  <a:lnTo>
                    <a:pt x="5856097" y="16891"/>
                  </a:lnTo>
                  <a:lnTo>
                    <a:pt x="5856097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9525"/>
              <a:ext cx="5914276" cy="658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BFBFBF"/>
                  </a:solidFill>
                  <a:latin typeface="Open Sans"/>
                  <a:ea typeface="Open Sans"/>
                  <a:cs typeface="Open Sans"/>
                  <a:sym typeface="Open Sans"/>
                </a:rPr>
                <a:t>Background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579126" y="14310"/>
            <a:ext cx="4506116" cy="557479"/>
            <a:chOff x="0" y="0"/>
            <a:chExt cx="6008154" cy="743306"/>
          </a:xfrm>
        </p:grpSpPr>
        <p:sp>
          <p:nvSpPr>
            <p:cNvPr id="18" name="Freeform 18"/>
            <p:cNvSpPr/>
            <p:nvPr/>
          </p:nvSpPr>
          <p:spPr>
            <a:xfrm>
              <a:off x="38100" y="38100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0"/>
              <a:ext cx="5915406" cy="684022"/>
            </a:xfrm>
            <a:custGeom>
              <a:avLst/>
              <a:gdLst/>
              <a:ahLst/>
              <a:cxnLst/>
              <a:rect l="l" t="t" r="r" b="b"/>
              <a:pathLst>
                <a:path w="5915406" h="684022">
                  <a:moveTo>
                    <a:pt x="38100" y="0"/>
                  </a:moveTo>
                  <a:lnTo>
                    <a:pt x="5877306" y="0"/>
                  </a:lnTo>
                  <a:cubicBezTo>
                    <a:pt x="5898388" y="0"/>
                    <a:pt x="5915406" y="17018"/>
                    <a:pt x="5915406" y="38100"/>
                  </a:cubicBezTo>
                  <a:lnTo>
                    <a:pt x="5915406" y="645922"/>
                  </a:lnTo>
                  <a:cubicBezTo>
                    <a:pt x="5915406" y="667004"/>
                    <a:pt x="5898388" y="684022"/>
                    <a:pt x="5877306" y="684022"/>
                  </a:cubicBezTo>
                  <a:lnTo>
                    <a:pt x="38100" y="684022"/>
                  </a:lnTo>
                  <a:cubicBezTo>
                    <a:pt x="17018" y="684022"/>
                    <a:pt x="0" y="667004"/>
                    <a:pt x="0" y="645922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645922"/>
                  </a:lnTo>
                  <a:lnTo>
                    <a:pt x="38100" y="645922"/>
                  </a:lnTo>
                  <a:lnTo>
                    <a:pt x="38100" y="607822"/>
                  </a:lnTo>
                  <a:lnTo>
                    <a:pt x="5877306" y="607822"/>
                  </a:lnTo>
                  <a:lnTo>
                    <a:pt x="5877306" y="645922"/>
                  </a:lnTo>
                  <a:lnTo>
                    <a:pt x="5839206" y="645922"/>
                  </a:lnTo>
                  <a:lnTo>
                    <a:pt x="5839206" y="38100"/>
                  </a:lnTo>
                  <a:lnTo>
                    <a:pt x="5877306" y="38100"/>
                  </a:lnTo>
                  <a:lnTo>
                    <a:pt x="587730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9525"/>
              <a:ext cx="6008154" cy="7337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1A4568"/>
                  </a:solidFill>
                  <a:latin typeface="Open Sans"/>
                  <a:ea typeface="Open Sans"/>
                  <a:cs typeface="Open Sans"/>
                  <a:sym typeface="Open Sans"/>
                </a:rPr>
                <a:t>Architecture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8993707" y="42542"/>
            <a:ext cx="4435707" cy="501015"/>
            <a:chOff x="0" y="0"/>
            <a:chExt cx="5914276" cy="668020"/>
          </a:xfrm>
        </p:grpSpPr>
        <p:sp>
          <p:nvSpPr>
            <p:cNvPr id="22" name="Freeform 22"/>
            <p:cNvSpPr/>
            <p:nvPr/>
          </p:nvSpPr>
          <p:spPr>
            <a:xfrm>
              <a:off x="16891" y="16891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0" y="0"/>
              <a:ext cx="5872988" cy="641604"/>
            </a:xfrm>
            <a:custGeom>
              <a:avLst/>
              <a:gdLst/>
              <a:ahLst/>
              <a:cxnLst/>
              <a:rect l="l" t="t" r="r" b="b"/>
              <a:pathLst>
                <a:path w="5872988" h="641604">
                  <a:moveTo>
                    <a:pt x="16891" y="0"/>
                  </a:moveTo>
                  <a:lnTo>
                    <a:pt x="5856097" y="0"/>
                  </a:lnTo>
                  <a:cubicBezTo>
                    <a:pt x="5865495" y="0"/>
                    <a:pt x="5872988" y="7620"/>
                    <a:pt x="5872988" y="16891"/>
                  </a:cubicBezTo>
                  <a:lnTo>
                    <a:pt x="5872988" y="624713"/>
                  </a:lnTo>
                  <a:cubicBezTo>
                    <a:pt x="5872988" y="634111"/>
                    <a:pt x="5865368" y="641604"/>
                    <a:pt x="5856097" y="641604"/>
                  </a:cubicBezTo>
                  <a:lnTo>
                    <a:pt x="16891" y="641604"/>
                  </a:lnTo>
                  <a:cubicBezTo>
                    <a:pt x="7620" y="641604"/>
                    <a:pt x="0" y="634111"/>
                    <a:pt x="0" y="62471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24713"/>
                  </a:lnTo>
                  <a:lnTo>
                    <a:pt x="16891" y="624713"/>
                  </a:lnTo>
                  <a:lnTo>
                    <a:pt x="16891" y="607822"/>
                  </a:lnTo>
                  <a:lnTo>
                    <a:pt x="5856097" y="607822"/>
                  </a:lnTo>
                  <a:lnTo>
                    <a:pt x="5856097" y="624713"/>
                  </a:lnTo>
                  <a:lnTo>
                    <a:pt x="5839206" y="624713"/>
                  </a:lnTo>
                  <a:lnTo>
                    <a:pt x="5839206" y="16891"/>
                  </a:lnTo>
                  <a:lnTo>
                    <a:pt x="5856097" y="16891"/>
                  </a:lnTo>
                  <a:lnTo>
                    <a:pt x="5856097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9525"/>
              <a:ext cx="5914276" cy="658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BFBFBF"/>
                  </a:solidFill>
                  <a:latin typeface="Open Sans"/>
                  <a:ea typeface="Open Sans"/>
                  <a:cs typeface="Open Sans"/>
                  <a:sym typeface="Open Sans"/>
                </a:rPr>
                <a:t>Results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3373082" y="42542"/>
            <a:ext cx="4435707" cy="501015"/>
            <a:chOff x="0" y="0"/>
            <a:chExt cx="5914276" cy="668020"/>
          </a:xfrm>
        </p:grpSpPr>
        <p:sp>
          <p:nvSpPr>
            <p:cNvPr id="26" name="Freeform 26"/>
            <p:cNvSpPr/>
            <p:nvPr/>
          </p:nvSpPr>
          <p:spPr>
            <a:xfrm>
              <a:off x="16891" y="16891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0" y="0"/>
              <a:ext cx="5872988" cy="641604"/>
            </a:xfrm>
            <a:custGeom>
              <a:avLst/>
              <a:gdLst/>
              <a:ahLst/>
              <a:cxnLst/>
              <a:rect l="l" t="t" r="r" b="b"/>
              <a:pathLst>
                <a:path w="5872988" h="641604">
                  <a:moveTo>
                    <a:pt x="16891" y="0"/>
                  </a:moveTo>
                  <a:lnTo>
                    <a:pt x="5856097" y="0"/>
                  </a:lnTo>
                  <a:cubicBezTo>
                    <a:pt x="5865495" y="0"/>
                    <a:pt x="5872988" y="7620"/>
                    <a:pt x="5872988" y="16891"/>
                  </a:cubicBezTo>
                  <a:lnTo>
                    <a:pt x="5872988" y="624713"/>
                  </a:lnTo>
                  <a:cubicBezTo>
                    <a:pt x="5872988" y="634111"/>
                    <a:pt x="5865368" y="641604"/>
                    <a:pt x="5856097" y="641604"/>
                  </a:cubicBezTo>
                  <a:lnTo>
                    <a:pt x="16891" y="641604"/>
                  </a:lnTo>
                  <a:cubicBezTo>
                    <a:pt x="7620" y="641604"/>
                    <a:pt x="0" y="634111"/>
                    <a:pt x="0" y="62471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24713"/>
                  </a:lnTo>
                  <a:lnTo>
                    <a:pt x="16891" y="624713"/>
                  </a:lnTo>
                  <a:lnTo>
                    <a:pt x="16891" y="607822"/>
                  </a:lnTo>
                  <a:lnTo>
                    <a:pt x="5856097" y="607822"/>
                  </a:lnTo>
                  <a:lnTo>
                    <a:pt x="5856097" y="624713"/>
                  </a:lnTo>
                  <a:lnTo>
                    <a:pt x="5839206" y="624713"/>
                  </a:lnTo>
                  <a:lnTo>
                    <a:pt x="5839206" y="16891"/>
                  </a:lnTo>
                  <a:lnTo>
                    <a:pt x="5856097" y="16891"/>
                  </a:lnTo>
                  <a:lnTo>
                    <a:pt x="5856097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9525"/>
              <a:ext cx="5914276" cy="658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BFBFBF"/>
                  </a:solidFill>
                  <a:latin typeface="Open Sans"/>
                  <a:ea typeface="Open Sans"/>
                  <a:cs typeface="Open Sans"/>
                  <a:sym typeface="Open Sans"/>
                </a:rPr>
                <a:t>Future Works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234955" y="540971"/>
            <a:ext cx="5272022" cy="6147320"/>
            <a:chOff x="0" y="0"/>
            <a:chExt cx="2034747" cy="2372569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034747" cy="2372569"/>
            </a:xfrm>
            <a:custGeom>
              <a:avLst/>
              <a:gdLst/>
              <a:ahLst/>
              <a:cxnLst/>
              <a:rect l="l" t="t" r="r" b="b"/>
              <a:pathLst>
                <a:path w="2034747" h="2372569">
                  <a:moveTo>
                    <a:pt x="33775" y="0"/>
                  </a:moveTo>
                  <a:lnTo>
                    <a:pt x="2000971" y="0"/>
                  </a:lnTo>
                  <a:cubicBezTo>
                    <a:pt x="2009929" y="0"/>
                    <a:pt x="2018520" y="3558"/>
                    <a:pt x="2024854" y="9893"/>
                  </a:cubicBezTo>
                  <a:cubicBezTo>
                    <a:pt x="2031188" y="16227"/>
                    <a:pt x="2034747" y="24818"/>
                    <a:pt x="2034747" y="33775"/>
                  </a:cubicBezTo>
                  <a:lnTo>
                    <a:pt x="2034747" y="2338794"/>
                  </a:lnTo>
                  <a:cubicBezTo>
                    <a:pt x="2034747" y="2357448"/>
                    <a:pt x="2019625" y="2372569"/>
                    <a:pt x="2000971" y="2372569"/>
                  </a:cubicBezTo>
                  <a:lnTo>
                    <a:pt x="33775" y="2372569"/>
                  </a:lnTo>
                  <a:cubicBezTo>
                    <a:pt x="24818" y="2372569"/>
                    <a:pt x="16227" y="2369011"/>
                    <a:pt x="9893" y="2362677"/>
                  </a:cubicBezTo>
                  <a:cubicBezTo>
                    <a:pt x="3558" y="2356343"/>
                    <a:pt x="0" y="2347752"/>
                    <a:pt x="0" y="2338794"/>
                  </a:cubicBezTo>
                  <a:lnTo>
                    <a:pt x="0" y="33775"/>
                  </a:lnTo>
                  <a:cubicBezTo>
                    <a:pt x="0" y="24818"/>
                    <a:pt x="3558" y="16227"/>
                    <a:pt x="9893" y="9893"/>
                  </a:cubicBezTo>
                  <a:cubicBezTo>
                    <a:pt x="16227" y="3558"/>
                    <a:pt x="24818" y="0"/>
                    <a:pt x="33775" y="0"/>
                  </a:cubicBezTo>
                  <a:close/>
                </a:path>
              </a:pathLst>
            </a:custGeom>
            <a:ln w="19050" cap="rnd">
              <a:gradFill>
                <a:gsLst>
                  <a:gs pos="0">
                    <a:srgbClr val="FF3131">
                      <a:alpha val="36000"/>
                    </a:srgbClr>
                  </a:gs>
                  <a:gs pos="100000">
                    <a:srgbClr val="FF914D">
                      <a:alpha val="36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19050"/>
              <a:ext cx="2034747" cy="2353519"/>
            </a:xfrm>
            <a:prstGeom prst="rect">
              <a:avLst/>
            </a:prstGeom>
          </p:spPr>
          <p:txBody>
            <a:bodyPr lIns="17546" tIns="17546" rIns="17546" bIns="1754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234955" y="540971"/>
            <a:ext cx="5272022" cy="6147320"/>
            <a:chOff x="0" y="0"/>
            <a:chExt cx="1956596" cy="2281443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956596" cy="2281443"/>
            </a:xfrm>
            <a:custGeom>
              <a:avLst/>
              <a:gdLst/>
              <a:ahLst/>
              <a:cxnLst/>
              <a:rect l="l" t="t" r="r" b="b"/>
              <a:pathLst>
                <a:path w="1956596" h="2281443">
                  <a:moveTo>
                    <a:pt x="33775" y="0"/>
                  </a:moveTo>
                  <a:lnTo>
                    <a:pt x="1922820" y="0"/>
                  </a:lnTo>
                  <a:cubicBezTo>
                    <a:pt x="1931778" y="0"/>
                    <a:pt x="1940369" y="3558"/>
                    <a:pt x="1946703" y="9893"/>
                  </a:cubicBezTo>
                  <a:cubicBezTo>
                    <a:pt x="1953037" y="16227"/>
                    <a:pt x="1956596" y="24818"/>
                    <a:pt x="1956596" y="33775"/>
                  </a:cubicBezTo>
                  <a:lnTo>
                    <a:pt x="1956596" y="2247668"/>
                  </a:lnTo>
                  <a:cubicBezTo>
                    <a:pt x="1956596" y="2266322"/>
                    <a:pt x="1941474" y="2281443"/>
                    <a:pt x="1922820" y="2281443"/>
                  </a:cubicBezTo>
                  <a:lnTo>
                    <a:pt x="33775" y="2281443"/>
                  </a:lnTo>
                  <a:cubicBezTo>
                    <a:pt x="24818" y="2281443"/>
                    <a:pt x="16227" y="2277885"/>
                    <a:pt x="9893" y="2271551"/>
                  </a:cubicBezTo>
                  <a:cubicBezTo>
                    <a:pt x="3558" y="2265217"/>
                    <a:pt x="0" y="2256626"/>
                    <a:pt x="0" y="2247668"/>
                  </a:cubicBezTo>
                  <a:lnTo>
                    <a:pt x="0" y="33775"/>
                  </a:lnTo>
                  <a:cubicBezTo>
                    <a:pt x="0" y="24818"/>
                    <a:pt x="3558" y="16227"/>
                    <a:pt x="9893" y="9893"/>
                  </a:cubicBezTo>
                  <a:cubicBezTo>
                    <a:pt x="16227" y="3558"/>
                    <a:pt x="24818" y="0"/>
                    <a:pt x="3377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3131">
                    <a:alpha val="8000"/>
                  </a:srgbClr>
                </a:gs>
                <a:gs pos="100000">
                  <a:srgbClr val="FF914D">
                    <a:alpha val="8000"/>
                  </a:srgbClr>
                </a:gs>
              </a:gsLst>
              <a:lin ang="0"/>
            </a:gradFill>
            <a:ln w="19050" cap="rnd">
              <a:solidFill>
                <a:srgbClr val="000000">
                  <a:alpha val="7843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19050"/>
              <a:ext cx="1956596" cy="2262393"/>
            </a:xfrm>
            <a:prstGeom prst="rect">
              <a:avLst/>
            </a:prstGeom>
          </p:spPr>
          <p:txBody>
            <a:bodyPr lIns="17546" tIns="17546" rIns="17546" bIns="1754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sp>
        <p:nvSpPr>
          <p:cNvPr id="35" name="Freeform 35"/>
          <p:cNvSpPr/>
          <p:nvPr/>
        </p:nvSpPr>
        <p:spPr>
          <a:xfrm rot="-10800000">
            <a:off x="1029477" y="2566308"/>
            <a:ext cx="189476" cy="345286"/>
          </a:xfrm>
          <a:custGeom>
            <a:avLst/>
            <a:gdLst/>
            <a:ahLst/>
            <a:cxnLst/>
            <a:rect l="l" t="t" r="r" b="b"/>
            <a:pathLst>
              <a:path w="189476" h="345286">
                <a:moveTo>
                  <a:pt x="0" y="0"/>
                </a:moveTo>
                <a:lnTo>
                  <a:pt x="189476" y="0"/>
                </a:lnTo>
                <a:lnTo>
                  <a:pt x="189476" y="345286"/>
                </a:lnTo>
                <a:lnTo>
                  <a:pt x="0" y="3452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36" name="Freeform 36"/>
          <p:cNvSpPr/>
          <p:nvPr/>
        </p:nvSpPr>
        <p:spPr>
          <a:xfrm rot="-10800000">
            <a:off x="2543366" y="2549283"/>
            <a:ext cx="189476" cy="345286"/>
          </a:xfrm>
          <a:custGeom>
            <a:avLst/>
            <a:gdLst/>
            <a:ahLst/>
            <a:cxnLst/>
            <a:rect l="l" t="t" r="r" b="b"/>
            <a:pathLst>
              <a:path w="189476" h="345286">
                <a:moveTo>
                  <a:pt x="0" y="0"/>
                </a:moveTo>
                <a:lnTo>
                  <a:pt x="189476" y="0"/>
                </a:lnTo>
                <a:lnTo>
                  <a:pt x="189476" y="345287"/>
                </a:lnTo>
                <a:lnTo>
                  <a:pt x="0" y="3452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37" name="Freeform 37"/>
          <p:cNvSpPr/>
          <p:nvPr/>
        </p:nvSpPr>
        <p:spPr>
          <a:xfrm rot="-10800000">
            <a:off x="3423388" y="2559218"/>
            <a:ext cx="189476" cy="345286"/>
          </a:xfrm>
          <a:custGeom>
            <a:avLst/>
            <a:gdLst/>
            <a:ahLst/>
            <a:cxnLst/>
            <a:rect l="l" t="t" r="r" b="b"/>
            <a:pathLst>
              <a:path w="189476" h="345286">
                <a:moveTo>
                  <a:pt x="0" y="0"/>
                </a:moveTo>
                <a:lnTo>
                  <a:pt x="189475" y="0"/>
                </a:lnTo>
                <a:lnTo>
                  <a:pt x="189475" y="345286"/>
                </a:lnTo>
                <a:lnTo>
                  <a:pt x="0" y="3452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38" name="Freeform 38"/>
          <p:cNvSpPr/>
          <p:nvPr/>
        </p:nvSpPr>
        <p:spPr>
          <a:xfrm rot="-10800000">
            <a:off x="4288374" y="2559218"/>
            <a:ext cx="189476" cy="345286"/>
          </a:xfrm>
          <a:custGeom>
            <a:avLst/>
            <a:gdLst/>
            <a:ahLst/>
            <a:cxnLst/>
            <a:rect l="l" t="t" r="r" b="b"/>
            <a:pathLst>
              <a:path w="189476" h="345286">
                <a:moveTo>
                  <a:pt x="0" y="0"/>
                </a:moveTo>
                <a:lnTo>
                  <a:pt x="189476" y="0"/>
                </a:lnTo>
                <a:lnTo>
                  <a:pt x="189476" y="345286"/>
                </a:lnTo>
                <a:lnTo>
                  <a:pt x="0" y="3452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39" name="Freeform 39"/>
          <p:cNvSpPr/>
          <p:nvPr/>
        </p:nvSpPr>
        <p:spPr>
          <a:xfrm rot="-10800000">
            <a:off x="1786421" y="2566308"/>
            <a:ext cx="189476" cy="345286"/>
          </a:xfrm>
          <a:custGeom>
            <a:avLst/>
            <a:gdLst/>
            <a:ahLst/>
            <a:cxnLst/>
            <a:rect l="l" t="t" r="r" b="b"/>
            <a:pathLst>
              <a:path w="189476" h="345286">
                <a:moveTo>
                  <a:pt x="0" y="0"/>
                </a:moveTo>
                <a:lnTo>
                  <a:pt x="189476" y="0"/>
                </a:lnTo>
                <a:lnTo>
                  <a:pt x="189476" y="345286"/>
                </a:lnTo>
                <a:lnTo>
                  <a:pt x="0" y="3452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40" name="Freeform 40"/>
          <p:cNvSpPr/>
          <p:nvPr/>
        </p:nvSpPr>
        <p:spPr>
          <a:xfrm>
            <a:off x="1551982" y="6005862"/>
            <a:ext cx="622048" cy="158990"/>
          </a:xfrm>
          <a:custGeom>
            <a:avLst/>
            <a:gdLst/>
            <a:ahLst/>
            <a:cxnLst/>
            <a:rect l="l" t="t" r="r" b="b"/>
            <a:pathLst>
              <a:path w="622048" h="158990">
                <a:moveTo>
                  <a:pt x="0" y="0"/>
                </a:moveTo>
                <a:lnTo>
                  <a:pt x="622048" y="0"/>
                </a:lnTo>
                <a:lnTo>
                  <a:pt x="622048" y="158990"/>
                </a:lnTo>
                <a:lnTo>
                  <a:pt x="0" y="1589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VN"/>
          </a:p>
        </p:txBody>
      </p:sp>
      <p:sp>
        <p:nvSpPr>
          <p:cNvPr id="41" name="Freeform 41"/>
          <p:cNvSpPr/>
          <p:nvPr/>
        </p:nvSpPr>
        <p:spPr>
          <a:xfrm>
            <a:off x="2304989" y="6005862"/>
            <a:ext cx="629922" cy="158990"/>
          </a:xfrm>
          <a:custGeom>
            <a:avLst/>
            <a:gdLst/>
            <a:ahLst/>
            <a:cxnLst/>
            <a:rect l="l" t="t" r="r" b="b"/>
            <a:pathLst>
              <a:path w="629922" h="158990">
                <a:moveTo>
                  <a:pt x="0" y="0"/>
                </a:moveTo>
                <a:lnTo>
                  <a:pt x="629922" y="0"/>
                </a:lnTo>
                <a:lnTo>
                  <a:pt x="629922" y="158990"/>
                </a:lnTo>
                <a:lnTo>
                  <a:pt x="0" y="15899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VN"/>
          </a:p>
        </p:txBody>
      </p:sp>
      <p:sp>
        <p:nvSpPr>
          <p:cNvPr id="42" name="Freeform 42"/>
          <p:cNvSpPr/>
          <p:nvPr/>
        </p:nvSpPr>
        <p:spPr>
          <a:xfrm>
            <a:off x="3185514" y="6005862"/>
            <a:ext cx="628915" cy="158990"/>
          </a:xfrm>
          <a:custGeom>
            <a:avLst/>
            <a:gdLst/>
            <a:ahLst/>
            <a:cxnLst/>
            <a:rect l="l" t="t" r="r" b="b"/>
            <a:pathLst>
              <a:path w="628915" h="158990">
                <a:moveTo>
                  <a:pt x="0" y="0"/>
                </a:moveTo>
                <a:lnTo>
                  <a:pt x="628916" y="0"/>
                </a:lnTo>
                <a:lnTo>
                  <a:pt x="628916" y="158990"/>
                </a:lnTo>
                <a:lnTo>
                  <a:pt x="0" y="15899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VN"/>
          </a:p>
        </p:txBody>
      </p:sp>
      <p:sp>
        <p:nvSpPr>
          <p:cNvPr id="43" name="Freeform 43"/>
          <p:cNvSpPr/>
          <p:nvPr/>
        </p:nvSpPr>
        <p:spPr>
          <a:xfrm>
            <a:off x="4050500" y="6005862"/>
            <a:ext cx="628915" cy="158990"/>
          </a:xfrm>
          <a:custGeom>
            <a:avLst/>
            <a:gdLst/>
            <a:ahLst/>
            <a:cxnLst/>
            <a:rect l="l" t="t" r="r" b="b"/>
            <a:pathLst>
              <a:path w="628915" h="158990">
                <a:moveTo>
                  <a:pt x="0" y="0"/>
                </a:moveTo>
                <a:lnTo>
                  <a:pt x="628916" y="0"/>
                </a:lnTo>
                <a:lnTo>
                  <a:pt x="628916" y="158990"/>
                </a:lnTo>
                <a:lnTo>
                  <a:pt x="0" y="15899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VN"/>
          </a:p>
        </p:txBody>
      </p:sp>
      <p:sp>
        <p:nvSpPr>
          <p:cNvPr id="44" name="Freeform 44"/>
          <p:cNvSpPr/>
          <p:nvPr/>
        </p:nvSpPr>
        <p:spPr>
          <a:xfrm rot="-10800000">
            <a:off x="1007341" y="5524092"/>
            <a:ext cx="189476" cy="345286"/>
          </a:xfrm>
          <a:custGeom>
            <a:avLst/>
            <a:gdLst/>
            <a:ahLst/>
            <a:cxnLst/>
            <a:rect l="l" t="t" r="r" b="b"/>
            <a:pathLst>
              <a:path w="189476" h="345286">
                <a:moveTo>
                  <a:pt x="0" y="0"/>
                </a:moveTo>
                <a:lnTo>
                  <a:pt x="189476" y="0"/>
                </a:lnTo>
                <a:lnTo>
                  <a:pt x="189476" y="345286"/>
                </a:lnTo>
                <a:lnTo>
                  <a:pt x="0" y="3452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45" name="Freeform 45"/>
          <p:cNvSpPr/>
          <p:nvPr/>
        </p:nvSpPr>
        <p:spPr>
          <a:xfrm rot="-10800000">
            <a:off x="2523858" y="5548006"/>
            <a:ext cx="189476" cy="345286"/>
          </a:xfrm>
          <a:custGeom>
            <a:avLst/>
            <a:gdLst/>
            <a:ahLst/>
            <a:cxnLst/>
            <a:rect l="l" t="t" r="r" b="b"/>
            <a:pathLst>
              <a:path w="189476" h="345286">
                <a:moveTo>
                  <a:pt x="0" y="0"/>
                </a:moveTo>
                <a:lnTo>
                  <a:pt x="189476" y="0"/>
                </a:lnTo>
                <a:lnTo>
                  <a:pt x="189476" y="345286"/>
                </a:lnTo>
                <a:lnTo>
                  <a:pt x="0" y="3452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46" name="Freeform 46"/>
          <p:cNvSpPr/>
          <p:nvPr/>
        </p:nvSpPr>
        <p:spPr>
          <a:xfrm rot="-10800000">
            <a:off x="3403880" y="5548006"/>
            <a:ext cx="189476" cy="345286"/>
          </a:xfrm>
          <a:custGeom>
            <a:avLst/>
            <a:gdLst/>
            <a:ahLst/>
            <a:cxnLst/>
            <a:rect l="l" t="t" r="r" b="b"/>
            <a:pathLst>
              <a:path w="189476" h="345286">
                <a:moveTo>
                  <a:pt x="0" y="0"/>
                </a:moveTo>
                <a:lnTo>
                  <a:pt x="189476" y="0"/>
                </a:lnTo>
                <a:lnTo>
                  <a:pt x="189476" y="345286"/>
                </a:lnTo>
                <a:lnTo>
                  <a:pt x="0" y="3452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47" name="Freeform 47"/>
          <p:cNvSpPr/>
          <p:nvPr/>
        </p:nvSpPr>
        <p:spPr>
          <a:xfrm rot="-10800000">
            <a:off x="4268866" y="5524092"/>
            <a:ext cx="189476" cy="345286"/>
          </a:xfrm>
          <a:custGeom>
            <a:avLst/>
            <a:gdLst/>
            <a:ahLst/>
            <a:cxnLst/>
            <a:rect l="l" t="t" r="r" b="b"/>
            <a:pathLst>
              <a:path w="189476" h="345286">
                <a:moveTo>
                  <a:pt x="0" y="0"/>
                </a:moveTo>
                <a:lnTo>
                  <a:pt x="189476" y="0"/>
                </a:lnTo>
                <a:lnTo>
                  <a:pt x="189476" y="345286"/>
                </a:lnTo>
                <a:lnTo>
                  <a:pt x="0" y="3452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48" name="Freeform 48"/>
          <p:cNvSpPr/>
          <p:nvPr/>
        </p:nvSpPr>
        <p:spPr>
          <a:xfrm rot="-10800000">
            <a:off x="1766914" y="5548006"/>
            <a:ext cx="189476" cy="345286"/>
          </a:xfrm>
          <a:custGeom>
            <a:avLst/>
            <a:gdLst/>
            <a:ahLst/>
            <a:cxnLst/>
            <a:rect l="l" t="t" r="r" b="b"/>
            <a:pathLst>
              <a:path w="189476" h="345286">
                <a:moveTo>
                  <a:pt x="0" y="0"/>
                </a:moveTo>
                <a:lnTo>
                  <a:pt x="189476" y="0"/>
                </a:lnTo>
                <a:lnTo>
                  <a:pt x="189476" y="345286"/>
                </a:lnTo>
                <a:lnTo>
                  <a:pt x="0" y="3452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49" name="Group 49"/>
          <p:cNvGrpSpPr/>
          <p:nvPr/>
        </p:nvGrpSpPr>
        <p:grpSpPr>
          <a:xfrm>
            <a:off x="786267" y="6005862"/>
            <a:ext cx="174337" cy="158990"/>
            <a:chOff x="0" y="0"/>
            <a:chExt cx="450525" cy="410865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450525" cy="410865"/>
            </a:xfrm>
            <a:custGeom>
              <a:avLst/>
              <a:gdLst/>
              <a:ahLst/>
              <a:cxnLst/>
              <a:rect l="l" t="t" r="r" b="b"/>
              <a:pathLst>
                <a:path w="450525" h="410865">
                  <a:moveTo>
                    <a:pt x="0" y="0"/>
                  </a:moveTo>
                  <a:lnTo>
                    <a:pt x="450525" y="0"/>
                  </a:lnTo>
                  <a:lnTo>
                    <a:pt x="450525" y="410865"/>
                  </a:lnTo>
                  <a:lnTo>
                    <a:pt x="0" y="410865"/>
                  </a:lnTo>
                  <a:close/>
                </a:path>
              </a:pathLst>
            </a:custGeom>
            <a:solidFill>
              <a:srgbClr val="163E64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0" y="19050"/>
              <a:ext cx="450525" cy="391815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942798" y="6005862"/>
            <a:ext cx="165480" cy="158990"/>
            <a:chOff x="0" y="0"/>
            <a:chExt cx="427636" cy="410865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427636" cy="410865"/>
            </a:xfrm>
            <a:custGeom>
              <a:avLst/>
              <a:gdLst/>
              <a:ahLst/>
              <a:cxnLst/>
              <a:rect l="l" t="t" r="r" b="b"/>
              <a:pathLst>
                <a:path w="427636" h="410865">
                  <a:moveTo>
                    <a:pt x="0" y="0"/>
                  </a:moveTo>
                  <a:lnTo>
                    <a:pt x="427636" y="0"/>
                  </a:lnTo>
                  <a:lnTo>
                    <a:pt x="427636" y="410865"/>
                  </a:lnTo>
                  <a:lnTo>
                    <a:pt x="0" y="410865"/>
                  </a:lnTo>
                  <a:close/>
                </a:path>
              </a:pathLst>
            </a:custGeom>
            <a:solidFill>
              <a:srgbClr val="4E95D9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0" y="19050"/>
              <a:ext cx="427636" cy="391815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1103433" y="6005862"/>
            <a:ext cx="160636" cy="158990"/>
            <a:chOff x="0" y="0"/>
            <a:chExt cx="415118" cy="410865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415118" cy="410865"/>
            </a:xfrm>
            <a:custGeom>
              <a:avLst/>
              <a:gdLst/>
              <a:ahLst/>
              <a:cxnLst/>
              <a:rect l="l" t="t" r="r" b="b"/>
              <a:pathLst>
                <a:path w="415118" h="410865">
                  <a:moveTo>
                    <a:pt x="0" y="0"/>
                  </a:moveTo>
                  <a:lnTo>
                    <a:pt x="415118" y="0"/>
                  </a:lnTo>
                  <a:lnTo>
                    <a:pt x="415118" y="410865"/>
                  </a:lnTo>
                  <a:lnTo>
                    <a:pt x="0" y="410865"/>
                  </a:lnTo>
                  <a:close/>
                </a:path>
              </a:pathLst>
            </a:custGeom>
            <a:solidFill>
              <a:srgbClr val="173E64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0" y="19050"/>
              <a:ext cx="415118" cy="391815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1259964" y="6005862"/>
            <a:ext cx="160636" cy="158990"/>
            <a:chOff x="0" y="0"/>
            <a:chExt cx="415118" cy="410865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415118" cy="410865"/>
            </a:xfrm>
            <a:custGeom>
              <a:avLst/>
              <a:gdLst/>
              <a:ahLst/>
              <a:cxnLst/>
              <a:rect l="l" t="t" r="r" b="b"/>
              <a:pathLst>
                <a:path w="415118" h="410865">
                  <a:moveTo>
                    <a:pt x="0" y="0"/>
                  </a:moveTo>
                  <a:lnTo>
                    <a:pt x="415118" y="0"/>
                  </a:lnTo>
                  <a:lnTo>
                    <a:pt x="415118" y="410865"/>
                  </a:lnTo>
                  <a:lnTo>
                    <a:pt x="0" y="410865"/>
                  </a:ln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0" y="19050"/>
              <a:ext cx="415118" cy="391815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61" name="Group 61"/>
          <p:cNvGrpSpPr/>
          <p:nvPr/>
        </p:nvGrpSpPr>
        <p:grpSpPr>
          <a:xfrm>
            <a:off x="962335" y="6273464"/>
            <a:ext cx="3713131" cy="272211"/>
            <a:chOff x="0" y="0"/>
            <a:chExt cx="2188459" cy="160436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2188459" cy="160436"/>
            </a:xfrm>
            <a:custGeom>
              <a:avLst/>
              <a:gdLst/>
              <a:ahLst/>
              <a:cxnLst/>
              <a:rect l="l" t="t" r="r" b="b"/>
              <a:pathLst>
                <a:path w="2188459" h="160436">
                  <a:moveTo>
                    <a:pt x="33360" y="0"/>
                  </a:moveTo>
                  <a:lnTo>
                    <a:pt x="2155099" y="0"/>
                  </a:lnTo>
                  <a:cubicBezTo>
                    <a:pt x="2163947" y="0"/>
                    <a:pt x="2172432" y="3515"/>
                    <a:pt x="2178688" y="9771"/>
                  </a:cubicBezTo>
                  <a:cubicBezTo>
                    <a:pt x="2184944" y="16027"/>
                    <a:pt x="2188459" y="24513"/>
                    <a:pt x="2188459" y="33360"/>
                  </a:cubicBezTo>
                  <a:lnTo>
                    <a:pt x="2188459" y="127076"/>
                  </a:lnTo>
                  <a:cubicBezTo>
                    <a:pt x="2188459" y="135924"/>
                    <a:pt x="2184944" y="144409"/>
                    <a:pt x="2178688" y="150666"/>
                  </a:cubicBezTo>
                  <a:cubicBezTo>
                    <a:pt x="2172432" y="156922"/>
                    <a:pt x="2163947" y="160436"/>
                    <a:pt x="2155099" y="160436"/>
                  </a:cubicBezTo>
                  <a:lnTo>
                    <a:pt x="33360" y="160436"/>
                  </a:lnTo>
                  <a:cubicBezTo>
                    <a:pt x="24513" y="160436"/>
                    <a:pt x="16027" y="156922"/>
                    <a:pt x="9771" y="150666"/>
                  </a:cubicBezTo>
                  <a:cubicBezTo>
                    <a:pt x="3515" y="144409"/>
                    <a:pt x="0" y="135924"/>
                    <a:pt x="0" y="127076"/>
                  </a:cubicBezTo>
                  <a:lnTo>
                    <a:pt x="0" y="33360"/>
                  </a:lnTo>
                  <a:cubicBezTo>
                    <a:pt x="0" y="24513"/>
                    <a:pt x="3515" y="16027"/>
                    <a:pt x="9771" y="9771"/>
                  </a:cubicBezTo>
                  <a:cubicBezTo>
                    <a:pt x="16027" y="3515"/>
                    <a:pt x="24513" y="0"/>
                    <a:pt x="3336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4AAD">
                    <a:alpha val="100000"/>
                  </a:srgbClr>
                </a:gs>
                <a:gs pos="100000">
                  <a:srgbClr val="5DE0E6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63" name="TextBox 63"/>
            <p:cNvSpPr txBox="1"/>
            <p:nvPr/>
          </p:nvSpPr>
          <p:spPr>
            <a:xfrm>
              <a:off x="0" y="0"/>
              <a:ext cx="2188459" cy="160436"/>
            </a:xfrm>
            <a:prstGeom prst="rect">
              <a:avLst/>
            </a:prstGeom>
          </p:spPr>
          <p:txBody>
            <a:bodyPr lIns="28494" tIns="28494" rIns="28494" bIns="28494" rtlCol="0" anchor="ctr"/>
            <a:lstStyle/>
            <a:p>
              <a:pPr algn="ctr">
                <a:lnSpc>
                  <a:spcPts val="313"/>
                </a:lnSpc>
              </a:pPr>
              <a:endParaRPr/>
            </a:p>
          </p:txBody>
        </p:sp>
      </p:grpSp>
      <p:sp>
        <p:nvSpPr>
          <p:cNvPr id="64" name="TextBox 64"/>
          <p:cNvSpPr txBox="1"/>
          <p:nvPr/>
        </p:nvSpPr>
        <p:spPr>
          <a:xfrm>
            <a:off x="991414" y="6335478"/>
            <a:ext cx="3671569" cy="160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21"/>
              </a:lnSpc>
              <a:spcBef>
                <a:spcPct val="0"/>
              </a:spcBef>
            </a:pPr>
            <a:r>
              <a:rPr lang="en-US" sz="1221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Graph Embeddings</a:t>
            </a:r>
          </a:p>
        </p:txBody>
      </p:sp>
      <p:sp>
        <p:nvSpPr>
          <p:cNvPr id="65" name="Freeform 65"/>
          <p:cNvSpPr/>
          <p:nvPr/>
        </p:nvSpPr>
        <p:spPr>
          <a:xfrm>
            <a:off x="1146353" y="4368739"/>
            <a:ext cx="3514725" cy="1177909"/>
          </a:xfrm>
          <a:custGeom>
            <a:avLst/>
            <a:gdLst/>
            <a:ahLst/>
            <a:cxnLst/>
            <a:rect l="l" t="t" r="r" b="b"/>
            <a:pathLst>
              <a:path w="3514725" h="1177909">
                <a:moveTo>
                  <a:pt x="0" y="0"/>
                </a:moveTo>
                <a:lnTo>
                  <a:pt x="3514724" y="0"/>
                </a:lnTo>
                <a:lnTo>
                  <a:pt x="3514724" y="1177908"/>
                </a:lnTo>
                <a:lnTo>
                  <a:pt x="0" y="117790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18689" b="-49153"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66" name="Freeform 66"/>
          <p:cNvSpPr/>
          <p:nvPr/>
        </p:nvSpPr>
        <p:spPr>
          <a:xfrm>
            <a:off x="676171" y="939023"/>
            <a:ext cx="4455088" cy="1310815"/>
          </a:xfrm>
          <a:custGeom>
            <a:avLst/>
            <a:gdLst/>
            <a:ahLst/>
            <a:cxnLst/>
            <a:rect l="l" t="t" r="r" b="b"/>
            <a:pathLst>
              <a:path w="4455088" h="1310815">
                <a:moveTo>
                  <a:pt x="0" y="0"/>
                </a:moveTo>
                <a:lnTo>
                  <a:pt x="4455088" y="0"/>
                </a:lnTo>
                <a:lnTo>
                  <a:pt x="4455088" y="1310815"/>
                </a:lnTo>
                <a:lnTo>
                  <a:pt x="0" y="131081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70567"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67" name="Group 67"/>
          <p:cNvGrpSpPr/>
          <p:nvPr/>
        </p:nvGrpSpPr>
        <p:grpSpPr>
          <a:xfrm>
            <a:off x="474668" y="2302231"/>
            <a:ext cx="4688464" cy="265323"/>
            <a:chOff x="0" y="0"/>
            <a:chExt cx="2763305" cy="156377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2763305" cy="156377"/>
            </a:xfrm>
            <a:custGeom>
              <a:avLst/>
              <a:gdLst/>
              <a:ahLst/>
              <a:cxnLst/>
              <a:rect l="l" t="t" r="r" b="b"/>
              <a:pathLst>
                <a:path w="2763305" h="156377">
                  <a:moveTo>
                    <a:pt x="14861" y="0"/>
                  </a:moveTo>
                  <a:lnTo>
                    <a:pt x="2748443" y="0"/>
                  </a:lnTo>
                  <a:cubicBezTo>
                    <a:pt x="2756651" y="0"/>
                    <a:pt x="2763305" y="6654"/>
                    <a:pt x="2763305" y="14861"/>
                  </a:cubicBezTo>
                  <a:lnTo>
                    <a:pt x="2763305" y="141516"/>
                  </a:lnTo>
                  <a:cubicBezTo>
                    <a:pt x="2763305" y="149723"/>
                    <a:pt x="2756651" y="156377"/>
                    <a:pt x="2748443" y="156377"/>
                  </a:cubicBezTo>
                  <a:lnTo>
                    <a:pt x="14861" y="156377"/>
                  </a:lnTo>
                  <a:cubicBezTo>
                    <a:pt x="6654" y="156377"/>
                    <a:pt x="0" y="149723"/>
                    <a:pt x="0" y="141516"/>
                  </a:cubicBezTo>
                  <a:lnTo>
                    <a:pt x="0" y="14861"/>
                  </a:lnTo>
                  <a:cubicBezTo>
                    <a:pt x="0" y="6654"/>
                    <a:pt x="6654" y="0"/>
                    <a:pt x="1486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4AAD">
                    <a:alpha val="100000"/>
                  </a:srgbClr>
                </a:gs>
                <a:gs pos="100000">
                  <a:srgbClr val="5DE0E6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0" y="0"/>
              <a:ext cx="2763305" cy="156377"/>
            </a:xfrm>
            <a:prstGeom prst="rect">
              <a:avLst/>
            </a:prstGeom>
          </p:spPr>
          <p:txBody>
            <a:bodyPr lIns="10143" tIns="10143" rIns="10143" bIns="10143" rtlCol="0" anchor="ctr"/>
            <a:lstStyle/>
            <a:p>
              <a:pPr algn="ctr">
                <a:lnSpc>
                  <a:spcPts val="313"/>
                </a:lnSpc>
              </a:pPr>
              <a:endParaRPr/>
            </a:p>
          </p:txBody>
        </p:sp>
      </p:grpSp>
      <p:sp>
        <p:nvSpPr>
          <p:cNvPr id="70" name="TextBox 70"/>
          <p:cNvSpPr txBox="1"/>
          <p:nvPr/>
        </p:nvSpPr>
        <p:spPr>
          <a:xfrm>
            <a:off x="2389428" y="2382187"/>
            <a:ext cx="1059172" cy="141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55"/>
              </a:lnSpc>
              <a:spcBef>
                <a:spcPct val="0"/>
              </a:spcBef>
            </a:pPr>
            <a:r>
              <a:rPr lang="en-US" sz="1155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INPUT</a:t>
            </a:r>
          </a:p>
        </p:txBody>
      </p:sp>
      <p:grpSp>
        <p:nvGrpSpPr>
          <p:cNvPr id="71" name="Group 71"/>
          <p:cNvGrpSpPr/>
          <p:nvPr/>
        </p:nvGrpSpPr>
        <p:grpSpPr>
          <a:xfrm>
            <a:off x="895210" y="621307"/>
            <a:ext cx="3822447" cy="265323"/>
            <a:chOff x="0" y="0"/>
            <a:chExt cx="2252888" cy="156377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2252888" cy="156377"/>
            </a:xfrm>
            <a:custGeom>
              <a:avLst/>
              <a:gdLst/>
              <a:ahLst/>
              <a:cxnLst/>
              <a:rect l="l" t="t" r="r" b="b"/>
              <a:pathLst>
                <a:path w="2252888" h="156377">
                  <a:moveTo>
                    <a:pt x="18228" y="0"/>
                  </a:moveTo>
                  <a:lnTo>
                    <a:pt x="2234660" y="0"/>
                  </a:lnTo>
                  <a:cubicBezTo>
                    <a:pt x="2239495" y="0"/>
                    <a:pt x="2244131" y="1920"/>
                    <a:pt x="2247549" y="5339"/>
                  </a:cubicBezTo>
                  <a:cubicBezTo>
                    <a:pt x="2250968" y="8757"/>
                    <a:pt x="2252888" y="13394"/>
                    <a:pt x="2252888" y="18228"/>
                  </a:cubicBezTo>
                  <a:lnTo>
                    <a:pt x="2252888" y="138149"/>
                  </a:lnTo>
                  <a:cubicBezTo>
                    <a:pt x="2252888" y="142983"/>
                    <a:pt x="2250968" y="147620"/>
                    <a:pt x="2247549" y="151038"/>
                  </a:cubicBezTo>
                  <a:cubicBezTo>
                    <a:pt x="2244131" y="154457"/>
                    <a:pt x="2239495" y="156377"/>
                    <a:pt x="2234660" y="156377"/>
                  </a:cubicBezTo>
                  <a:lnTo>
                    <a:pt x="18228" y="156377"/>
                  </a:lnTo>
                  <a:cubicBezTo>
                    <a:pt x="8161" y="156377"/>
                    <a:pt x="0" y="148216"/>
                    <a:pt x="0" y="138149"/>
                  </a:cubicBezTo>
                  <a:lnTo>
                    <a:pt x="0" y="18228"/>
                  </a:lnTo>
                  <a:cubicBezTo>
                    <a:pt x="0" y="13394"/>
                    <a:pt x="1920" y="8757"/>
                    <a:pt x="5339" y="5339"/>
                  </a:cubicBezTo>
                  <a:cubicBezTo>
                    <a:pt x="8757" y="1920"/>
                    <a:pt x="13394" y="0"/>
                    <a:pt x="182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3131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73" name="TextBox 73"/>
            <p:cNvSpPr txBox="1"/>
            <p:nvPr/>
          </p:nvSpPr>
          <p:spPr>
            <a:xfrm>
              <a:off x="0" y="0"/>
              <a:ext cx="2252888" cy="156377"/>
            </a:xfrm>
            <a:prstGeom prst="rect">
              <a:avLst/>
            </a:prstGeom>
          </p:spPr>
          <p:txBody>
            <a:bodyPr lIns="10143" tIns="10143" rIns="10143" bIns="10143" rtlCol="0" anchor="ctr"/>
            <a:lstStyle/>
            <a:p>
              <a:pPr algn="ctr">
                <a:lnSpc>
                  <a:spcPts val="313"/>
                </a:lnSpc>
              </a:pPr>
              <a:endParaRPr/>
            </a:p>
          </p:txBody>
        </p:sp>
      </p:grpSp>
      <p:sp>
        <p:nvSpPr>
          <p:cNvPr id="74" name="TextBox 74"/>
          <p:cNvSpPr txBox="1"/>
          <p:nvPr/>
        </p:nvSpPr>
        <p:spPr>
          <a:xfrm>
            <a:off x="920143" y="683808"/>
            <a:ext cx="3822447" cy="159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3"/>
              </a:lnSpc>
            </a:pPr>
            <a:r>
              <a:rPr lang="en-US" sz="1203" spc="2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1.GRAPH ENCODER</a:t>
            </a:r>
          </a:p>
        </p:txBody>
      </p:sp>
      <p:grpSp>
        <p:nvGrpSpPr>
          <p:cNvPr id="75" name="Group 75"/>
          <p:cNvGrpSpPr/>
          <p:nvPr/>
        </p:nvGrpSpPr>
        <p:grpSpPr>
          <a:xfrm>
            <a:off x="474668" y="3023556"/>
            <a:ext cx="4688464" cy="265323"/>
            <a:chOff x="0" y="0"/>
            <a:chExt cx="2763305" cy="156377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2763305" cy="156377"/>
            </a:xfrm>
            <a:custGeom>
              <a:avLst/>
              <a:gdLst/>
              <a:ahLst/>
              <a:cxnLst/>
              <a:rect l="l" t="t" r="r" b="b"/>
              <a:pathLst>
                <a:path w="2763305" h="156377">
                  <a:moveTo>
                    <a:pt x="14861" y="0"/>
                  </a:moveTo>
                  <a:lnTo>
                    <a:pt x="2748443" y="0"/>
                  </a:lnTo>
                  <a:cubicBezTo>
                    <a:pt x="2756651" y="0"/>
                    <a:pt x="2763305" y="6654"/>
                    <a:pt x="2763305" y="14861"/>
                  </a:cubicBezTo>
                  <a:lnTo>
                    <a:pt x="2763305" y="141516"/>
                  </a:lnTo>
                  <a:cubicBezTo>
                    <a:pt x="2763305" y="149723"/>
                    <a:pt x="2756651" y="156377"/>
                    <a:pt x="2748443" y="156377"/>
                  </a:cubicBezTo>
                  <a:lnTo>
                    <a:pt x="14861" y="156377"/>
                  </a:lnTo>
                  <a:cubicBezTo>
                    <a:pt x="6654" y="156377"/>
                    <a:pt x="0" y="149723"/>
                    <a:pt x="0" y="141516"/>
                  </a:cubicBezTo>
                  <a:lnTo>
                    <a:pt x="0" y="14861"/>
                  </a:lnTo>
                  <a:cubicBezTo>
                    <a:pt x="0" y="6654"/>
                    <a:pt x="6654" y="0"/>
                    <a:pt x="1486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4AAD">
                    <a:alpha val="100000"/>
                  </a:srgbClr>
                </a:gs>
                <a:gs pos="100000">
                  <a:srgbClr val="5DE0E6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0" y="0"/>
              <a:ext cx="2763305" cy="156377"/>
            </a:xfrm>
            <a:prstGeom prst="rect">
              <a:avLst/>
            </a:prstGeom>
          </p:spPr>
          <p:txBody>
            <a:bodyPr lIns="10143" tIns="10143" rIns="10143" bIns="10143" rtlCol="0" anchor="ctr"/>
            <a:lstStyle/>
            <a:p>
              <a:pPr algn="ctr">
                <a:lnSpc>
                  <a:spcPts val="313"/>
                </a:lnSpc>
              </a:pPr>
              <a:endParaRPr/>
            </a:p>
          </p:txBody>
        </p:sp>
      </p:grpSp>
      <p:sp>
        <p:nvSpPr>
          <p:cNvPr id="78" name="TextBox 78"/>
          <p:cNvSpPr txBox="1"/>
          <p:nvPr/>
        </p:nvSpPr>
        <p:spPr>
          <a:xfrm>
            <a:off x="1977017" y="3114559"/>
            <a:ext cx="1915788" cy="141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55"/>
              </a:lnSpc>
              <a:spcBef>
                <a:spcPct val="0"/>
              </a:spcBef>
            </a:pPr>
            <a:r>
              <a:rPr lang="en-US" sz="1155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FEATURE ENCODING</a:t>
            </a:r>
          </a:p>
        </p:txBody>
      </p:sp>
      <p:grpSp>
        <p:nvGrpSpPr>
          <p:cNvPr id="79" name="Group 79"/>
          <p:cNvGrpSpPr/>
          <p:nvPr/>
        </p:nvGrpSpPr>
        <p:grpSpPr>
          <a:xfrm>
            <a:off x="786267" y="3401449"/>
            <a:ext cx="174337" cy="159476"/>
            <a:chOff x="0" y="0"/>
            <a:chExt cx="450525" cy="412122"/>
          </a:xfrm>
        </p:grpSpPr>
        <p:sp>
          <p:nvSpPr>
            <p:cNvPr id="80" name="Freeform 80"/>
            <p:cNvSpPr/>
            <p:nvPr/>
          </p:nvSpPr>
          <p:spPr>
            <a:xfrm>
              <a:off x="0" y="0"/>
              <a:ext cx="450525" cy="412122"/>
            </a:xfrm>
            <a:custGeom>
              <a:avLst/>
              <a:gdLst/>
              <a:ahLst/>
              <a:cxnLst/>
              <a:rect l="l" t="t" r="r" b="b"/>
              <a:pathLst>
                <a:path w="450525" h="412122">
                  <a:moveTo>
                    <a:pt x="0" y="0"/>
                  </a:moveTo>
                  <a:lnTo>
                    <a:pt x="450525" y="0"/>
                  </a:lnTo>
                  <a:lnTo>
                    <a:pt x="450525" y="412122"/>
                  </a:lnTo>
                  <a:lnTo>
                    <a:pt x="0" y="412122"/>
                  </a:lnTo>
                  <a:close/>
                </a:path>
              </a:pathLst>
            </a:custGeom>
            <a:solidFill>
              <a:srgbClr val="163E64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81" name="TextBox 81"/>
            <p:cNvSpPr txBox="1"/>
            <p:nvPr/>
          </p:nvSpPr>
          <p:spPr>
            <a:xfrm>
              <a:off x="0" y="19050"/>
              <a:ext cx="450525" cy="393072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82" name="Group 82"/>
          <p:cNvGrpSpPr/>
          <p:nvPr/>
        </p:nvGrpSpPr>
        <p:grpSpPr>
          <a:xfrm>
            <a:off x="942798" y="3401449"/>
            <a:ext cx="165480" cy="159476"/>
            <a:chOff x="0" y="0"/>
            <a:chExt cx="427636" cy="412122"/>
          </a:xfrm>
        </p:grpSpPr>
        <p:sp>
          <p:nvSpPr>
            <p:cNvPr id="83" name="Freeform 83"/>
            <p:cNvSpPr/>
            <p:nvPr/>
          </p:nvSpPr>
          <p:spPr>
            <a:xfrm>
              <a:off x="0" y="0"/>
              <a:ext cx="427636" cy="412122"/>
            </a:xfrm>
            <a:custGeom>
              <a:avLst/>
              <a:gdLst/>
              <a:ahLst/>
              <a:cxnLst/>
              <a:rect l="l" t="t" r="r" b="b"/>
              <a:pathLst>
                <a:path w="427636" h="412122">
                  <a:moveTo>
                    <a:pt x="0" y="0"/>
                  </a:moveTo>
                  <a:lnTo>
                    <a:pt x="427636" y="0"/>
                  </a:lnTo>
                  <a:lnTo>
                    <a:pt x="427636" y="412122"/>
                  </a:lnTo>
                  <a:lnTo>
                    <a:pt x="0" y="412122"/>
                  </a:lnTo>
                  <a:close/>
                </a:path>
              </a:pathLst>
            </a:custGeom>
            <a:solidFill>
              <a:srgbClr val="163E64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84" name="TextBox 84"/>
            <p:cNvSpPr txBox="1"/>
            <p:nvPr/>
          </p:nvSpPr>
          <p:spPr>
            <a:xfrm>
              <a:off x="0" y="19050"/>
              <a:ext cx="427636" cy="393072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85" name="Group 85"/>
          <p:cNvGrpSpPr/>
          <p:nvPr/>
        </p:nvGrpSpPr>
        <p:grpSpPr>
          <a:xfrm>
            <a:off x="1103433" y="3401449"/>
            <a:ext cx="160636" cy="159476"/>
            <a:chOff x="0" y="0"/>
            <a:chExt cx="415118" cy="412122"/>
          </a:xfrm>
        </p:grpSpPr>
        <p:sp>
          <p:nvSpPr>
            <p:cNvPr id="86" name="Freeform 86"/>
            <p:cNvSpPr/>
            <p:nvPr/>
          </p:nvSpPr>
          <p:spPr>
            <a:xfrm>
              <a:off x="0" y="0"/>
              <a:ext cx="415118" cy="412122"/>
            </a:xfrm>
            <a:custGeom>
              <a:avLst/>
              <a:gdLst/>
              <a:ahLst/>
              <a:cxnLst/>
              <a:rect l="l" t="t" r="r" b="b"/>
              <a:pathLst>
                <a:path w="415118" h="412122">
                  <a:moveTo>
                    <a:pt x="0" y="0"/>
                  </a:moveTo>
                  <a:lnTo>
                    <a:pt x="415118" y="0"/>
                  </a:lnTo>
                  <a:lnTo>
                    <a:pt x="415118" y="412122"/>
                  </a:lnTo>
                  <a:lnTo>
                    <a:pt x="0" y="412122"/>
                  </a:lnTo>
                  <a:close/>
                </a:path>
              </a:pathLst>
            </a:custGeom>
            <a:solidFill>
              <a:srgbClr val="173E64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87" name="TextBox 87"/>
            <p:cNvSpPr txBox="1"/>
            <p:nvPr/>
          </p:nvSpPr>
          <p:spPr>
            <a:xfrm>
              <a:off x="0" y="19050"/>
              <a:ext cx="415118" cy="393072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88" name="Group 88"/>
          <p:cNvGrpSpPr/>
          <p:nvPr/>
        </p:nvGrpSpPr>
        <p:grpSpPr>
          <a:xfrm>
            <a:off x="1259964" y="3401449"/>
            <a:ext cx="160636" cy="159476"/>
            <a:chOff x="0" y="0"/>
            <a:chExt cx="415118" cy="412122"/>
          </a:xfrm>
        </p:grpSpPr>
        <p:sp>
          <p:nvSpPr>
            <p:cNvPr id="89" name="Freeform 89"/>
            <p:cNvSpPr/>
            <p:nvPr/>
          </p:nvSpPr>
          <p:spPr>
            <a:xfrm>
              <a:off x="0" y="0"/>
              <a:ext cx="415118" cy="412122"/>
            </a:xfrm>
            <a:custGeom>
              <a:avLst/>
              <a:gdLst/>
              <a:ahLst/>
              <a:cxnLst/>
              <a:rect l="l" t="t" r="r" b="b"/>
              <a:pathLst>
                <a:path w="415118" h="412122">
                  <a:moveTo>
                    <a:pt x="0" y="0"/>
                  </a:moveTo>
                  <a:lnTo>
                    <a:pt x="415118" y="0"/>
                  </a:lnTo>
                  <a:lnTo>
                    <a:pt x="415118" y="412122"/>
                  </a:lnTo>
                  <a:lnTo>
                    <a:pt x="0" y="412122"/>
                  </a:lnTo>
                  <a:close/>
                </a:path>
              </a:pathLst>
            </a:custGeom>
            <a:solidFill>
              <a:srgbClr val="163E64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90" name="TextBox 90"/>
            <p:cNvSpPr txBox="1"/>
            <p:nvPr/>
          </p:nvSpPr>
          <p:spPr>
            <a:xfrm>
              <a:off x="0" y="19050"/>
              <a:ext cx="415118" cy="393072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91" name="Group 91"/>
          <p:cNvGrpSpPr/>
          <p:nvPr/>
        </p:nvGrpSpPr>
        <p:grpSpPr>
          <a:xfrm>
            <a:off x="1563993" y="3401449"/>
            <a:ext cx="174337" cy="159476"/>
            <a:chOff x="0" y="0"/>
            <a:chExt cx="450525" cy="412122"/>
          </a:xfrm>
        </p:grpSpPr>
        <p:sp>
          <p:nvSpPr>
            <p:cNvPr id="92" name="Freeform 92"/>
            <p:cNvSpPr/>
            <p:nvPr/>
          </p:nvSpPr>
          <p:spPr>
            <a:xfrm>
              <a:off x="0" y="0"/>
              <a:ext cx="450525" cy="412122"/>
            </a:xfrm>
            <a:custGeom>
              <a:avLst/>
              <a:gdLst/>
              <a:ahLst/>
              <a:cxnLst/>
              <a:rect l="l" t="t" r="r" b="b"/>
              <a:pathLst>
                <a:path w="450525" h="412122">
                  <a:moveTo>
                    <a:pt x="0" y="0"/>
                  </a:moveTo>
                  <a:lnTo>
                    <a:pt x="450525" y="0"/>
                  </a:lnTo>
                  <a:lnTo>
                    <a:pt x="450525" y="412122"/>
                  </a:lnTo>
                  <a:lnTo>
                    <a:pt x="0" y="412122"/>
                  </a:lnTo>
                  <a:close/>
                </a:path>
              </a:pathLst>
            </a:custGeom>
            <a:solidFill>
              <a:srgbClr val="4F95DA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93" name="TextBox 93"/>
            <p:cNvSpPr txBox="1"/>
            <p:nvPr/>
          </p:nvSpPr>
          <p:spPr>
            <a:xfrm>
              <a:off x="0" y="19050"/>
              <a:ext cx="450525" cy="393072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1720524" y="3401449"/>
            <a:ext cx="165480" cy="159476"/>
            <a:chOff x="0" y="0"/>
            <a:chExt cx="427636" cy="412122"/>
          </a:xfrm>
        </p:grpSpPr>
        <p:sp>
          <p:nvSpPr>
            <p:cNvPr id="95" name="Freeform 95"/>
            <p:cNvSpPr/>
            <p:nvPr/>
          </p:nvSpPr>
          <p:spPr>
            <a:xfrm>
              <a:off x="0" y="0"/>
              <a:ext cx="427636" cy="412122"/>
            </a:xfrm>
            <a:custGeom>
              <a:avLst/>
              <a:gdLst/>
              <a:ahLst/>
              <a:cxnLst/>
              <a:rect l="l" t="t" r="r" b="b"/>
              <a:pathLst>
                <a:path w="427636" h="412122">
                  <a:moveTo>
                    <a:pt x="0" y="0"/>
                  </a:moveTo>
                  <a:lnTo>
                    <a:pt x="427636" y="0"/>
                  </a:lnTo>
                  <a:lnTo>
                    <a:pt x="427636" y="412122"/>
                  </a:lnTo>
                  <a:lnTo>
                    <a:pt x="0" y="412122"/>
                  </a:lnTo>
                  <a:close/>
                </a:path>
              </a:pathLst>
            </a:custGeom>
            <a:solidFill>
              <a:srgbClr val="4F95DA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96" name="TextBox 96"/>
            <p:cNvSpPr txBox="1"/>
            <p:nvPr/>
          </p:nvSpPr>
          <p:spPr>
            <a:xfrm>
              <a:off x="0" y="19050"/>
              <a:ext cx="427636" cy="393072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97" name="Group 97"/>
          <p:cNvGrpSpPr/>
          <p:nvPr/>
        </p:nvGrpSpPr>
        <p:grpSpPr>
          <a:xfrm>
            <a:off x="1881159" y="3401449"/>
            <a:ext cx="160636" cy="159476"/>
            <a:chOff x="0" y="0"/>
            <a:chExt cx="415118" cy="412122"/>
          </a:xfrm>
        </p:grpSpPr>
        <p:sp>
          <p:nvSpPr>
            <p:cNvPr id="98" name="Freeform 98"/>
            <p:cNvSpPr/>
            <p:nvPr/>
          </p:nvSpPr>
          <p:spPr>
            <a:xfrm>
              <a:off x="0" y="0"/>
              <a:ext cx="415118" cy="412122"/>
            </a:xfrm>
            <a:custGeom>
              <a:avLst/>
              <a:gdLst/>
              <a:ahLst/>
              <a:cxnLst/>
              <a:rect l="l" t="t" r="r" b="b"/>
              <a:pathLst>
                <a:path w="415118" h="412122">
                  <a:moveTo>
                    <a:pt x="0" y="0"/>
                  </a:moveTo>
                  <a:lnTo>
                    <a:pt x="415118" y="0"/>
                  </a:lnTo>
                  <a:lnTo>
                    <a:pt x="415118" y="412122"/>
                  </a:lnTo>
                  <a:lnTo>
                    <a:pt x="0" y="412122"/>
                  </a:lnTo>
                  <a:close/>
                </a:path>
              </a:pathLst>
            </a:custGeom>
            <a:solidFill>
              <a:srgbClr val="4F95DA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99" name="TextBox 99"/>
            <p:cNvSpPr txBox="1"/>
            <p:nvPr/>
          </p:nvSpPr>
          <p:spPr>
            <a:xfrm>
              <a:off x="0" y="19050"/>
              <a:ext cx="415118" cy="393072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100" name="Group 100"/>
          <p:cNvGrpSpPr/>
          <p:nvPr/>
        </p:nvGrpSpPr>
        <p:grpSpPr>
          <a:xfrm>
            <a:off x="2037690" y="3401449"/>
            <a:ext cx="160636" cy="159476"/>
            <a:chOff x="0" y="0"/>
            <a:chExt cx="415118" cy="412122"/>
          </a:xfrm>
        </p:grpSpPr>
        <p:sp>
          <p:nvSpPr>
            <p:cNvPr id="101" name="Freeform 101"/>
            <p:cNvSpPr/>
            <p:nvPr/>
          </p:nvSpPr>
          <p:spPr>
            <a:xfrm>
              <a:off x="0" y="0"/>
              <a:ext cx="415118" cy="412122"/>
            </a:xfrm>
            <a:custGeom>
              <a:avLst/>
              <a:gdLst/>
              <a:ahLst/>
              <a:cxnLst/>
              <a:rect l="l" t="t" r="r" b="b"/>
              <a:pathLst>
                <a:path w="415118" h="412122">
                  <a:moveTo>
                    <a:pt x="0" y="0"/>
                  </a:moveTo>
                  <a:lnTo>
                    <a:pt x="415118" y="0"/>
                  </a:lnTo>
                  <a:lnTo>
                    <a:pt x="415118" y="412122"/>
                  </a:lnTo>
                  <a:lnTo>
                    <a:pt x="0" y="412122"/>
                  </a:lnTo>
                  <a:close/>
                </a:path>
              </a:pathLst>
            </a:custGeom>
            <a:solidFill>
              <a:srgbClr val="4F95DA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02" name="TextBox 102"/>
            <p:cNvSpPr txBox="1"/>
            <p:nvPr/>
          </p:nvSpPr>
          <p:spPr>
            <a:xfrm>
              <a:off x="0" y="19050"/>
              <a:ext cx="415118" cy="393072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103" name="Group 103"/>
          <p:cNvGrpSpPr/>
          <p:nvPr/>
        </p:nvGrpSpPr>
        <p:grpSpPr>
          <a:xfrm>
            <a:off x="2320938" y="3401449"/>
            <a:ext cx="174337" cy="159476"/>
            <a:chOff x="0" y="0"/>
            <a:chExt cx="450525" cy="412122"/>
          </a:xfrm>
        </p:grpSpPr>
        <p:sp>
          <p:nvSpPr>
            <p:cNvPr id="104" name="Freeform 104"/>
            <p:cNvSpPr/>
            <p:nvPr/>
          </p:nvSpPr>
          <p:spPr>
            <a:xfrm>
              <a:off x="0" y="0"/>
              <a:ext cx="450525" cy="412122"/>
            </a:xfrm>
            <a:custGeom>
              <a:avLst/>
              <a:gdLst/>
              <a:ahLst/>
              <a:cxnLst/>
              <a:rect l="l" t="t" r="r" b="b"/>
              <a:pathLst>
                <a:path w="450525" h="412122">
                  <a:moveTo>
                    <a:pt x="0" y="0"/>
                  </a:moveTo>
                  <a:lnTo>
                    <a:pt x="450525" y="0"/>
                  </a:lnTo>
                  <a:lnTo>
                    <a:pt x="450525" y="412122"/>
                  </a:lnTo>
                  <a:lnTo>
                    <a:pt x="0" y="412122"/>
                  </a:lnTo>
                  <a:close/>
                </a:path>
              </a:pathLst>
            </a:custGeom>
            <a:solidFill>
              <a:srgbClr val="215F9B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05" name="TextBox 105"/>
            <p:cNvSpPr txBox="1"/>
            <p:nvPr/>
          </p:nvSpPr>
          <p:spPr>
            <a:xfrm>
              <a:off x="0" y="19050"/>
              <a:ext cx="450525" cy="393072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106" name="Group 106"/>
          <p:cNvGrpSpPr/>
          <p:nvPr/>
        </p:nvGrpSpPr>
        <p:grpSpPr>
          <a:xfrm>
            <a:off x="2477468" y="3401449"/>
            <a:ext cx="165480" cy="159476"/>
            <a:chOff x="0" y="0"/>
            <a:chExt cx="427636" cy="412122"/>
          </a:xfrm>
        </p:grpSpPr>
        <p:sp>
          <p:nvSpPr>
            <p:cNvPr id="107" name="Freeform 107"/>
            <p:cNvSpPr/>
            <p:nvPr/>
          </p:nvSpPr>
          <p:spPr>
            <a:xfrm>
              <a:off x="0" y="0"/>
              <a:ext cx="427636" cy="412122"/>
            </a:xfrm>
            <a:custGeom>
              <a:avLst/>
              <a:gdLst/>
              <a:ahLst/>
              <a:cxnLst/>
              <a:rect l="l" t="t" r="r" b="b"/>
              <a:pathLst>
                <a:path w="427636" h="412122">
                  <a:moveTo>
                    <a:pt x="0" y="0"/>
                  </a:moveTo>
                  <a:lnTo>
                    <a:pt x="427636" y="0"/>
                  </a:lnTo>
                  <a:lnTo>
                    <a:pt x="427636" y="412122"/>
                  </a:lnTo>
                  <a:lnTo>
                    <a:pt x="0" y="412122"/>
                  </a:lnTo>
                  <a:close/>
                </a:path>
              </a:pathLst>
            </a:custGeom>
            <a:solidFill>
              <a:srgbClr val="215F9B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08" name="TextBox 108"/>
            <p:cNvSpPr txBox="1"/>
            <p:nvPr/>
          </p:nvSpPr>
          <p:spPr>
            <a:xfrm>
              <a:off x="0" y="19050"/>
              <a:ext cx="427636" cy="393072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109" name="Group 109"/>
          <p:cNvGrpSpPr/>
          <p:nvPr/>
        </p:nvGrpSpPr>
        <p:grpSpPr>
          <a:xfrm>
            <a:off x="2638104" y="3401449"/>
            <a:ext cx="160636" cy="159476"/>
            <a:chOff x="0" y="0"/>
            <a:chExt cx="415118" cy="412122"/>
          </a:xfrm>
        </p:grpSpPr>
        <p:sp>
          <p:nvSpPr>
            <p:cNvPr id="110" name="Freeform 110"/>
            <p:cNvSpPr/>
            <p:nvPr/>
          </p:nvSpPr>
          <p:spPr>
            <a:xfrm>
              <a:off x="0" y="0"/>
              <a:ext cx="415118" cy="412122"/>
            </a:xfrm>
            <a:custGeom>
              <a:avLst/>
              <a:gdLst/>
              <a:ahLst/>
              <a:cxnLst/>
              <a:rect l="l" t="t" r="r" b="b"/>
              <a:pathLst>
                <a:path w="415118" h="412122">
                  <a:moveTo>
                    <a:pt x="0" y="0"/>
                  </a:moveTo>
                  <a:lnTo>
                    <a:pt x="415118" y="0"/>
                  </a:lnTo>
                  <a:lnTo>
                    <a:pt x="415118" y="412122"/>
                  </a:lnTo>
                  <a:lnTo>
                    <a:pt x="0" y="412122"/>
                  </a:lnTo>
                  <a:close/>
                </a:path>
              </a:pathLst>
            </a:custGeom>
            <a:solidFill>
              <a:srgbClr val="215F9B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11" name="TextBox 111"/>
            <p:cNvSpPr txBox="1"/>
            <p:nvPr/>
          </p:nvSpPr>
          <p:spPr>
            <a:xfrm>
              <a:off x="0" y="19050"/>
              <a:ext cx="415118" cy="393072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112" name="Group 112"/>
          <p:cNvGrpSpPr/>
          <p:nvPr/>
        </p:nvGrpSpPr>
        <p:grpSpPr>
          <a:xfrm>
            <a:off x="2794634" y="3401449"/>
            <a:ext cx="160636" cy="159476"/>
            <a:chOff x="0" y="0"/>
            <a:chExt cx="415118" cy="412122"/>
          </a:xfrm>
        </p:grpSpPr>
        <p:sp>
          <p:nvSpPr>
            <p:cNvPr id="113" name="Freeform 113"/>
            <p:cNvSpPr/>
            <p:nvPr/>
          </p:nvSpPr>
          <p:spPr>
            <a:xfrm>
              <a:off x="0" y="0"/>
              <a:ext cx="415118" cy="412122"/>
            </a:xfrm>
            <a:custGeom>
              <a:avLst/>
              <a:gdLst/>
              <a:ahLst/>
              <a:cxnLst/>
              <a:rect l="l" t="t" r="r" b="b"/>
              <a:pathLst>
                <a:path w="415118" h="412122">
                  <a:moveTo>
                    <a:pt x="0" y="0"/>
                  </a:moveTo>
                  <a:lnTo>
                    <a:pt x="415118" y="0"/>
                  </a:lnTo>
                  <a:lnTo>
                    <a:pt x="415118" y="412122"/>
                  </a:lnTo>
                  <a:lnTo>
                    <a:pt x="0" y="412122"/>
                  </a:lnTo>
                  <a:close/>
                </a:path>
              </a:pathLst>
            </a:custGeom>
            <a:solidFill>
              <a:srgbClr val="215F9B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14" name="TextBox 114"/>
            <p:cNvSpPr txBox="1"/>
            <p:nvPr/>
          </p:nvSpPr>
          <p:spPr>
            <a:xfrm>
              <a:off x="0" y="19050"/>
              <a:ext cx="415118" cy="393072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115" name="Group 115"/>
          <p:cNvGrpSpPr/>
          <p:nvPr/>
        </p:nvGrpSpPr>
        <p:grpSpPr>
          <a:xfrm>
            <a:off x="3200959" y="3401449"/>
            <a:ext cx="174337" cy="159476"/>
            <a:chOff x="0" y="0"/>
            <a:chExt cx="450525" cy="412122"/>
          </a:xfrm>
        </p:grpSpPr>
        <p:sp>
          <p:nvSpPr>
            <p:cNvPr id="116" name="Freeform 116"/>
            <p:cNvSpPr/>
            <p:nvPr/>
          </p:nvSpPr>
          <p:spPr>
            <a:xfrm>
              <a:off x="0" y="0"/>
              <a:ext cx="450525" cy="412122"/>
            </a:xfrm>
            <a:custGeom>
              <a:avLst/>
              <a:gdLst/>
              <a:ahLst/>
              <a:cxnLst/>
              <a:rect l="l" t="t" r="r" b="b"/>
              <a:pathLst>
                <a:path w="450525" h="412122">
                  <a:moveTo>
                    <a:pt x="0" y="0"/>
                  </a:moveTo>
                  <a:lnTo>
                    <a:pt x="450525" y="0"/>
                  </a:lnTo>
                  <a:lnTo>
                    <a:pt x="450525" y="412122"/>
                  </a:lnTo>
                  <a:lnTo>
                    <a:pt x="0" y="412122"/>
                  </a:lnTo>
                  <a:close/>
                </a:path>
              </a:pathLst>
            </a:custGeom>
            <a:solidFill>
              <a:srgbClr val="FFF5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17" name="TextBox 117"/>
            <p:cNvSpPr txBox="1"/>
            <p:nvPr/>
          </p:nvSpPr>
          <p:spPr>
            <a:xfrm>
              <a:off x="0" y="19050"/>
              <a:ext cx="450525" cy="393072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118" name="Group 118"/>
          <p:cNvGrpSpPr/>
          <p:nvPr/>
        </p:nvGrpSpPr>
        <p:grpSpPr>
          <a:xfrm>
            <a:off x="3357490" y="3401449"/>
            <a:ext cx="165480" cy="159476"/>
            <a:chOff x="0" y="0"/>
            <a:chExt cx="427636" cy="412122"/>
          </a:xfrm>
        </p:grpSpPr>
        <p:sp>
          <p:nvSpPr>
            <p:cNvPr id="119" name="Freeform 119"/>
            <p:cNvSpPr/>
            <p:nvPr/>
          </p:nvSpPr>
          <p:spPr>
            <a:xfrm>
              <a:off x="0" y="0"/>
              <a:ext cx="427636" cy="412122"/>
            </a:xfrm>
            <a:custGeom>
              <a:avLst/>
              <a:gdLst/>
              <a:ahLst/>
              <a:cxnLst/>
              <a:rect l="l" t="t" r="r" b="b"/>
              <a:pathLst>
                <a:path w="427636" h="412122">
                  <a:moveTo>
                    <a:pt x="0" y="0"/>
                  </a:moveTo>
                  <a:lnTo>
                    <a:pt x="427636" y="0"/>
                  </a:lnTo>
                  <a:lnTo>
                    <a:pt x="427636" y="412122"/>
                  </a:lnTo>
                  <a:lnTo>
                    <a:pt x="0" y="412122"/>
                  </a:lnTo>
                  <a:close/>
                </a:path>
              </a:pathLst>
            </a:custGeom>
            <a:solidFill>
              <a:srgbClr val="FFF5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20" name="TextBox 120"/>
            <p:cNvSpPr txBox="1"/>
            <p:nvPr/>
          </p:nvSpPr>
          <p:spPr>
            <a:xfrm>
              <a:off x="0" y="19050"/>
              <a:ext cx="427636" cy="393072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121" name="Group 121"/>
          <p:cNvGrpSpPr/>
          <p:nvPr/>
        </p:nvGrpSpPr>
        <p:grpSpPr>
          <a:xfrm>
            <a:off x="3518125" y="3401449"/>
            <a:ext cx="160636" cy="159476"/>
            <a:chOff x="0" y="0"/>
            <a:chExt cx="415118" cy="412122"/>
          </a:xfrm>
        </p:grpSpPr>
        <p:sp>
          <p:nvSpPr>
            <p:cNvPr id="122" name="Freeform 122"/>
            <p:cNvSpPr/>
            <p:nvPr/>
          </p:nvSpPr>
          <p:spPr>
            <a:xfrm>
              <a:off x="0" y="0"/>
              <a:ext cx="415118" cy="412122"/>
            </a:xfrm>
            <a:custGeom>
              <a:avLst/>
              <a:gdLst/>
              <a:ahLst/>
              <a:cxnLst/>
              <a:rect l="l" t="t" r="r" b="b"/>
              <a:pathLst>
                <a:path w="415118" h="412122">
                  <a:moveTo>
                    <a:pt x="0" y="0"/>
                  </a:moveTo>
                  <a:lnTo>
                    <a:pt x="415118" y="0"/>
                  </a:lnTo>
                  <a:lnTo>
                    <a:pt x="415118" y="412122"/>
                  </a:lnTo>
                  <a:lnTo>
                    <a:pt x="0" y="412122"/>
                  </a:lnTo>
                  <a:close/>
                </a:path>
              </a:pathLst>
            </a:custGeom>
            <a:solidFill>
              <a:srgbClr val="FFF5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23" name="TextBox 123"/>
            <p:cNvSpPr txBox="1"/>
            <p:nvPr/>
          </p:nvSpPr>
          <p:spPr>
            <a:xfrm>
              <a:off x="0" y="19050"/>
              <a:ext cx="415118" cy="393072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124" name="Group 124"/>
          <p:cNvGrpSpPr/>
          <p:nvPr/>
        </p:nvGrpSpPr>
        <p:grpSpPr>
          <a:xfrm>
            <a:off x="3674656" y="3401449"/>
            <a:ext cx="160636" cy="159476"/>
            <a:chOff x="0" y="0"/>
            <a:chExt cx="415118" cy="412122"/>
          </a:xfrm>
        </p:grpSpPr>
        <p:sp>
          <p:nvSpPr>
            <p:cNvPr id="125" name="Freeform 125"/>
            <p:cNvSpPr/>
            <p:nvPr/>
          </p:nvSpPr>
          <p:spPr>
            <a:xfrm>
              <a:off x="0" y="0"/>
              <a:ext cx="415118" cy="412122"/>
            </a:xfrm>
            <a:custGeom>
              <a:avLst/>
              <a:gdLst/>
              <a:ahLst/>
              <a:cxnLst/>
              <a:rect l="l" t="t" r="r" b="b"/>
              <a:pathLst>
                <a:path w="415118" h="412122">
                  <a:moveTo>
                    <a:pt x="0" y="0"/>
                  </a:moveTo>
                  <a:lnTo>
                    <a:pt x="415118" y="0"/>
                  </a:lnTo>
                  <a:lnTo>
                    <a:pt x="415118" y="412122"/>
                  </a:lnTo>
                  <a:lnTo>
                    <a:pt x="0" y="412122"/>
                  </a:lnTo>
                  <a:close/>
                </a:path>
              </a:pathLst>
            </a:custGeom>
            <a:solidFill>
              <a:srgbClr val="FFF5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26" name="TextBox 126"/>
            <p:cNvSpPr txBox="1"/>
            <p:nvPr/>
          </p:nvSpPr>
          <p:spPr>
            <a:xfrm>
              <a:off x="0" y="19050"/>
              <a:ext cx="415118" cy="393072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127" name="Group 127"/>
          <p:cNvGrpSpPr/>
          <p:nvPr/>
        </p:nvGrpSpPr>
        <p:grpSpPr>
          <a:xfrm>
            <a:off x="4065946" y="3401449"/>
            <a:ext cx="174337" cy="159476"/>
            <a:chOff x="0" y="0"/>
            <a:chExt cx="450525" cy="412122"/>
          </a:xfrm>
        </p:grpSpPr>
        <p:sp>
          <p:nvSpPr>
            <p:cNvPr id="128" name="Freeform 128"/>
            <p:cNvSpPr/>
            <p:nvPr/>
          </p:nvSpPr>
          <p:spPr>
            <a:xfrm>
              <a:off x="0" y="0"/>
              <a:ext cx="450525" cy="412122"/>
            </a:xfrm>
            <a:custGeom>
              <a:avLst/>
              <a:gdLst/>
              <a:ahLst/>
              <a:cxnLst/>
              <a:rect l="l" t="t" r="r" b="b"/>
              <a:pathLst>
                <a:path w="450525" h="412122">
                  <a:moveTo>
                    <a:pt x="0" y="0"/>
                  </a:moveTo>
                  <a:lnTo>
                    <a:pt x="450525" y="0"/>
                  </a:lnTo>
                  <a:lnTo>
                    <a:pt x="450525" y="412122"/>
                  </a:lnTo>
                  <a:lnTo>
                    <a:pt x="0" y="412122"/>
                  </a:ln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29" name="TextBox 129"/>
            <p:cNvSpPr txBox="1"/>
            <p:nvPr/>
          </p:nvSpPr>
          <p:spPr>
            <a:xfrm>
              <a:off x="0" y="19050"/>
              <a:ext cx="450525" cy="393072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130" name="Group 130"/>
          <p:cNvGrpSpPr/>
          <p:nvPr/>
        </p:nvGrpSpPr>
        <p:grpSpPr>
          <a:xfrm>
            <a:off x="4222476" y="3401449"/>
            <a:ext cx="165480" cy="159476"/>
            <a:chOff x="0" y="0"/>
            <a:chExt cx="427636" cy="412122"/>
          </a:xfrm>
        </p:grpSpPr>
        <p:sp>
          <p:nvSpPr>
            <p:cNvPr id="131" name="Freeform 131"/>
            <p:cNvSpPr/>
            <p:nvPr/>
          </p:nvSpPr>
          <p:spPr>
            <a:xfrm>
              <a:off x="0" y="0"/>
              <a:ext cx="427636" cy="412122"/>
            </a:xfrm>
            <a:custGeom>
              <a:avLst/>
              <a:gdLst/>
              <a:ahLst/>
              <a:cxnLst/>
              <a:rect l="l" t="t" r="r" b="b"/>
              <a:pathLst>
                <a:path w="427636" h="412122">
                  <a:moveTo>
                    <a:pt x="0" y="0"/>
                  </a:moveTo>
                  <a:lnTo>
                    <a:pt x="427636" y="0"/>
                  </a:lnTo>
                  <a:lnTo>
                    <a:pt x="427636" y="412122"/>
                  </a:lnTo>
                  <a:lnTo>
                    <a:pt x="0" y="412122"/>
                  </a:ln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32" name="TextBox 132"/>
            <p:cNvSpPr txBox="1"/>
            <p:nvPr/>
          </p:nvSpPr>
          <p:spPr>
            <a:xfrm>
              <a:off x="0" y="19050"/>
              <a:ext cx="427636" cy="393072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133" name="Group 133"/>
          <p:cNvGrpSpPr/>
          <p:nvPr/>
        </p:nvGrpSpPr>
        <p:grpSpPr>
          <a:xfrm>
            <a:off x="4383112" y="3401449"/>
            <a:ext cx="160636" cy="159476"/>
            <a:chOff x="0" y="0"/>
            <a:chExt cx="415118" cy="412122"/>
          </a:xfrm>
        </p:grpSpPr>
        <p:sp>
          <p:nvSpPr>
            <p:cNvPr id="134" name="Freeform 134"/>
            <p:cNvSpPr/>
            <p:nvPr/>
          </p:nvSpPr>
          <p:spPr>
            <a:xfrm>
              <a:off x="0" y="0"/>
              <a:ext cx="415118" cy="412122"/>
            </a:xfrm>
            <a:custGeom>
              <a:avLst/>
              <a:gdLst/>
              <a:ahLst/>
              <a:cxnLst/>
              <a:rect l="l" t="t" r="r" b="b"/>
              <a:pathLst>
                <a:path w="415118" h="412122">
                  <a:moveTo>
                    <a:pt x="0" y="0"/>
                  </a:moveTo>
                  <a:lnTo>
                    <a:pt x="415118" y="0"/>
                  </a:lnTo>
                  <a:lnTo>
                    <a:pt x="415118" y="412122"/>
                  </a:lnTo>
                  <a:lnTo>
                    <a:pt x="0" y="412122"/>
                  </a:ln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35" name="TextBox 135"/>
            <p:cNvSpPr txBox="1"/>
            <p:nvPr/>
          </p:nvSpPr>
          <p:spPr>
            <a:xfrm>
              <a:off x="0" y="19050"/>
              <a:ext cx="415118" cy="393072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136" name="Group 136"/>
          <p:cNvGrpSpPr/>
          <p:nvPr/>
        </p:nvGrpSpPr>
        <p:grpSpPr>
          <a:xfrm>
            <a:off x="4539642" y="3401449"/>
            <a:ext cx="160636" cy="159476"/>
            <a:chOff x="0" y="0"/>
            <a:chExt cx="415118" cy="412122"/>
          </a:xfrm>
        </p:grpSpPr>
        <p:sp>
          <p:nvSpPr>
            <p:cNvPr id="137" name="Freeform 137"/>
            <p:cNvSpPr/>
            <p:nvPr/>
          </p:nvSpPr>
          <p:spPr>
            <a:xfrm>
              <a:off x="0" y="0"/>
              <a:ext cx="415118" cy="412122"/>
            </a:xfrm>
            <a:custGeom>
              <a:avLst/>
              <a:gdLst/>
              <a:ahLst/>
              <a:cxnLst/>
              <a:rect l="l" t="t" r="r" b="b"/>
              <a:pathLst>
                <a:path w="415118" h="412122">
                  <a:moveTo>
                    <a:pt x="0" y="0"/>
                  </a:moveTo>
                  <a:lnTo>
                    <a:pt x="415118" y="0"/>
                  </a:lnTo>
                  <a:lnTo>
                    <a:pt x="415118" y="412122"/>
                  </a:lnTo>
                  <a:lnTo>
                    <a:pt x="0" y="412122"/>
                  </a:ln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38" name="TextBox 138"/>
            <p:cNvSpPr txBox="1"/>
            <p:nvPr/>
          </p:nvSpPr>
          <p:spPr>
            <a:xfrm>
              <a:off x="0" y="19050"/>
              <a:ext cx="415118" cy="393072"/>
            </a:xfrm>
            <a:prstGeom prst="rect">
              <a:avLst/>
            </a:prstGeom>
          </p:spPr>
          <p:txBody>
            <a:bodyPr lIns="5266" tIns="5266" rIns="5266" bIns="526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sp>
        <p:nvSpPr>
          <p:cNvPr id="139" name="Freeform 139"/>
          <p:cNvSpPr/>
          <p:nvPr/>
        </p:nvSpPr>
        <p:spPr>
          <a:xfrm rot="-10800000">
            <a:off x="1029477" y="3577949"/>
            <a:ext cx="189476" cy="345286"/>
          </a:xfrm>
          <a:custGeom>
            <a:avLst/>
            <a:gdLst/>
            <a:ahLst/>
            <a:cxnLst/>
            <a:rect l="l" t="t" r="r" b="b"/>
            <a:pathLst>
              <a:path w="189476" h="345286">
                <a:moveTo>
                  <a:pt x="0" y="0"/>
                </a:moveTo>
                <a:lnTo>
                  <a:pt x="189476" y="0"/>
                </a:lnTo>
                <a:lnTo>
                  <a:pt x="189476" y="345287"/>
                </a:lnTo>
                <a:lnTo>
                  <a:pt x="0" y="3452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140" name="Freeform 140"/>
          <p:cNvSpPr/>
          <p:nvPr/>
        </p:nvSpPr>
        <p:spPr>
          <a:xfrm rot="-10800000">
            <a:off x="2543366" y="3560925"/>
            <a:ext cx="189476" cy="345286"/>
          </a:xfrm>
          <a:custGeom>
            <a:avLst/>
            <a:gdLst/>
            <a:ahLst/>
            <a:cxnLst/>
            <a:rect l="l" t="t" r="r" b="b"/>
            <a:pathLst>
              <a:path w="189476" h="345286">
                <a:moveTo>
                  <a:pt x="0" y="0"/>
                </a:moveTo>
                <a:lnTo>
                  <a:pt x="189476" y="0"/>
                </a:lnTo>
                <a:lnTo>
                  <a:pt x="189476" y="345286"/>
                </a:lnTo>
                <a:lnTo>
                  <a:pt x="0" y="3452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141" name="Freeform 141"/>
          <p:cNvSpPr/>
          <p:nvPr/>
        </p:nvSpPr>
        <p:spPr>
          <a:xfrm rot="-10800000">
            <a:off x="3423388" y="3570859"/>
            <a:ext cx="189476" cy="345286"/>
          </a:xfrm>
          <a:custGeom>
            <a:avLst/>
            <a:gdLst/>
            <a:ahLst/>
            <a:cxnLst/>
            <a:rect l="l" t="t" r="r" b="b"/>
            <a:pathLst>
              <a:path w="189476" h="345286">
                <a:moveTo>
                  <a:pt x="0" y="0"/>
                </a:moveTo>
                <a:lnTo>
                  <a:pt x="189475" y="0"/>
                </a:lnTo>
                <a:lnTo>
                  <a:pt x="189475" y="345286"/>
                </a:lnTo>
                <a:lnTo>
                  <a:pt x="0" y="3452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142" name="Freeform 142"/>
          <p:cNvSpPr/>
          <p:nvPr/>
        </p:nvSpPr>
        <p:spPr>
          <a:xfrm rot="-10800000">
            <a:off x="4288374" y="3570859"/>
            <a:ext cx="189476" cy="345286"/>
          </a:xfrm>
          <a:custGeom>
            <a:avLst/>
            <a:gdLst/>
            <a:ahLst/>
            <a:cxnLst/>
            <a:rect l="l" t="t" r="r" b="b"/>
            <a:pathLst>
              <a:path w="189476" h="345286">
                <a:moveTo>
                  <a:pt x="0" y="0"/>
                </a:moveTo>
                <a:lnTo>
                  <a:pt x="189476" y="0"/>
                </a:lnTo>
                <a:lnTo>
                  <a:pt x="189476" y="345286"/>
                </a:lnTo>
                <a:lnTo>
                  <a:pt x="0" y="3452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143" name="Freeform 143"/>
          <p:cNvSpPr/>
          <p:nvPr/>
        </p:nvSpPr>
        <p:spPr>
          <a:xfrm rot="-10800000">
            <a:off x="1786421" y="3577949"/>
            <a:ext cx="189476" cy="345286"/>
          </a:xfrm>
          <a:custGeom>
            <a:avLst/>
            <a:gdLst/>
            <a:ahLst/>
            <a:cxnLst/>
            <a:rect l="l" t="t" r="r" b="b"/>
            <a:pathLst>
              <a:path w="189476" h="345286">
                <a:moveTo>
                  <a:pt x="0" y="0"/>
                </a:moveTo>
                <a:lnTo>
                  <a:pt x="189476" y="0"/>
                </a:lnTo>
                <a:lnTo>
                  <a:pt x="189476" y="345287"/>
                </a:lnTo>
                <a:lnTo>
                  <a:pt x="0" y="3452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144" name="Group 144"/>
          <p:cNvGrpSpPr/>
          <p:nvPr/>
        </p:nvGrpSpPr>
        <p:grpSpPr>
          <a:xfrm>
            <a:off x="474668" y="3993616"/>
            <a:ext cx="4688464" cy="237264"/>
            <a:chOff x="0" y="0"/>
            <a:chExt cx="2763305" cy="139840"/>
          </a:xfrm>
        </p:grpSpPr>
        <p:sp>
          <p:nvSpPr>
            <p:cNvPr id="145" name="Freeform 145"/>
            <p:cNvSpPr/>
            <p:nvPr/>
          </p:nvSpPr>
          <p:spPr>
            <a:xfrm>
              <a:off x="0" y="0"/>
              <a:ext cx="2763305" cy="139840"/>
            </a:xfrm>
            <a:custGeom>
              <a:avLst/>
              <a:gdLst/>
              <a:ahLst/>
              <a:cxnLst/>
              <a:rect l="l" t="t" r="r" b="b"/>
              <a:pathLst>
                <a:path w="2763305" h="139840">
                  <a:moveTo>
                    <a:pt x="14861" y="0"/>
                  </a:moveTo>
                  <a:lnTo>
                    <a:pt x="2748443" y="0"/>
                  </a:lnTo>
                  <a:cubicBezTo>
                    <a:pt x="2756651" y="0"/>
                    <a:pt x="2763305" y="6654"/>
                    <a:pt x="2763305" y="14861"/>
                  </a:cubicBezTo>
                  <a:lnTo>
                    <a:pt x="2763305" y="124978"/>
                  </a:lnTo>
                  <a:cubicBezTo>
                    <a:pt x="2763305" y="133186"/>
                    <a:pt x="2756651" y="139840"/>
                    <a:pt x="2748443" y="139840"/>
                  </a:cubicBezTo>
                  <a:lnTo>
                    <a:pt x="14861" y="139840"/>
                  </a:lnTo>
                  <a:cubicBezTo>
                    <a:pt x="6654" y="139840"/>
                    <a:pt x="0" y="133186"/>
                    <a:pt x="0" y="124978"/>
                  </a:cubicBezTo>
                  <a:lnTo>
                    <a:pt x="0" y="14861"/>
                  </a:lnTo>
                  <a:cubicBezTo>
                    <a:pt x="0" y="6654"/>
                    <a:pt x="6654" y="0"/>
                    <a:pt x="1486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4AAD">
                    <a:alpha val="100000"/>
                  </a:srgbClr>
                </a:gs>
                <a:gs pos="100000">
                  <a:srgbClr val="5DE0E6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46" name="TextBox 146"/>
            <p:cNvSpPr txBox="1"/>
            <p:nvPr/>
          </p:nvSpPr>
          <p:spPr>
            <a:xfrm>
              <a:off x="0" y="0"/>
              <a:ext cx="2763305" cy="139840"/>
            </a:xfrm>
            <a:prstGeom prst="rect">
              <a:avLst/>
            </a:prstGeom>
          </p:spPr>
          <p:txBody>
            <a:bodyPr lIns="10143" tIns="10143" rIns="10143" bIns="10143" rtlCol="0" anchor="ctr"/>
            <a:lstStyle/>
            <a:p>
              <a:pPr algn="ctr">
                <a:lnSpc>
                  <a:spcPts val="313"/>
                </a:lnSpc>
              </a:pPr>
              <a:endParaRPr/>
            </a:p>
          </p:txBody>
        </p:sp>
      </p:grpSp>
      <p:sp>
        <p:nvSpPr>
          <p:cNvPr id="147" name="TextBox 147"/>
          <p:cNvSpPr txBox="1"/>
          <p:nvPr/>
        </p:nvSpPr>
        <p:spPr>
          <a:xfrm>
            <a:off x="1889715" y="4089669"/>
            <a:ext cx="2028001" cy="141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55"/>
              </a:lnSpc>
              <a:spcBef>
                <a:spcPct val="0"/>
              </a:spcBef>
            </a:pPr>
            <a:r>
              <a:rPr lang="en-US" sz="1155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DMPNN + GINE </a:t>
            </a:r>
          </a:p>
        </p:txBody>
      </p:sp>
      <p:grpSp>
        <p:nvGrpSpPr>
          <p:cNvPr id="148" name="Group 148"/>
          <p:cNvGrpSpPr/>
          <p:nvPr/>
        </p:nvGrpSpPr>
        <p:grpSpPr>
          <a:xfrm>
            <a:off x="1196883" y="4436570"/>
            <a:ext cx="137408" cy="137408"/>
            <a:chOff x="0" y="0"/>
            <a:chExt cx="812800" cy="812800"/>
          </a:xfrm>
        </p:grpSpPr>
        <p:sp>
          <p:nvSpPr>
            <p:cNvPr id="149" name="Freeform 1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8B6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50" name="TextBox 15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151" name="Group 151"/>
          <p:cNvGrpSpPr/>
          <p:nvPr/>
        </p:nvGrpSpPr>
        <p:grpSpPr>
          <a:xfrm>
            <a:off x="1196883" y="4634118"/>
            <a:ext cx="137408" cy="137408"/>
            <a:chOff x="0" y="0"/>
            <a:chExt cx="812800" cy="812800"/>
          </a:xfrm>
        </p:grpSpPr>
        <p:sp>
          <p:nvSpPr>
            <p:cNvPr id="152" name="Freeform 15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8B6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53" name="TextBox 15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154" name="Group 154"/>
          <p:cNvGrpSpPr/>
          <p:nvPr/>
        </p:nvGrpSpPr>
        <p:grpSpPr>
          <a:xfrm>
            <a:off x="1196883" y="4832353"/>
            <a:ext cx="137408" cy="137408"/>
            <a:chOff x="0" y="0"/>
            <a:chExt cx="812800" cy="812800"/>
          </a:xfrm>
        </p:grpSpPr>
        <p:sp>
          <p:nvSpPr>
            <p:cNvPr id="155" name="Freeform 15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8B6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56" name="TextBox 156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157" name="Group 157"/>
          <p:cNvGrpSpPr/>
          <p:nvPr/>
        </p:nvGrpSpPr>
        <p:grpSpPr>
          <a:xfrm>
            <a:off x="1196883" y="5188449"/>
            <a:ext cx="137408" cy="137408"/>
            <a:chOff x="0" y="0"/>
            <a:chExt cx="812800" cy="812800"/>
          </a:xfrm>
        </p:grpSpPr>
        <p:sp>
          <p:nvSpPr>
            <p:cNvPr id="158" name="Freeform 15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8B6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59" name="TextBox 159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160" name="Group 160"/>
          <p:cNvGrpSpPr/>
          <p:nvPr/>
        </p:nvGrpSpPr>
        <p:grpSpPr>
          <a:xfrm>
            <a:off x="1196883" y="5386684"/>
            <a:ext cx="137408" cy="137408"/>
            <a:chOff x="0" y="0"/>
            <a:chExt cx="812800" cy="812800"/>
          </a:xfrm>
        </p:grpSpPr>
        <p:sp>
          <p:nvSpPr>
            <p:cNvPr id="161" name="Freeform 16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8B6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62" name="TextBox 16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163" name="Group 163"/>
          <p:cNvGrpSpPr/>
          <p:nvPr/>
        </p:nvGrpSpPr>
        <p:grpSpPr>
          <a:xfrm>
            <a:off x="1679695" y="4526967"/>
            <a:ext cx="137408" cy="137408"/>
            <a:chOff x="0" y="0"/>
            <a:chExt cx="812800" cy="812800"/>
          </a:xfrm>
        </p:grpSpPr>
        <p:sp>
          <p:nvSpPr>
            <p:cNvPr id="164" name="Freeform 16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8B6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65" name="TextBox 165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166" name="Group 166"/>
          <p:cNvGrpSpPr/>
          <p:nvPr/>
        </p:nvGrpSpPr>
        <p:grpSpPr>
          <a:xfrm>
            <a:off x="1679695" y="4721205"/>
            <a:ext cx="137408" cy="137408"/>
            <a:chOff x="0" y="0"/>
            <a:chExt cx="812800" cy="812800"/>
          </a:xfrm>
        </p:grpSpPr>
        <p:sp>
          <p:nvSpPr>
            <p:cNvPr id="167" name="Freeform 16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8B6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68" name="TextBox 16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169" name="Group 169"/>
          <p:cNvGrpSpPr/>
          <p:nvPr/>
        </p:nvGrpSpPr>
        <p:grpSpPr>
          <a:xfrm>
            <a:off x="1679695" y="5119745"/>
            <a:ext cx="137408" cy="137408"/>
            <a:chOff x="0" y="0"/>
            <a:chExt cx="812800" cy="812800"/>
          </a:xfrm>
        </p:grpSpPr>
        <p:sp>
          <p:nvSpPr>
            <p:cNvPr id="170" name="Freeform 17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8B6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71" name="TextBox 17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172" name="Group 172"/>
          <p:cNvGrpSpPr/>
          <p:nvPr/>
        </p:nvGrpSpPr>
        <p:grpSpPr>
          <a:xfrm>
            <a:off x="1679695" y="5325858"/>
            <a:ext cx="137408" cy="137408"/>
            <a:chOff x="0" y="0"/>
            <a:chExt cx="812800" cy="812800"/>
          </a:xfrm>
        </p:grpSpPr>
        <p:sp>
          <p:nvSpPr>
            <p:cNvPr id="173" name="Freeform 17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8B6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74" name="TextBox 17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175" name="Group 175"/>
          <p:cNvGrpSpPr/>
          <p:nvPr/>
        </p:nvGrpSpPr>
        <p:grpSpPr>
          <a:xfrm>
            <a:off x="2161786" y="4634118"/>
            <a:ext cx="137408" cy="137408"/>
            <a:chOff x="0" y="0"/>
            <a:chExt cx="812800" cy="812800"/>
          </a:xfrm>
        </p:grpSpPr>
        <p:sp>
          <p:nvSpPr>
            <p:cNvPr id="176" name="Freeform 17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7A9EA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77" name="TextBox 17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178" name="Group 178"/>
          <p:cNvGrpSpPr/>
          <p:nvPr/>
        </p:nvGrpSpPr>
        <p:grpSpPr>
          <a:xfrm>
            <a:off x="2161786" y="4832353"/>
            <a:ext cx="137408" cy="137408"/>
            <a:chOff x="0" y="0"/>
            <a:chExt cx="812800" cy="812800"/>
          </a:xfrm>
        </p:grpSpPr>
        <p:sp>
          <p:nvSpPr>
            <p:cNvPr id="179" name="Freeform 17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7A9EA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80" name="TextBox 18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181" name="Group 181"/>
          <p:cNvGrpSpPr/>
          <p:nvPr/>
        </p:nvGrpSpPr>
        <p:grpSpPr>
          <a:xfrm>
            <a:off x="2161786" y="5211576"/>
            <a:ext cx="137408" cy="137408"/>
            <a:chOff x="0" y="0"/>
            <a:chExt cx="812800" cy="812800"/>
          </a:xfrm>
        </p:grpSpPr>
        <p:sp>
          <p:nvSpPr>
            <p:cNvPr id="182" name="Freeform 18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7A9EA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83" name="TextBox 18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184" name="Group 184"/>
          <p:cNvGrpSpPr/>
          <p:nvPr/>
        </p:nvGrpSpPr>
        <p:grpSpPr>
          <a:xfrm>
            <a:off x="3127109" y="4526967"/>
            <a:ext cx="137408" cy="137408"/>
            <a:chOff x="0" y="0"/>
            <a:chExt cx="812800" cy="812800"/>
          </a:xfrm>
        </p:grpSpPr>
        <p:sp>
          <p:nvSpPr>
            <p:cNvPr id="185" name="Freeform 18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7A9EA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86" name="TextBox 186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187" name="Group 187"/>
          <p:cNvGrpSpPr/>
          <p:nvPr/>
        </p:nvGrpSpPr>
        <p:grpSpPr>
          <a:xfrm>
            <a:off x="3127109" y="4721205"/>
            <a:ext cx="137408" cy="137408"/>
            <a:chOff x="0" y="0"/>
            <a:chExt cx="812800" cy="812800"/>
          </a:xfrm>
        </p:grpSpPr>
        <p:sp>
          <p:nvSpPr>
            <p:cNvPr id="188" name="Freeform 18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7A9EA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89" name="TextBox 189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190" name="Group 190"/>
          <p:cNvGrpSpPr/>
          <p:nvPr/>
        </p:nvGrpSpPr>
        <p:grpSpPr>
          <a:xfrm>
            <a:off x="3127109" y="5119745"/>
            <a:ext cx="137408" cy="137408"/>
            <a:chOff x="0" y="0"/>
            <a:chExt cx="812800" cy="812800"/>
          </a:xfrm>
        </p:grpSpPr>
        <p:sp>
          <p:nvSpPr>
            <p:cNvPr id="191" name="Freeform 19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7A9EA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92" name="TextBox 19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193" name="Group 193"/>
          <p:cNvGrpSpPr/>
          <p:nvPr/>
        </p:nvGrpSpPr>
        <p:grpSpPr>
          <a:xfrm>
            <a:off x="3127109" y="5325858"/>
            <a:ext cx="137408" cy="137408"/>
            <a:chOff x="0" y="0"/>
            <a:chExt cx="812800" cy="812800"/>
          </a:xfrm>
        </p:grpSpPr>
        <p:sp>
          <p:nvSpPr>
            <p:cNvPr id="194" name="Freeform 19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7A9EA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95" name="TextBox 195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196" name="Group 196"/>
          <p:cNvGrpSpPr/>
          <p:nvPr/>
        </p:nvGrpSpPr>
        <p:grpSpPr>
          <a:xfrm>
            <a:off x="3609199" y="4426000"/>
            <a:ext cx="137408" cy="137408"/>
            <a:chOff x="0" y="0"/>
            <a:chExt cx="812800" cy="812800"/>
          </a:xfrm>
        </p:grpSpPr>
        <p:sp>
          <p:nvSpPr>
            <p:cNvPr id="197" name="Freeform 19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A7CF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98" name="TextBox 19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199" name="Group 199"/>
          <p:cNvGrpSpPr/>
          <p:nvPr/>
        </p:nvGrpSpPr>
        <p:grpSpPr>
          <a:xfrm>
            <a:off x="3610043" y="4634607"/>
            <a:ext cx="137408" cy="137408"/>
            <a:chOff x="0" y="0"/>
            <a:chExt cx="812800" cy="812800"/>
          </a:xfrm>
        </p:grpSpPr>
        <p:sp>
          <p:nvSpPr>
            <p:cNvPr id="200" name="Freeform 20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A7CF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201" name="TextBox 20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202" name="Group 202"/>
          <p:cNvGrpSpPr/>
          <p:nvPr/>
        </p:nvGrpSpPr>
        <p:grpSpPr>
          <a:xfrm>
            <a:off x="3609199" y="4821783"/>
            <a:ext cx="137408" cy="137408"/>
            <a:chOff x="0" y="0"/>
            <a:chExt cx="812800" cy="812800"/>
          </a:xfrm>
        </p:grpSpPr>
        <p:sp>
          <p:nvSpPr>
            <p:cNvPr id="203" name="Freeform 20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A7CF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204" name="TextBox 20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205" name="Group 205"/>
          <p:cNvGrpSpPr/>
          <p:nvPr/>
        </p:nvGrpSpPr>
        <p:grpSpPr>
          <a:xfrm>
            <a:off x="3609199" y="5177879"/>
            <a:ext cx="137408" cy="137408"/>
            <a:chOff x="0" y="0"/>
            <a:chExt cx="812800" cy="812800"/>
          </a:xfrm>
        </p:grpSpPr>
        <p:sp>
          <p:nvSpPr>
            <p:cNvPr id="206" name="Freeform 20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A7CF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207" name="TextBox 20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208" name="Group 208"/>
          <p:cNvGrpSpPr/>
          <p:nvPr/>
        </p:nvGrpSpPr>
        <p:grpSpPr>
          <a:xfrm>
            <a:off x="3609199" y="5376114"/>
            <a:ext cx="137408" cy="137408"/>
            <a:chOff x="0" y="0"/>
            <a:chExt cx="812800" cy="812800"/>
          </a:xfrm>
        </p:grpSpPr>
        <p:sp>
          <p:nvSpPr>
            <p:cNvPr id="209" name="Freeform 20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A7CF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210" name="TextBox 21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211" name="Group 211"/>
          <p:cNvGrpSpPr/>
          <p:nvPr/>
        </p:nvGrpSpPr>
        <p:grpSpPr>
          <a:xfrm>
            <a:off x="4092724" y="4679696"/>
            <a:ext cx="137408" cy="137408"/>
            <a:chOff x="0" y="0"/>
            <a:chExt cx="812800" cy="812800"/>
          </a:xfrm>
        </p:grpSpPr>
        <p:sp>
          <p:nvSpPr>
            <p:cNvPr id="212" name="Freeform 2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C60F6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213" name="TextBox 21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214" name="Group 214"/>
          <p:cNvGrpSpPr/>
          <p:nvPr/>
        </p:nvGrpSpPr>
        <p:grpSpPr>
          <a:xfrm>
            <a:off x="4092724" y="4877930"/>
            <a:ext cx="137408" cy="137408"/>
            <a:chOff x="0" y="0"/>
            <a:chExt cx="812800" cy="812800"/>
          </a:xfrm>
        </p:grpSpPr>
        <p:sp>
          <p:nvSpPr>
            <p:cNvPr id="215" name="Freeform 2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C60F6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216" name="TextBox 216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217" name="Group 217"/>
          <p:cNvGrpSpPr/>
          <p:nvPr/>
        </p:nvGrpSpPr>
        <p:grpSpPr>
          <a:xfrm>
            <a:off x="4092724" y="5257153"/>
            <a:ext cx="137408" cy="137408"/>
            <a:chOff x="0" y="0"/>
            <a:chExt cx="812800" cy="812800"/>
          </a:xfrm>
        </p:grpSpPr>
        <p:sp>
          <p:nvSpPr>
            <p:cNvPr id="218" name="Freeform 2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C60F6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219" name="TextBox 219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220" name="Group 220"/>
          <p:cNvGrpSpPr/>
          <p:nvPr/>
        </p:nvGrpSpPr>
        <p:grpSpPr>
          <a:xfrm>
            <a:off x="4576248" y="4921511"/>
            <a:ext cx="137408" cy="137408"/>
            <a:chOff x="0" y="0"/>
            <a:chExt cx="812800" cy="812800"/>
          </a:xfrm>
        </p:grpSpPr>
        <p:sp>
          <p:nvSpPr>
            <p:cNvPr id="221" name="Freeform 2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3AAB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222" name="TextBox 22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grpSp>
        <p:nvGrpSpPr>
          <p:cNvPr id="223" name="Group 223"/>
          <p:cNvGrpSpPr/>
          <p:nvPr/>
        </p:nvGrpSpPr>
        <p:grpSpPr>
          <a:xfrm>
            <a:off x="4576248" y="5119745"/>
            <a:ext cx="137408" cy="137408"/>
            <a:chOff x="0" y="0"/>
            <a:chExt cx="812800" cy="812800"/>
          </a:xfrm>
        </p:grpSpPr>
        <p:sp>
          <p:nvSpPr>
            <p:cNvPr id="224" name="Freeform 2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3AAB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225" name="TextBox 225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728" tIns="10728" rIns="10728" bIns="10728" rtlCol="0" anchor="ctr"/>
            <a:lstStyle/>
            <a:p>
              <a:pPr algn="ctr">
                <a:lnSpc>
                  <a:spcPts val="247"/>
                </a:lnSpc>
              </a:pPr>
              <a:endParaRPr/>
            </a:p>
          </p:txBody>
        </p:sp>
      </p:grpSp>
      <p:sp>
        <p:nvSpPr>
          <p:cNvPr id="226" name="AutoShape 226"/>
          <p:cNvSpPr/>
          <p:nvPr/>
        </p:nvSpPr>
        <p:spPr>
          <a:xfrm>
            <a:off x="1334291" y="4507252"/>
            <a:ext cx="345404" cy="88419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27" name="AutoShape 227"/>
          <p:cNvSpPr/>
          <p:nvPr/>
        </p:nvSpPr>
        <p:spPr>
          <a:xfrm>
            <a:off x="1334291" y="4505274"/>
            <a:ext cx="345404" cy="284635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28" name="AutoShape 228"/>
          <p:cNvSpPr/>
          <p:nvPr/>
        </p:nvSpPr>
        <p:spPr>
          <a:xfrm>
            <a:off x="1334291" y="4505274"/>
            <a:ext cx="345404" cy="683175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29" name="AutoShape 229"/>
          <p:cNvSpPr/>
          <p:nvPr/>
        </p:nvSpPr>
        <p:spPr>
          <a:xfrm>
            <a:off x="1334291" y="4505274"/>
            <a:ext cx="345404" cy="889287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30" name="AutoShape 230"/>
          <p:cNvSpPr/>
          <p:nvPr/>
        </p:nvSpPr>
        <p:spPr>
          <a:xfrm>
            <a:off x="1334291" y="4702822"/>
            <a:ext cx="345404" cy="691739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31" name="AutoShape 231"/>
          <p:cNvSpPr/>
          <p:nvPr/>
        </p:nvSpPr>
        <p:spPr>
          <a:xfrm>
            <a:off x="1334291" y="4702822"/>
            <a:ext cx="345404" cy="485627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32" name="AutoShape 232"/>
          <p:cNvSpPr/>
          <p:nvPr/>
        </p:nvSpPr>
        <p:spPr>
          <a:xfrm>
            <a:off x="1334291" y="4702822"/>
            <a:ext cx="345404" cy="87087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33" name="AutoShape 233"/>
          <p:cNvSpPr/>
          <p:nvPr/>
        </p:nvSpPr>
        <p:spPr>
          <a:xfrm flipV="1">
            <a:off x="1334291" y="4595671"/>
            <a:ext cx="345404" cy="107151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34" name="AutoShape 234"/>
          <p:cNvSpPr/>
          <p:nvPr/>
        </p:nvSpPr>
        <p:spPr>
          <a:xfrm flipV="1">
            <a:off x="1334291" y="4595671"/>
            <a:ext cx="345404" cy="305386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35" name="AutoShape 235"/>
          <p:cNvSpPr/>
          <p:nvPr/>
        </p:nvSpPr>
        <p:spPr>
          <a:xfrm flipV="1">
            <a:off x="1334291" y="4789909"/>
            <a:ext cx="345404" cy="111147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36" name="AutoShape 236"/>
          <p:cNvSpPr/>
          <p:nvPr/>
        </p:nvSpPr>
        <p:spPr>
          <a:xfrm>
            <a:off x="1334291" y="4901057"/>
            <a:ext cx="345404" cy="287393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37" name="AutoShape 237"/>
          <p:cNvSpPr/>
          <p:nvPr/>
        </p:nvSpPr>
        <p:spPr>
          <a:xfrm>
            <a:off x="1334291" y="4901057"/>
            <a:ext cx="345404" cy="493505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38" name="AutoShape 238"/>
          <p:cNvSpPr/>
          <p:nvPr/>
        </p:nvSpPr>
        <p:spPr>
          <a:xfrm>
            <a:off x="1334291" y="5257153"/>
            <a:ext cx="345404" cy="137408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39" name="AutoShape 239"/>
          <p:cNvSpPr/>
          <p:nvPr/>
        </p:nvSpPr>
        <p:spPr>
          <a:xfrm flipV="1">
            <a:off x="1334291" y="5188449"/>
            <a:ext cx="345404" cy="68704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40" name="AutoShape 240"/>
          <p:cNvSpPr/>
          <p:nvPr/>
        </p:nvSpPr>
        <p:spPr>
          <a:xfrm flipV="1">
            <a:off x="1334291" y="4789909"/>
            <a:ext cx="345404" cy="467244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41" name="AutoShape 241"/>
          <p:cNvSpPr/>
          <p:nvPr/>
        </p:nvSpPr>
        <p:spPr>
          <a:xfrm flipV="1">
            <a:off x="1334291" y="4595671"/>
            <a:ext cx="345404" cy="661483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42" name="AutoShape 242"/>
          <p:cNvSpPr/>
          <p:nvPr/>
        </p:nvSpPr>
        <p:spPr>
          <a:xfrm flipV="1">
            <a:off x="1334291" y="5394562"/>
            <a:ext cx="345404" cy="60826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43" name="AutoShape 243"/>
          <p:cNvSpPr/>
          <p:nvPr/>
        </p:nvSpPr>
        <p:spPr>
          <a:xfrm flipV="1">
            <a:off x="1334291" y="5188449"/>
            <a:ext cx="345404" cy="266939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44" name="AutoShape 244"/>
          <p:cNvSpPr/>
          <p:nvPr/>
        </p:nvSpPr>
        <p:spPr>
          <a:xfrm flipV="1">
            <a:off x="1334291" y="4789909"/>
            <a:ext cx="345404" cy="665479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45" name="AutoShape 245"/>
          <p:cNvSpPr/>
          <p:nvPr/>
        </p:nvSpPr>
        <p:spPr>
          <a:xfrm flipV="1">
            <a:off x="1334291" y="4595671"/>
            <a:ext cx="345404" cy="859717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46" name="AutoShape 246"/>
          <p:cNvSpPr/>
          <p:nvPr/>
        </p:nvSpPr>
        <p:spPr>
          <a:xfrm>
            <a:off x="1817104" y="4595671"/>
            <a:ext cx="344683" cy="107151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47" name="AutoShape 247"/>
          <p:cNvSpPr/>
          <p:nvPr/>
        </p:nvSpPr>
        <p:spPr>
          <a:xfrm>
            <a:off x="1817104" y="4595671"/>
            <a:ext cx="344683" cy="305386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48" name="AutoShape 248"/>
          <p:cNvSpPr/>
          <p:nvPr/>
        </p:nvSpPr>
        <p:spPr>
          <a:xfrm>
            <a:off x="1817104" y="4595671"/>
            <a:ext cx="344683" cy="684609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49" name="AutoShape 249"/>
          <p:cNvSpPr/>
          <p:nvPr/>
        </p:nvSpPr>
        <p:spPr>
          <a:xfrm flipV="1">
            <a:off x="1817104" y="4702822"/>
            <a:ext cx="344683" cy="87087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50" name="AutoShape 250"/>
          <p:cNvSpPr/>
          <p:nvPr/>
        </p:nvSpPr>
        <p:spPr>
          <a:xfrm>
            <a:off x="1817104" y="4789909"/>
            <a:ext cx="344683" cy="111147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51" name="AutoShape 251"/>
          <p:cNvSpPr/>
          <p:nvPr/>
        </p:nvSpPr>
        <p:spPr>
          <a:xfrm>
            <a:off x="1817104" y="4789909"/>
            <a:ext cx="344683" cy="490371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52" name="AutoShape 252"/>
          <p:cNvSpPr/>
          <p:nvPr/>
        </p:nvSpPr>
        <p:spPr>
          <a:xfrm>
            <a:off x="1817104" y="5188449"/>
            <a:ext cx="344683" cy="91831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53" name="AutoShape 253"/>
          <p:cNvSpPr/>
          <p:nvPr/>
        </p:nvSpPr>
        <p:spPr>
          <a:xfrm flipV="1">
            <a:off x="1817104" y="4901057"/>
            <a:ext cx="344683" cy="287393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54" name="AutoShape 254"/>
          <p:cNvSpPr/>
          <p:nvPr/>
        </p:nvSpPr>
        <p:spPr>
          <a:xfrm flipV="1">
            <a:off x="1817104" y="4702822"/>
            <a:ext cx="344683" cy="485627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55" name="AutoShape 255"/>
          <p:cNvSpPr/>
          <p:nvPr/>
        </p:nvSpPr>
        <p:spPr>
          <a:xfrm flipV="1">
            <a:off x="1817104" y="5280280"/>
            <a:ext cx="344683" cy="114281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56" name="AutoShape 256"/>
          <p:cNvSpPr/>
          <p:nvPr/>
        </p:nvSpPr>
        <p:spPr>
          <a:xfrm flipV="1">
            <a:off x="1817104" y="4901057"/>
            <a:ext cx="344683" cy="493505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57" name="AutoShape 257"/>
          <p:cNvSpPr/>
          <p:nvPr/>
        </p:nvSpPr>
        <p:spPr>
          <a:xfrm flipV="1">
            <a:off x="1817104" y="4702822"/>
            <a:ext cx="344683" cy="691739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58" name="AutoShape 258"/>
          <p:cNvSpPr/>
          <p:nvPr/>
        </p:nvSpPr>
        <p:spPr>
          <a:xfrm flipV="1">
            <a:off x="2299194" y="4595671"/>
            <a:ext cx="827914" cy="107151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59" name="AutoShape 259"/>
          <p:cNvSpPr/>
          <p:nvPr/>
        </p:nvSpPr>
        <p:spPr>
          <a:xfrm>
            <a:off x="2299194" y="4702822"/>
            <a:ext cx="827914" cy="87087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60" name="AutoShape 260"/>
          <p:cNvSpPr/>
          <p:nvPr/>
        </p:nvSpPr>
        <p:spPr>
          <a:xfrm>
            <a:off x="2299194" y="4702822"/>
            <a:ext cx="827914" cy="485627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61" name="AutoShape 261"/>
          <p:cNvSpPr/>
          <p:nvPr/>
        </p:nvSpPr>
        <p:spPr>
          <a:xfrm>
            <a:off x="2299194" y="4702822"/>
            <a:ext cx="827914" cy="691739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62" name="AutoShape 262"/>
          <p:cNvSpPr/>
          <p:nvPr/>
        </p:nvSpPr>
        <p:spPr>
          <a:xfrm>
            <a:off x="2299194" y="4901057"/>
            <a:ext cx="827914" cy="493505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63" name="AutoShape 263"/>
          <p:cNvSpPr/>
          <p:nvPr/>
        </p:nvSpPr>
        <p:spPr>
          <a:xfrm>
            <a:off x="2299194" y="4901057"/>
            <a:ext cx="827914" cy="287393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64" name="AutoShape 264"/>
          <p:cNvSpPr/>
          <p:nvPr/>
        </p:nvSpPr>
        <p:spPr>
          <a:xfrm flipV="1">
            <a:off x="2299194" y="4789909"/>
            <a:ext cx="827914" cy="111147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65" name="AutoShape 265"/>
          <p:cNvSpPr/>
          <p:nvPr/>
        </p:nvSpPr>
        <p:spPr>
          <a:xfrm flipV="1">
            <a:off x="2299194" y="4595671"/>
            <a:ext cx="827914" cy="305386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66" name="AutoShape 266"/>
          <p:cNvSpPr/>
          <p:nvPr/>
        </p:nvSpPr>
        <p:spPr>
          <a:xfrm flipV="1">
            <a:off x="2299194" y="4595671"/>
            <a:ext cx="827914" cy="684609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67" name="AutoShape 267"/>
          <p:cNvSpPr/>
          <p:nvPr/>
        </p:nvSpPr>
        <p:spPr>
          <a:xfrm flipV="1">
            <a:off x="2299194" y="4789909"/>
            <a:ext cx="827914" cy="490371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68" name="AutoShape 268"/>
          <p:cNvSpPr/>
          <p:nvPr/>
        </p:nvSpPr>
        <p:spPr>
          <a:xfrm flipV="1">
            <a:off x="2299194" y="5188449"/>
            <a:ext cx="827914" cy="91831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69" name="AutoShape 269"/>
          <p:cNvSpPr/>
          <p:nvPr/>
        </p:nvSpPr>
        <p:spPr>
          <a:xfrm>
            <a:off x="2299194" y="5280280"/>
            <a:ext cx="827914" cy="114281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70" name="AutoShape 270"/>
          <p:cNvSpPr/>
          <p:nvPr/>
        </p:nvSpPr>
        <p:spPr>
          <a:xfrm flipV="1">
            <a:off x="3264517" y="4494704"/>
            <a:ext cx="344683" cy="100967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71" name="AutoShape 271"/>
          <p:cNvSpPr/>
          <p:nvPr/>
        </p:nvSpPr>
        <p:spPr>
          <a:xfrm>
            <a:off x="3264517" y="4595671"/>
            <a:ext cx="345527" cy="10764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72" name="AutoShape 272"/>
          <p:cNvSpPr/>
          <p:nvPr/>
        </p:nvSpPr>
        <p:spPr>
          <a:xfrm>
            <a:off x="3264517" y="4595671"/>
            <a:ext cx="344683" cy="294816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73" name="AutoShape 273"/>
          <p:cNvSpPr/>
          <p:nvPr/>
        </p:nvSpPr>
        <p:spPr>
          <a:xfrm>
            <a:off x="3264517" y="4595671"/>
            <a:ext cx="344683" cy="650912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74" name="AutoShape 274"/>
          <p:cNvSpPr/>
          <p:nvPr/>
        </p:nvSpPr>
        <p:spPr>
          <a:xfrm>
            <a:off x="3264517" y="4595671"/>
            <a:ext cx="344683" cy="849147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75" name="AutoShape 275"/>
          <p:cNvSpPr/>
          <p:nvPr/>
        </p:nvSpPr>
        <p:spPr>
          <a:xfrm>
            <a:off x="3264517" y="4789909"/>
            <a:ext cx="344683" cy="654908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76" name="AutoShape 276"/>
          <p:cNvSpPr/>
          <p:nvPr/>
        </p:nvSpPr>
        <p:spPr>
          <a:xfrm>
            <a:off x="3264517" y="4789909"/>
            <a:ext cx="344683" cy="456674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77" name="AutoShape 277"/>
          <p:cNvSpPr/>
          <p:nvPr/>
        </p:nvSpPr>
        <p:spPr>
          <a:xfrm>
            <a:off x="3264517" y="4789909"/>
            <a:ext cx="344683" cy="100577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78" name="AutoShape 278"/>
          <p:cNvSpPr/>
          <p:nvPr/>
        </p:nvSpPr>
        <p:spPr>
          <a:xfrm flipV="1">
            <a:off x="3264517" y="4703311"/>
            <a:ext cx="345527" cy="86599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79" name="AutoShape 279"/>
          <p:cNvSpPr/>
          <p:nvPr/>
        </p:nvSpPr>
        <p:spPr>
          <a:xfrm flipV="1">
            <a:off x="3264517" y="4494704"/>
            <a:ext cx="344683" cy="693745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80" name="AutoShape 280"/>
          <p:cNvSpPr/>
          <p:nvPr/>
        </p:nvSpPr>
        <p:spPr>
          <a:xfrm flipV="1">
            <a:off x="3264517" y="4703311"/>
            <a:ext cx="345527" cy="485139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81" name="AutoShape 281"/>
          <p:cNvSpPr/>
          <p:nvPr/>
        </p:nvSpPr>
        <p:spPr>
          <a:xfrm flipV="1">
            <a:off x="3264517" y="4890487"/>
            <a:ext cx="344683" cy="297963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82" name="AutoShape 282"/>
          <p:cNvSpPr/>
          <p:nvPr/>
        </p:nvSpPr>
        <p:spPr>
          <a:xfrm>
            <a:off x="3264517" y="5188449"/>
            <a:ext cx="344683" cy="58134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83" name="AutoShape 283"/>
          <p:cNvSpPr/>
          <p:nvPr/>
        </p:nvSpPr>
        <p:spPr>
          <a:xfrm>
            <a:off x="3264517" y="5188449"/>
            <a:ext cx="344683" cy="256368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84" name="AutoShape 284"/>
          <p:cNvSpPr/>
          <p:nvPr/>
        </p:nvSpPr>
        <p:spPr>
          <a:xfrm>
            <a:off x="3264517" y="5394562"/>
            <a:ext cx="344683" cy="50256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85" name="AutoShape 285"/>
          <p:cNvSpPr/>
          <p:nvPr/>
        </p:nvSpPr>
        <p:spPr>
          <a:xfrm flipV="1">
            <a:off x="3264517" y="5246583"/>
            <a:ext cx="344683" cy="147978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86" name="AutoShape 286"/>
          <p:cNvSpPr/>
          <p:nvPr/>
        </p:nvSpPr>
        <p:spPr>
          <a:xfrm flipV="1">
            <a:off x="3264517" y="4890487"/>
            <a:ext cx="344683" cy="504075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87" name="AutoShape 287"/>
          <p:cNvSpPr/>
          <p:nvPr/>
        </p:nvSpPr>
        <p:spPr>
          <a:xfrm flipV="1">
            <a:off x="3264517" y="4703311"/>
            <a:ext cx="345527" cy="691251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88" name="AutoShape 288"/>
          <p:cNvSpPr/>
          <p:nvPr/>
        </p:nvSpPr>
        <p:spPr>
          <a:xfrm flipV="1">
            <a:off x="3264517" y="4494704"/>
            <a:ext cx="344683" cy="899858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89" name="AutoShape 289"/>
          <p:cNvSpPr/>
          <p:nvPr/>
        </p:nvSpPr>
        <p:spPr>
          <a:xfrm>
            <a:off x="3746608" y="4494704"/>
            <a:ext cx="346116" cy="253696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90" name="AutoShape 290"/>
          <p:cNvSpPr/>
          <p:nvPr/>
        </p:nvSpPr>
        <p:spPr>
          <a:xfrm>
            <a:off x="3746608" y="4494704"/>
            <a:ext cx="346116" cy="45193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91" name="AutoShape 291"/>
          <p:cNvSpPr/>
          <p:nvPr/>
        </p:nvSpPr>
        <p:spPr>
          <a:xfrm>
            <a:off x="3746608" y="4494704"/>
            <a:ext cx="346116" cy="831154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92" name="AutoShape 292"/>
          <p:cNvSpPr/>
          <p:nvPr/>
        </p:nvSpPr>
        <p:spPr>
          <a:xfrm>
            <a:off x="3747451" y="4703311"/>
            <a:ext cx="345272" cy="622547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93" name="AutoShape 293"/>
          <p:cNvSpPr/>
          <p:nvPr/>
        </p:nvSpPr>
        <p:spPr>
          <a:xfrm>
            <a:off x="3747451" y="4703311"/>
            <a:ext cx="345272" cy="243323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94" name="AutoShape 294"/>
          <p:cNvSpPr/>
          <p:nvPr/>
        </p:nvSpPr>
        <p:spPr>
          <a:xfrm>
            <a:off x="3747451" y="4703311"/>
            <a:ext cx="345272" cy="45089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95" name="AutoShape 295"/>
          <p:cNvSpPr/>
          <p:nvPr/>
        </p:nvSpPr>
        <p:spPr>
          <a:xfrm flipV="1">
            <a:off x="3746608" y="4748400"/>
            <a:ext cx="346116" cy="142087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96" name="AutoShape 296"/>
          <p:cNvSpPr/>
          <p:nvPr/>
        </p:nvSpPr>
        <p:spPr>
          <a:xfrm>
            <a:off x="3746608" y="4890487"/>
            <a:ext cx="346116" cy="56147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97" name="AutoShape 297"/>
          <p:cNvSpPr/>
          <p:nvPr/>
        </p:nvSpPr>
        <p:spPr>
          <a:xfrm>
            <a:off x="3746608" y="4890487"/>
            <a:ext cx="346116" cy="435371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98" name="AutoShape 298"/>
          <p:cNvSpPr/>
          <p:nvPr/>
        </p:nvSpPr>
        <p:spPr>
          <a:xfrm>
            <a:off x="3746608" y="5246583"/>
            <a:ext cx="346116" cy="79274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299" name="AutoShape 299"/>
          <p:cNvSpPr/>
          <p:nvPr/>
        </p:nvSpPr>
        <p:spPr>
          <a:xfrm flipV="1">
            <a:off x="3746608" y="4946634"/>
            <a:ext cx="346116" cy="299949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300" name="AutoShape 300"/>
          <p:cNvSpPr/>
          <p:nvPr/>
        </p:nvSpPr>
        <p:spPr>
          <a:xfrm flipV="1">
            <a:off x="3746608" y="4748400"/>
            <a:ext cx="346116" cy="498184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301" name="AutoShape 301"/>
          <p:cNvSpPr/>
          <p:nvPr/>
        </p:nvSpPr>
        <p:spPr>
          <a:xfrm flipV="1">
            <a:off x="3746608" y="4748400"/>
            <a:ext cx="346116" cy="696418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302" name="AutoShape 302"/>
          <p:cNvSpPr/>
          <p:nvPr/>
        </p:nvSpPr>
        <p:spPr>
          <a:xfrm flipV="1">
            <a:off x="3746608" y="4946634"/>
            <a:ext cx="346116" cy="498184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303" name="AutoShape 303"/>
          <p:cNvSpPr/>
          <p:nvPr/>
        </p:nvSpPr>
        <p:spPr>
          <a:xfrm flipV="1">
            <a:off x="3746608" y="5325858"/>
            <a:ext cx="346116" cy="11896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304" name="AutoShape 304"/>
          <p:cNvSpPr/>
          <p:nvPr/>
        </p:nvSpPr>
        <p:spPr>
          <a:xfrm flipV="1">
            <a:off x="4230132" y="5188449"/>
            <a:ext cx="346116" cy="137408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305" name="AutoShape 305"/>
          <p:cNvSpPr/>
          <p:nvPr/>
        </p:nvSpPr>
        <p:spPr>
          <a:xfrm flipV="1">
            <a:off x="4230132" y="4990215"/>
            <a:ext cx="346116" cy="335643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306" name="AutoShape 306"/>
          <p:cNvSpPr/>
          <p:nvPr/>
        </p:nvSpPr>
        <p:spPr>
          <a:xfrm>
            <a:off x="4230132" y="4946634"/>
            <a:ext cx="346116" cy="43581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307" name="AutoShape 307"/>
          <p:cNvSpPr/>
          <p:nvPr/>
        </p:nvSpPr>
        <p:spPr>
          <a:xfrm>
            <a:off x="4230132" y="4946634"/>
            <a:ext cx="346116" cy="241815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308" name="AutoShape 308"/>
          <p:cNvSpPr/>
          <p:nvPr/>
        </p:nvSpPr>
        <p:spPr>
          <a:xfrm>
            <a:off x="4230132" y="4748400"/>
            <a:ext cx="346116" cy="44005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309" name="AutoShape 309"/>
          <p:cNvSpPr/>
          <p:nvPr/>
        </p:nvSpPr>
        <p:spPr>
          <a:xfrm>
            <a:off x="4230132" y="4748400"/>
            <a:ext cx="346116" cy="241815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N"/>
          </a:p>
        </p:txBody>
      </p:sp>
      <p:sp>
        <p:nvSpPr>
          <p:cNvPr id="310" name="TextBox 310"/>
          <p:cNvSpPr txBox="1"/>
          <p:nvPr/>
        </p:nvSpPr>
        <p:spPr>
          <a:xfrm>
            <a:off x="1257301" y="5001645"/>
            <a:ext cx="16572" cy="125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"/>
              </a:lnSpc>
            </a:pPr>
            <a:r>
              <a:rPr lang="en-US" sz="488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  <a:p>
            <a:pPr algn="ctr">
              <a:lnSpc>
                <a:spcPts val="488"/>
              </a:lnSpc>
              <a:spcBef>
                <a:spcPct val="0"/>
              </a:spcBef>
            </a:pPr>
            <a:r>
              <a:rPr lang="en-US" sz="488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</p:txBody>
      </p:sp>
      <p:sp>
        <p:nvSpPr>
          <p:cNvPr id="311" name="TextBox 311"/>
          <p:cNvSpPr txBox="1"/>
          <p:nvPr/>
        </p:nvSpPr>
        <p:spPr>
          <a:xfrm>
            <a:off x="1739951" y="4925495"/>
            <a:ext cx="16572" cy="125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"/>
              </a:lnSpc>
            </a:pPr>
            <a:r>
              <a:rPr lang="en-US" sz="488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  <a:p>
            <a:pPr algn="ctr">
              <a:lnSpc>
                <a:spcPts val="488"/>
              </a:lnSpc>
              <a:spcBef>
                <a:spcPct val="0"/>
              </a:spcBef>
            </a:pPr>
            <a:r>
              <a:rPr lang="en-US" sz="488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</p:txBody>
      </p:sp>
      <p:sp>
        <p:nvSpPr>
          <p:cNvPr id="312" name="TextBox 312"/>
          <p:cNvSpPr txBox="1"/>
          <p:nvPr/>
        </p:nvSpPr>
        <p:spPr>
          <a:xfrm>
            <a:off x="2222330" y="5040598"/>
            <a:ext cx="16572" cy="125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"/>
              </a:lnSpc>
            </a:pPr>
            <a:r>
              <a:rPr lang="en-US" sz="488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  <a:p>
            <a:pPr algn="ctr">
              <a:lnSpc>
                <a:spcPts val="488"/>
              </a:lnSpc>
              <a:spcBef>
                <a:spcPct val="0"/>
              </a:spcBef>
            </a:pPr>
            <a:r>
              <a:rPr lang="en-US" sz="488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</p:txBody>
      </p:sp>
      <p:sp>
        <p:nvSpPr>
          <p:cNvPr id="313" name="TextBox 313"/>
          <p:cNvSpPr txBox="1"/>
          <p:nvPr/>
        </p:nvSpPr>
        <p:spPr>
          <a:xfrm>
            <a:off x="3187077" y="4911777"/>
            <a:ext cx="16572" cy="125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"/>
              </a:lnSpc>
            </a:pPr>
            <a:r>
              <a:rPr lang="en-US" sz="488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  <a:p>
            <a:pPr algn="ctr">
              <a:lnSpc>
                <a:spcPts val="488"/>
              </a:lnSpc>
              <a:spcBef>
                <a:spcPct val="0"/>
              </a:spcBef>
            </a:pPr>
            <a:r>
              <a:rPr lang="en-US" sz="488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</p:txBody>
      </p:sp>
      <p:sp>
        <p:nvSpPr>
          <p:cNvPr id="314" name="TextBox 314"/>
          <p:cNvSpPr txBox="1"/>
          <p:nvPr/>
        </p:nvSpPr>
        <p:spPr>
          <a:xfrm>
            <a:off x="3670025" y="5010551"/>
            <a:ext cx="16572" cy="125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"/>
              </a:lnSpc>
            </a:pPr>
            <a:r>
              <a:rPr lang="en-US" sz="488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  <a:p>
            <a:pPr algn="ctr">
              <a:lnSpc>
                <a:spcPts val="488"/>
              </a:lnSpc>
              <a:spcBef>
                <a:spcPct val="0"/>
              </a:spcBef>
            </a:pPr>
            <a:r>
              <a:rPr lang="en-US" sz="488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</p:txBody>
      </p:sp>
      <p:sp>
        <p:nvSpPr>
          <p:cNvPr id="315" name="TextBox 315"/>
          <p:cNvSpPr txBox="1"/>
          <p:nvPr/>
        </p:nvSpPr>
        <p:spPr>
          <a:xfrm>
            <a:off x="4152971" y="5086175"/>
            <a:ext cx="16572" cy="125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"/>
              </a:lnSpc>
            </a:pPr>
            <a:r>
              <a:rPr lang="en-US" sz="488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  <a:p>
            <a:pPr algn="ctr">
              <a:lnSpc>
                <a:spcPts val="488"/>
              </a:lnSpc>
              <a:spcBef>
                <a:spcPct val="0"/>
              </a:spcBef>
            </a:pPr>
            <a:r>
              <a:rPr lang="en-US" sz="488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</p:txBody>
      </p:sp>
      <p:grpSp>
        <p:nvGrpSpPr>
          <p:cNvPr id="316" name="Group 316"/>
          <p:cNvGrpSpPr/>
          <p:nvPr/>
        </p:nvGrpSpPr>
        <p:grpSpPr>
          <a:xfrm>
            <a:off x="5972026" y="965478"/>
            <a:ext cx="6561532" cy="4915680"/>
            <a:chOff x="0" y="0"/>
            <a:chExt cx="8748710" cy="6554240"/>
          </a:xfrm>
        </p:grpSpPr>
        <p:grpSp>
          <p:nvGrpSpPr>
            <p:cNvPr id="317" name="Group 317"/>
            <p:cNvGrpSpPr/>
            <p:nvPr/>
          </p:nvGrpSpPr>
          <p:grpSpPr>
            <a:xfrm>
              <a:off x="9564" y="176882"/>
              <a:ext cx="8739146" cy="6194713"/>
              <a:chOff x="0" y="0"/>
              <a:chExt cx="2432507" cy="1724274"/>
            </a:xfrm>
          </p:grpSpPr>
          <p:sp>
            <p:nvSpPr>
              <p:cNvPr id="318" name="Freeform 318"/>
              <p:cNvSpPr/>
              <p:nvPr/>
            </p:nvSpPr>
            <p:spPr>
              <a:xfrm>
                <a:off x="0" y="0"/>
                <a:ext cx="2432507" cy="1724274"/>
              </a:xfrm>
              <a:custGeom>
                <a:avLst/>
                <a:gdLst/>
                <a:ahLst/>
                <a:cxnLst/>
                <a:rect l="l" t="t" r="r" b="b"/>
                <a:pathLst>
                  <a:path w="2432507" h="1724274">
                    <a:moveTo>
                      <a:pt x="27167" y="0"/>
                    </a:moveTo>
                    <a:lnTo>
                      <a:pt x="2405340" y="0"/>
                    </a:lnTo>
                    <a:cubicBezTo>
                      <a:pt x="2420344" y="0"/>
                      <a:pt x="2432507" y="12163"/>
                      <a:pt x="2432507" y="27167"/>
                    </a:cubicBezTo>
                    <a:lnTo>
                      <a:pt x="2432507" y="1697107"/>
                    </a:lnTo>
                    <a:cubicBezTo>
                      <a:pt x="2432507" y="1704312"/>
                      <a:pt x="2429645" y="1711222"/>
                      <a:pt x="2424550" y="1716317"/>
                    </a:cubicBezTo>
                    <a:cubicBezTo>
                      <a:pt x="2419455" y="1721412"/>
                      <a:pt x="2412545" y="1724274"/>
                      <a:pt x="2405340" y="1724274"/>
                    </a:cubicBezTo>
                    <a:lnTo>
                      <a:pt x="27167" y="1724274"/>
                    </a:lnTo>
                    <a:cubicBezTo>
                      <a:pt x="19962" y="1724274"/>
                      <a:pt x="13052" y="1721412"/>
                      <a:pt x="7957" y="1716317"/>
                    </a:cubicBezTo>
                    <a:cubicBezTo>
                      <a:pt x="2862" y="1711222"/>
                      <a:pt x="0" y="1704312"/>
                      <a:pt x="0" y="1697107"/>
                    </a:cubicBezTo>
                    <a:lnTo>
                      <a:pt x="0" y="27167"/>
                    </a:lnTo>
                    <a:cubicBezTo>
                      <a:pt x="0" y="19962"/>
                      <a:pt x="2862" y="13052"/>
                      <a:pt x="7957" y="7957"/>
                    </a:cubicBezTo>
                    <a:cubicBezTo>
                      <a:pt x="13052" y="2862"/>
                      <a:pt x="19962" y="0"/>
                      <a:pt x="27167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CC0DF">
                      <a:alpha val="12000"/>
                    </a:srgbClr>
                  </a:gs>
                  <a:gs pos="100000">
                    <a:srgbClr val="FFDE59">
                      <a:alpha val="12000"/>
                    </a:srgbClr>
                  </a:gs>
                </a:gsLst>
                <a:lin ang="0"/>
              </a:gradFill>
              <a:ln w="19050" cap="rnd">
                <a:solidFill>
                  <a:srgbClr val="000000">
                    <a:alpha val="11765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319" name="TextBox 319"/>
              <p:cNvSpPr txBox="1"/>
              <p:nvPr/>
            </p:nvSpPr>
            <p:spPr>
              <a:xfrm>
                <a:off x="0" y="19050"/>
                <a:ext cx="2432507" cy="1705224"/>
              </a:xfrm>
              <a:prstGeom prst="rect">
                <a:avLst/>
              </a:prstGeom>
            </p:spPr>
            <p:txBody>
              <a:bodyPr lIns="17546" tIns="17546" rIns="17546" bIns="17546" rtlCol="0" anchor="ctr"/>
              <a:lstStyle/>
              <a:p>
                <a:pPr algn="ctr">
                  <a:lnSpc>
                    <a:spcPts val="873"/>
                  </a:lnSpc>
                </a:pPr>
                <a:endParaRPr/>
              </a:p>
            </p:txBody>
          </p:sp>
        </p:grpSp>
        <p:grpSp>
          <p:nvGrpSpPr>
            <p:cNvPr id="320" name="Group 320"/>
            <p:cNvGrpSpPr/>
            <p:nvPr/>
          </p:nvGrpSpPr>
          <p:grpSpPr>
            <a:xfrm>
              <a:off x="0" y="176882"/>
              <a:ext cx="8748710" cy="6182460"/>
              <a:chOff x="0" y="0"/>
              <a:chExt cx="2435169" cy="1720863"/>
            </a:xfrm>
          </p:grpSpPr>
          <p:sp>
            <p:nvSpPr>
              <p:cNvPr id="321" name="Freeform 321"/>
              <p:cNvSpPr/>
              <p:nvPr/>
            </p:nvSpPr>
            <p:spPr>
              <a:xfrm>
                <a:off x="0" y="0"/>
                <a:ext cx="2435169" cy="1720864"/>
              </a:xfrm>
              <a:custGeom>
                <a:avLst/>
                <a:gdLst/>
                <a:ahLst/>
                <a:cxnLst/>
                <a:rect l="l" t="t" r="r" b="b"/>
                <a:pathLst>
                  <a:path w="2435169" h="1720864">
                    <a:moveTo>
                      <a:pt x="27138" y="0"/>
                    </a:moveTo>
                    <a:lnTo>
                      <a:pt x="2408032" y="0"/>
                    </a:lnTo>
                    <a:cubicBezTo>
                      <a:pt x="2423019" y="0"/>
                      <a:pt x="2435169" y="12150"/>
                      <a:pt x="2435169" y="27138"/>
                    </a:cubicBezTo>
                    <a:lnTo>
                      <a:pt x="2435169" y="1693726"/>
                    </a:lnTo>
                    <a:cubicBezTo>
                      <a:pt x="2435169" y="1700923"/>
                      <a:pt x="2432310" y="1707826"/>
                      <a:pt x="2427221" y="1712915"/>
                    </a:cubicBezTo>
                    <a:cubicBezTo>
                      <a:pt x="2422131" y="1718004"/>
                      <a:pt x="2415229" y="1720864"/>
                      <a:pt x="2408032" y="1720864"/>
                    </a:cubicBezTo>
                    <a:lnTo>
                      <a:pt x="27138" y="1720864"/>
                    </a:lnTo>
                    <a:cubicBezTo>
                      <a:pt x="12150" y="1720864"/>
                      <a:pt x="0" y="1708714"/>
                      <a:pt x="0" y="1693726"/>
                    </a:cubicBezTo>
                    <a:lnTo>
                      <a:pt x="0" y="27138"/>
                    </a:lnTo>
                    <a:cubicBezTo>
                      <a:pt x="0" y="12150"/>
                      <a:pt x="12150" y="0"/>
                      <a:pt x="27138" y="0"/>
                    </a:cubicBezTo>
                    <a:close/>
                  </a:path>
                </a:pathLst>
              </a:custGeom>
              <a:ln w="19050" cap="rnd">
                <a:gradFill>
                  <a:gsLst>
                    <a:gs pos="0">
                      <a:srgbClr val="0CC0DF">
                        <a:alpha val="30000"/>
                      </a:srgbClr>
                    </a:gs>
                    <a:gs pos="100000">
                      <a:srgbClr val="FFDE59">
                        <a:alpha val="30000"/>
                      </a:srgbClr>
                    </a:gs>
                  </a:gsLst>
                  <a:lin ang="0"/>
                </a:gra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322" name="TextBox 322"/>
              <p:cNvSpPr txBox="1"/>
              <p:nvPr/>
            </p:nvSpPr>
            <p:spPr>
              <a:xfrm>
                <a:off x="0" y="19050"/>
                <a:ext cx="2435169" cy="1701813"/>
              </a:xfrm>
              <a:prstGeom prst="rect">
                <a:avLst/>
              </a:prstGeom>
            </p:spPr>
            <p:txBody>
              <a:bodyPr lIns="17546" tIns="17546" rIns="17546" bIns="17546" rtlCol="0" anchor="ctr"/>
              <a:lstStyle/>
              <a:p>
                <a:pPr algn="ctr">
                  <a:lnSpc>
                    <a:spcPts val="873"/>
                  </a:lnSpc>
                </a:pPr>
                <a:endParaRPr/>
              </a:p>
            </p:txBody>
          </p:sp>
        </p:grpSp>
        <p:sp>
          <p:nvSpPr>
            <p:cNvPr id="323" name="Freeform 323"/>
            <p:cNvSpPr/>
            <p:nvPr/>
          </p:nvSpPr>
          <p:spPr>
            <a:xfrm>
              <a:off x="4504555" y="5252284"/>
              <a:ext cx="242496" cy="441906"/>
            </a:xfrm>
            <a:custGeom>
              <a:avLst/>
              <a:gdLst/>
              <a:ahLst/>
              <a:cxnLst/>
              <a:rect l="l" t="t" r="r" b="b"/>
              <a:pathLst>
                <a:path w="242496" h="441906">
                  <a:moveTo>
                    <a:pt x="0" y="0"/>
                  </a:moveTo>
                  <a:lnTo>
                    <a:pt x="242496" y="0"/>
                  </a:lnTo>
                  <a:lnTo>
                    <a:pt x="242496" y="441906"/>
                  </a:lnTo>
                  <a:lnTo>
                    <a:pt x="0" y="441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grpSp>
          <p:nvGrpSpPr>
            <p:cNvPr id="324" name="Group 324"/>
            <p:cNvGrpSpPr/>
            <p:nvPr/>
          </p:nvGrpSpPr>
          <p:grpSpPr>
            <a:xfrm>
              <a:off x="1540476" y="1261321"/>
              <a:ext cx="5677322" cy="337183"/>
              <a:chOff x="0" y="0"/>
              <a:chExt cx="2614513" cy="155279"/>
            </a:xfrm>
          </p:grpSpPr>
          <p:sp>
            <p:nvSpPr>
              <p:cNvPr id="325" name="Freeform 325"/>
              <p:cNvSpPr/>
              <p:nvPr/>
            </p:nvSpPr>
            <p:spPr>
              <a:xfrm>
                <a:off x="0" y="0"/>
                <a:ext cx="2614513" cy="155279"/>
              </a:xfrm>
              <a:custGeom>
                <a:avLst/>
                <a:gdLst/>
                <a:ahLst/>
                <a:cxnLst/>
                <a:rect l="l" t="t" r="r" b="b"/>
                <a:pathLst>
                  <a:path w="2614513" h="155279">
                    <a:moveTo>
                      <a:pt x="23190" y="0"/>
                    </a:moveTo>
                    <a:lnTo>
                      <a:pt x="2591324" y="0"/>
                    </a:lnTo>
                    <a:cubicBezTo>
                      <a:pt x="2597474" y="0"/>
                      <a:pt x="2603372" y="2443"/>
                      <a:pt x="2607721" y="6792"/>
                    </a:cubicBezTo>
                    <a:cubicBezTo>
                      <a:pt x="2612070" y="11141"/>
                      <a:pt x="2614513" y="17040"/>
                      <a:pt x="2614513" y="23190"/>
                    </a:cubicBezTo>
                    <a:lnTo>
                      <a:pt x="2614513" y="132089"/>
                    </a:lnTo>
                    <a:cubicBezTo>
                      <a:pt x="2614513" y="138239"/>
                      <a:pt x="2612070" y="144138"/>
                      <a:pt x="2607721" y="148487"/>
                    </a:cubicBezTo>
                    <a:cubicBezTo>
                      <a:pt x="2603372" y="152836"/>
                      <a:pt x="2597474" y="155279"/>
                      <a:pt x="2591324" y="155279"/>
                    </a:cubicBezTo>
                    <a:lnTo>
                      <a:pt x="23190" y="155279"/>
                    </a:lnTo>
                    <a:cubicBezTo>
                      <a:pt x="17040" y="155279"/>
                      <a:pt x="11141" y="152836"/>
                      <a:pt x="6792" y="148487"/>
                    </a:cubicBezTo>
                    <a:cubicBezTo>
                      <a:pt x="2443" y="144138"/>
                      <a:pt x="0" y="138239"/>
                      <a:pt x="0" y="132089"/>
                    </a:cubicBezTo>
                    <a:lnTo>
                      <a:pt x="0" y="23190"/>
                    </a:lnTo>
                    <a:cubicBezTo>
                      <a:pt x="0" y="17040"/>
                      <a:pt x="2443" y="11141"/>
                      <a:pt x="6792" y="6792"/>
                    </a:cubicBezTo>
                    <a:cubicBezTo>
                      <a:pt x="11141" y="2443"/>
                      <a:pt x="17040" y="0"/>
                      <a:pt x="2319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4AAD">
                      <a:alpha val="100000"/>
                    </a:srgbClr>
                  </a:gs>
                  <a:gs pos="100000">
                    <a:srgbClr val="5DE0E6">
                      <a:alpha val="100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326" name="TextBox 326"/>
              <p:cNvSpPr txBox="1"/>
              <p:nvPr/>
            </p:nvSpPr>
            <p:spPr>
              <a:xfrm>
                <a:off x="0" y="9525"/>
                <a:ext cx="2614513" cy="145754"/>
              </a:xfrm>
              <a:prstGeom prst="rect">
                <a:avLst/>
              </a:prstGeom>
            </p:spPr>
            <p:txBody>
              <a:bodyPr lIns="12854" tIns="12854" rIns="12854" bIns="12854" rtlCol="0" anchor="ctr"/>
              <a:lstStyle/>
              <a:p>
                <a:pPr algn="ctr">
                  <a:lnSpc>
                    <a:spcPts val="301"/>
                  </a:lnSpc>
                </a:pPr>
                <a:endParaRPr/>
              </a:p>
            </p:txBody>
          </p:sp>
        </p:grpSp>
        <p:grpSp>
          <p:nvGrpSpPr>
            <p:cNvPr id="327" name="Group 327"/>
            <p:cNvGrpSpPr/>
            <p:nvPr/>
          </p:nvGrpSpPr>
          <p:grpSpPr>
            <a:xfrm>
              <a:off x="3550883" y="511595"/>
              <a:ext cx="1939937" cy="576498"/>
              <a:chOff x="0" y="0"/>
              <a:chExt cx="893960" cy="265661"/>
            </a:xfrm>
          </p:grpSpPr>
          <p:sp>
            <p:nvSpPr>
              <p:cNvPr id="328" name="Freeform 328"/>
              <p:cNvSpPr/>
              <p:nvPr/>
            </p:nvSpPr>
            <p:spPr>
              <a:xfrm>
                <a:off x="0" y="0"/>
                <a:ext cx="893960" cy="265661"/>
              </a:xfrm>
              <a:custGeom>
                <a:avLst/>
                <a:gdLst/>
                <a:ahLst/>
                <a:cxnLst/>
                <a:rect l="l" t="t" r="r" b="b"/>
                <a:pathLst>
                  <a:path w="893960" h="265661">
                    <a:moveTo>
                      <a:pt x="37248" y="0"/>
                    </a:moveTo>
                    <a:lnTo>
                      <a:pt x="856713" y="0"/>
                    </a:lnTo>
                    <a:cubicBezTo>
                      <a:pt x="877284" y="0"/>
                      <a:pt x="893960" y="16676"/>
                      <a:pt x="893960" y="37248"/>
                    </a:cubicBezTo>
                    <a:lnTo>
                      <a:pt x="893960" y="228414"/>
                    </a:lnTo>
                    <a:cubicBezTo>
                      <a:pt x="893960" y="238292"/>
                      <a:pt x="890036" y="247766"/>
                      <a:pt x="883051" y="254752"/>
                    </a:cubicBezTo>
                    <a:cubicBezTo>
                      <a:pt x="876066" y="261737"/>
                      <a:pt x="866592" y="265661"/>
                      <a:pt x="856713" y="265661"/>
                    </a:cubicBezTo>
                    <a:lnTo>
                      <a:pt x="37248" y="265661"/>
                    </a:lnTo>
                    <a:cubicBezTo>
                      <a:pt x="27369" y="265661"/>
                      <a:pt x="17895" y="261737"/>
                      <a:pt x="10910" y="254752"/>
                    </a:cubicBezTo>
                    <a:cubicBezTo>
                      <a:pt x="3924" y="247766"/>
                      <a:pt x="0" y="238292"/>
                      <a:pt x="0" y="228414"/>
                    </a:cubicBezTo>
                    <a:lnTo>
                      <a:pt x="0" y="37248"/>
                    </a:lnTo>
                    <a:cubicBezTo>
                      <a:pt x="0" y="27369"/>
                      <a:pt x="3924" y="17895"/>
                      <a:pt x="10910" y="10910"/>
                    </a:cubicBezTo>
                    <a:cubicBezTo>
                      <a:pt x="17895" y="3924"/>
                      <a:pt x="27369" y="0"/>
                      <a:pt x="37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329" name="TextBox 329"/>
              <p:cNvSpPr txBox="1"/>
              <p:nvPr/>
            </p:nvSpPr>
            <p:spPr>
              <a:xfrm>
                <a:off x="0" y="9525"/>
                <a:ext cx="893960" cy="256136"/>
              </a:xfrm>
              <a:prstGeom prst="rect">
                <a:avLst/>
              </a:prstGeom>
            </p:spPr>
            <p:txBody>
              <a:bodyPr lIns="21775" tIns="21775" rIns="21775" bIns="21775" rtlCol="0" anchor="ctr"/>
              <a:lstStyle/>
              <a:p>
                <a:pPr algn="ctr">
                  <a:lnSpc>
                    <a:spcPts val="301"/>
                  </a:lnSpc>
                </a:pPr>
                <a:endParaRPr/>
              </a:p>
            </p:txBody>
          </p:sp>
        </p:grpSp>
        <p:grpSp>
          <p:nvGrpSpPr>
            <p:cNvPr id="330" name="Group 330"/>
            <p:cNvGrpSpPr/>
            <p:nvPr/>
          </p:nvGrpSpPr>
          <p:grpSpPr>
            <a:xfrm>
              <a:off x="3550883" y="398870"/>
              <a:ext cx="1939937" cy="325376"/>
              <a:chOff x="0" y="0"/>
              <a:chExt cx="893960" cy="149939"/>
            </a:xfrm>
          </p:grpSpPr>
          <p:sp>
            <p:nvSpPr>
              <p:cNvPr id="331" name="Freeform 331"/>
              <p:cNvSpPr/>
              <p:nvPr/>
            </p:nvSpPr>
            <p:spPr>
              <a:xfrm>
                <a:off x="0" y="0"/>
                <a:ext cx="893960" cy="149939"/>
              </a:xfrm>
              <a:custGeom>
                <a:avLst/>
                <a:gdLst/>
                <a:ahLst/>
                <a:cxnLst/>
                <a:rect l="l" t="t" r="r" b="b"/>
                <a:pathLst>
                  <a:path w="893960" h="149939">
                    <a:moveTo>
                      <a:pt x="74970" y="0"/>
                    </a:moveTo>
                    <a:lnTo>
                      <a:pt x="818991" y="0"/>
                    </a:lnTo>
                    <a:cubicBezTo>
                      <a:pt x="860395" y="0"/>
                      <a:pt x="893960" y="33565"/>
                      <a:pt x="893960" y="74970"/>
                    </a:cubicBezTo>
                    <a:lnTo>
                      <a:pt x="893960" y="74970"/>
                    </a:lnTo>
                    <a:cubicBezTo>
                      <a:pt x="893960" y="94853"/>
                      <a:pt x="886062" y="113922"/>
                      <a:pt x="872002" y="127981"/>
                    </a:cubicBezTo>
                    <a:cubicBezTo>
                      <a:pt x="857943" y="142041"/>
                      <a:pt x="838874" y="149939"/>
                      <a:pt x="818991" y="149939"/>
                    </a:cubicBezTo>
                    <a:lnTo>
                      <a:pt x="74970" y="149939"/>
                    </a:lnTo>
                    <a:cubicBezTo>
                      <a:pt x="33565" y="149939"/>
                      <a:pt x="0" y="116374"/>
                      <a:pt x="0" y="74970"/>
                    </a:cubicBezTo>
                    <a:lnTo>
                      <a:pt x="0" y="74970"/>
                    </a:lnTo>
                    <a:cubicBezTo>
                      <a:pt x="0" y="33565"/>
                      <a:pt x="33565" y="0"/>
                      <a:pt x="7497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332" name="TextBox 332"/>
              <p:cNvSpPr txBox="1"/>
              <p:nvPr/>
            </p:nvSpPr>
            <p:spPr>
              <a:xfrm>
                <a:off x="0" y="9525"/>
                <a:ext cx="893960" cy="140414"/>
              </a:xfrm>
              <a:prstGeom prst="rect">
                <a:avLst/>
              </a:prstGeom>
            </p:spPr>
            <p:txBody>
              <a:bodyPr lIns="21775" tIns="21775" rIns="21775" bIns="21775" rtlCol="0" anchor="ctr"/>
              <a:lstStyle/>
              <a:p>
                <a:pPr algn="ctr">
                  <a:lnSpc>
                    <a:spcPts val="301"/>
                  </a:lnSpc>
                </a:pPr>
                <a:endParaRPr/>
              </a:p>
            </p:txBody>
          </p:sp>
        </p:grpSp>
        <p:sp>
          <p:nvSpPr>
            <p:cNvPr id="333" name="TextBox 333"/>
            <p:cNvSpPr txBox="1"/>
            <p:nvPr/>
          </p:nvSpPr>
          <p:spPr>
            <a:xfrm>
              <a:off x="3633668" y="472872"/>
              <a:ext cx="1774366" cy="1883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35"/>
                </a:lnSpc>
                <a:spcBef>
                  <a:spcPct val="0"/>
                </a:spcBef>
              </a:pPr>
              <a:r>
                <a:rPr lang="en-US" sz="1035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Reaction Center</a:t>
              </a:r>
            </a:p>
          </p:txBody>
        </p:sp>
        <p:sp>
          <p:nvSpPr>
            <p:cNvPr id="334" name="TextBox 334"/>
            <p:cNvSpPr txBox="1"/>
            <p:nvPr/>
          </p:nvSpPr>
          <p:spPr>
            <a:xfrm>
              <a:off x="3564247" y="795965"/>
              <a:ext cx="1926573" cy="1830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35"/>
                </a:lnSpc>
                <a:spcBef>
                  <a:spcPct val="0"/>
                </a:spcBef>
              </a:pPr>
              <a:r>
                <a:rPr lang="en-US" sz="1035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Success / Fail</a:t>
              </a:r>
            </a:p>
          </p:txBody>
        </p:sp>
        <p:sp>
          <p:nvSpPr>
            <p:cNvPr id="335" name="Freeform 335"/>
            <p:cNvSpPr/>
            <p:nvPr/>
          </p:nvSpPr>
          <p:spPr>
            <a:xfrm>
              <a:off x="4336108" y="1706265"/>
              <a:ext cx="242496" cy="441906"/>
            </a:xfrm>
            <a:custGeom>
              <a:avLst/>
              <a:gdLst/>
              <a:ahLst/>
              <a:cxnLst/>
              <a:rect l="l" t="t" r="r" b="b"/>
              <a:pathLst>
                <a:path w="242496" h="441906">
                  <a:moveTo>
                    <a:pt x="0" y="0"/>
                  </a:moveTo>
                  <a:lnTo>
                    <a:pt x="242497" y="0"/>
                  </a:lnTo>
                  <a:lnTo>
                    <a:pt x="242497" y="441906"/>
                  </a:lnTo>
                  <a:lnTo>
                    <a:pt x="0" y="441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336" name="TextBox 336"/>
            <p:cNvSpPr txBox="1"/>
            <p:nvPr/>
          </p:nvSpPr>
          <p:spPr>
            <a:xfrm>
              <a:off x="1540476" y="1362698"/>
              <a:ext cx="5677322" cy="2056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155"/>
                </a:lnSpc>
                <a:spcBef>
                  <a:spcPct val="0"/>
                </a:spcBef>
              </a:pPr>
              <a:r>
                <a:rPr lang="en-US" sz="1155">
                  <a:solidFill>
                    <a:srgbClr val="FFFFFF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OUTPUT</a:t>
              </a:r>
            </a:p>
          </p:txBody>
        </p:sp>
        <p:grpSp>
          <p:nvGrpSpPr>
            <p:cNvPr id="337" name="Group 337"/>
            <p:cNvGrpSpPr/>
            <p:nvPr/>
          </p:nvGrpSpPr>
          <p:grpSpPr>
            <a:xfrm rot="-5400000">
              <a:off x="2252039" y="4777106"/>
              <a:ext cx="264844" cy="264844"/>
              <a:chOff x="0" y="0"/>
              <a:chExt cx="812800" cy="812800"/>
            </a:xfrm>
          </p:grpSpPr>
          <p:sp>
            <p:nvSpPr>
              <p:cNvPr id="338" name="Freeform 33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1B275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339" name="TextBox 339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11556" tIns="11556" rIns="11556" bIns="11556" rtlCol="0" anchor="ctr"/>
              <a:lstStyle/>
              <a:p>
                <a:pPr algn="ctr">
                  <a:lnSpc>
                    <a:spcPts val="301"/>
                  </a:lnSpc>
                </a:pPr>
                <a:endParaRPr/>
              </a:p>
            </p:txBody>
          </p:sp>
        </p:grpSp>
        <p:grpSp>
          <p:nvGrpSpPr>
            <p:cNvPr id="340" name="Group 340"/>
            <p:cNvGrpSpPr/>
            <p:nvPr/>
          </p:nvGrpSpPr>
          <p:grpSpPr>
            <a:xfrm rot="-5400000">
              <a:off x="2932347" y="4794140"/>
              <a:ext cx="264844" cy="264844"/>
              <a:chOff x="0" y="0"/>
              <a:chExt cx="812800" cy="812800"/>
            </a:xfrm>
          </p:grpSpPr>
          <p:sp>
            <p:nvSpPr>
              <p:cNvPr id="341" name="Freeform 34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1B275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342" name="TextBox 342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11556" tIns="11556" rIns="11556" bIns="11556" rtlCol="0" anchor="ctr"/>
              <a:lstStyle/>
              <a:p>
                <a:pPr algn="ctr">
                  <a:lnSpc>
                    <a:spcPts val="301"/>
                  </a:lnSpc>
                </a:pPr>
                <a:endParaRPr/>
              </a:p>
            </p:txBody>
          </p:sp>
        </p:grpSp>
        <p:grpSp>
          <p:nvGrpSpPr>
            <p:cNvPr id="343" name="Group 343"/>
            <p:cNvGrpSpPr/>
            <p:nvPr/>
          </p:nvGrpSpPr>
          <p:grpSpPr>
            <a:xfrm rot="-5400000">
              <a:off x="3616326" y="4794140"/>
              <a:ext cx="264844" cy="264844"/>
              <a:chOff x="0" y="0"/>
              <a:chExt cx="812800" cy="812800"/>
            </a:xfrm>
          </p:grpSpPr>
          <p:sp>
            <p:nvSpPr>
              <p:cNvPr id="344" name="Freeform 34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1B275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345" name="TextBox 345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11556" tIns="11556" rIns="11556" bIns="11556" rtlCol="0" anchor="ctr"/>
              <a:lstStyle/>
              <a:p>
                <a:pPr algn="ctr">
                  <a:lnSpc>
                    <a:spcPts val="301"/>
                  </a:lnSpc>
                </a:pPr>
                <a:endParaRPr/>
              </a:p>
            </p:txBody>
          </p:sp>
        </p:grpSp>
        <p:grpSp>
          <p:nvGrpSpPr>
            <p:cNvPr id="346" name="Group 346"/>
            <p:cNvGrpSpPr/>
            <p:nvPr/>
          </p:nvGrpSpPr>
          <p:grpSpPr>
            <a:xfrm rot="-5400000">
              <a:off x="4782763" y="4794140"/>
              <a:ext cx="264844" cy="264844"/>
              <a:chOff x="0" y="0"/>
              <a:chExt cx="812800" cy="812800"/>
            </a:xfrm>
          </p:grpSpPr>
          <p:sp>
            <p:nvSpPr>
              <p:cNvPr id="347" name="Freeform 34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1B275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348" name="TextBox 348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11556" tIns="11556" rIns="11556" bIns="11556" rtlCol="0" anchor="ctr"/>
              <a:lstStyle/>
              <a:p>
                <a:pPr algn="ctr">
                  <a:lnSpc>
                    <a:spcPts val="301"/>
                  </a:lnSpc>
                </a:pPr>
                <a:endParaRPr/>
              </a:p>
            </p:txBody>
          </p:sp>
        </p:grpSp>
        <p:grpSp>
          <p:nvGrpSpPr>
            <p:cNvPr id="349" name="Group 349"/>
            <p:cNvGrpSpPr/>
            <p:nvPr/>
          </p:nvGrpSpPr>
          <p:grpSpPr>
            <a:xfrm rot="-5400000">
              <a:off x="5608816" y="4794140"/>
              <a:ext cx="264844" cy="264844"/>
              <a:chOff x="0" y="0"/>
              <a:chExt cx="812800" cy="812800"/>
            </a:xfrm>
          </p:grpSpPr>
          <p:sp>
            <p:nvSpPr>
              <p:cNvPr id="350" name="Freeform 35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1B275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351" name="TextBox 351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11556" tIns="11556" rIns="11556" bIns="11556" rtlCol="0" anchor="ctr"/>
              <a:lstStyle/>
              <a:p>
                <a:pPr algn="ctr">
                  <a:lnSpc>
                    <a:spcPts val="301"/>
                  </a:lnSpc>
                </a:pPr>
                <a:endParaRPr/>
              </a:p>
            </p:txBody>
          </p:sp>
        </p:grpSp>
        <p:grpSp>
          <p:nvGrpSpPr>
            <p:cNvPr id="352" name="Group 352"/>
            <p:cNvGrpSpPr/>
            <p:nvPr/>
          </p:nvGrpSpPr>
          <p:grpSpPr>
            <a:xfrm rot="-5400000">
              <a:off x="3719839" y="2236461"/>
              <a:ext cx="264844" cy="264844"/>
              <a:chOff x="0" y="0"/>
              <a:chExt cx="812800" cy="812800"/>
            </a:xfrm>
          </p:grpSpPr>
          <p:sp>
            <p:nvSpPr>
              <p:cNvPr id="353" name="Freeform 35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805CF1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354" name="TextBox 354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11556" tIns="11556" rIns="11556" bIns="11556" rtlCol="0" anchor="ctr"/>
              <a:lstStyle/>
              <a:p>
                <a:pPr algn="ctr">
                  <a:lnSpc>
                    <a:spcPts val="301"/>
                  </a:lnSpc>
                </a:pPr>
                <a:endParaRPr/>
              </a:p>
            </p:txBody>
          </p:sp>
        </p:grpSp>
        <p:grpSp>
          <p:nvGrpSpPr>
            <p:cNvPr id="355" name="Group 355"/>
            <p:cNvGrpSpPr/>
            <p:nvPr/>
          </p:nvGrpSpPr>
          <p:grpSpPr>
            <a:xfrm rot="-5400000">
              <a:off x="4374692" y="2236461"/>
              <a:ext cx="264844" cy="264844"/>
              <a:chOff x="0" y="0"/>
              <a:chExt cx="812800" cy="812800"/>
            </a:xfrm>
          </p:grpSpPr>
          <p:sp>
            <p:nvSpPr>
              <p:cNvPr id="356" name="Freeform 35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805CF1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357" name="TextBox 357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11556" tIns="11556" rIns="11556" bIns="11556" rtlCol="0" anchor="ctr"/>
              <a:lstStyle/>
              <a:p>
                <a:pPr algn="ctr">
                  <a:lnSpc>
                    <a:spcPts val="301"/>
                  </a:lnSpc>
                </a:pPr>
                <a:endParaRPr/>
              </a:p>
            </p:txBody>
          </p:sp>
        </p:grpSp>
        <p:sp>
          <p:nvSpPr>
            <p:cNvPr id="358" name="AutoShape 358"/>
            <p:cNvSpPr/>
            <p:nvPr/>
          </p:nvSpPr>
          <p:spPr>
            <a:xfrm flipV="1">
              <a:off x="2384461" y="2501305"/>
              <a:ext cx="1467800" cy="2275801"/>
            </a:xfrm>
            <a:prstGeom prst="line">
              <a:avLst/>
            </a:prstGeom>
            <a:ln w="127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59" name="AutoShape 359"/>
            <p:cNvSpPr/>
            <p:nvPr/>
          </p:nvSpPr>
          <p:spPr>
            <a:xfrm flipV="1">
              <a:off x="3064769" y="2534364"/>
              <a:ext cx="816401" cy="2259777"/>
            </a:xfrm>
            <a:prstGeom prst="line">
              <a:avLst/>
            </a:prstGeom>
            <a:ln w="127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60" name="TextBox 360"/>
            <p:cNvSpPr txBox="1"/>
            <p:nvPr/>
          </p:nvSpPr>
          <p:spPr>
            <a:xfrm rot="-5400000">
              <a:off x="4274457" y="4780459"/>
              <a:ext cx="31941" cy="2602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6"/>
                </a:lnSpc>
              </a:pPr>
              <a:r>
                <a:rPr lang="en-US" sz="706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.</a:t>
              </a:r>
            </a:p>
            <a:p>
              <a:pPr algn="ctr">
                <a:lnSpc>
                  <a:spcPts val="706"/>
                </a:lnSpc>
                <a:spcBef>
                  <a:spcPct val="0"/>
                </a:spcBef>
              </a:pPr>
              <a:r>
                <a:rPr lang="en-US" sz="706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.</a:t>
              </a:r>
            </a:p>
          </p:txBody>
        </p:sp>
        <p:grpSp>
          <p:nvGrpSpPr>
            <p:cNvPr id="361" name="Group 361"/>
            <p:cNvGrpSpPr/>
            <p:nvPr/>
          </p:nvGrpSpPr>
          <p:grpSpPr>
            <a:xfrm rot="-5400000">
              <a:off x="6437503" y="4794140"/>
              <a:ext cx="264844" cy="264844"/>
              <a:chOff x="0" y="0"/>
              <a:chExt cx="812800" cy="812800"/>
            </a:xfrm>
          </p:grpSpPr>
          <p:sp>
            <p:nvSpPr>
              <p:cNvPr id="362" name="Freeform 36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1B275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363" name="TextBox 363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11556" tIns="11556" rIns="11556" bIns="11556" rtlCol="0" anchor="ctr"/>
              <a:lstStyle/>
              <a:p>
                <a:pPr algn="ctr">
                  <a:lnSpc>
                    <a:spcPts val="301"/>
                  </a:lnSpc>
                </a:pPr>
                <a:endParaRPr/>
              </a:p>
            </p:txBody>
          </p:sp>
        </p:grpSp>
        <p:grpSp>
          <p:nvGrpSpPr>
            <p:cNvPr id="364" name="Group 364"/>
            <p:cNvGrpSpPr/>
            <p:nvPr/>
          </p:nvGrpSpPr>
          <p:grpSpPr>
            <a:xfrm rot="-5400000">
              <a:off x="5029544" y="2236461"/>
              <a:ext cx="264844" cy="264844"/>
              <a:chOff x="0" y="0"/>
              <a:chExt cx="812800" cy="812800"/>
            </a:xfrm>
          </p:grpSpPr>
          <p:sp>
            <p:nvSpPr>
              <p:cNvPr id="365" name="Freeform 36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805CF1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366" name="TextBox 366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11556" tIns="11556" rIns="11556" bIns="11556" rtlCol="0" anchor="ctr"/>
              <a:lstStyle/>
              <a:p>
                <a:pPr algn="ctr">
                  <a:lnSpc>
                    <a:spcPts val="301"/>
                  </a:lnSpc>
                </a:pPr>
                <a:endParaRPr/>
              </a:p>
            </p:txBody>
          </p:sp>
        </p:grpSp>
        <p:sp>
          <p:nvSpPr>
            <p:cNvPr id="367" name="AutoShape 367"/>
            <p:cNvSpPr/>
            <p:nvPr/>
          </p:nvSpPr>
          <p:spPr>
            <a:xfrm flipV="1">
              <a:off x="3748748" y="2534983"/>
              <a:ext cx="103513" cy="2259157"/>
            </a:xfrm>
            <a:prstGeom prst="line">
              <a:avLst/>
            </a:prstGeom>
            <a:ln w="127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68" name="AutoShape 368"/>
            <p:cNvSpPr/>
            <p:nvPr/>
          </p:nvSpPr>
          <p:spPr>
            <a:xfrm flipH="1" flipV="1">
              <a:off x="3852261" y="2501305"/>
              <a:ext cx="1062924" cy="2292835"/>
            </a:xfrm>
            <a:prstGeom prst="line">
              <a:avLst/>
            </a:prstGeom>
            <a:ln w="127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69" name="AutoShape 369"/>
            <p:cNvSpPr/>
            <p:nvPr/>
          </p:nvSpPr>
          <p:spPr>
            <a:xfrm flipH="1" flipV="1">
              <a:off x="3881170" y="2523704"/>
              <a:ext cx="1860068" cy="2270436"/>
            </a:xfrm>
            <a:prstGeom prst="line">
              <a:avLst/>
            </a:prstGeom>
            <a:ln w="127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70" name="AutoShape 370"/>
            <p:cNvSpPr/>
            <p:nvPr/>
          </p:nvSpPr>
          <p:spPr>
            <a:xfrm flipH="1" flipV="1">
              <a:off x="3881170" y="2535078"/>
              <a:ext cx="2688755" cy="2259063"/>
            </a:xfrm>
            <a:prstGeom prst="line">
              <a:avLst/>
            </a:prstGeom>
            <a:ln w="127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71" name="AutoShape 371"/>
            <p:cNvSpPr/>
            <p:nvPr/>
          </p:nvSpPr>
          <p:spPr>
            <a:xfrm flipH="1" flipV="1">
              <a:off x="4507114" y="2501305"/>
              <a:ext cx="2099707" cy="2315235"/>
            </a:xfrm>
            <a:prstGeom prst="line">
              <a:avLst/>
            </a:prstGeom>
            <a:ln w="127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72" name="AutoShape 372"/>
            <p:cNvSpPr/>
            <p:nvPr/>
          </p:nvSpPr>
          <p:spPr>
            <a:xfrm flipH="1" flipV="1">
              <a:off x="4507114" y="2557529"/>
              <a:ext cx="1234124" cy="2236611"/>
            </a:xfrm>
            <a:prstGeom prst="line">
              <a:avLst/>
            </a:prstGeom>
            <a:ln w="127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73" name="AutoShape 373"/>
            <p:cNvSpPr/>
            <p:nvPr/>
          </p:nvSpPr>
          <p:spPr>
            <a:xfrm flipH="1" flipV="1">
              <a:off x="4507114" y="2539962"/>
              <a:ext cx="408071" cy="2254179"/>
            </a:xfrm>
            <a:prstGeom prst="line">
              <a:avLst/>
            </a:prstGeom>
            <a:ln w="127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74" name="AutoShape 374"/>
            <p:cNvSpPr/>
            <p:nvPr/>
          </p:nvSpPr>
          <p:spPr>
            <a:xfrm flipV="1">
              <a:off x="3748748" y="2501305"/>
              <a:ext cx="758366" cy="2317874"/>
            </a:xfrm>
            <a:prstGeom prst="line">
              <a:avLst/>
            </a:prstGeom>
            <a:ln w="127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75" name="AutoShape 375"/>
            <p:cNvSpPr/>
            <p:nvPr/>
          </p:nvSpPr>
          <p:spPr>
            <a:xfrm flipV="1">
              <a:off x="3064769" y="2501305"/>
              <a:ext cx="1413353" cy="2292835"/>
            </a:xfrm>
            <a:prstGeom prst="line">
              <a:avLst/>
            </a:prstGeom>
            <a:ln w="127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76" name="AutoShape 376"/>
            <p:cNvSpPr/>
            <p:nvPr/>
          </p:nvSpPr>
          <p:spPr>
            <a:xfrm flipV="1">
              <a:off x="2384461" y="2533369"/>
              <a:ext cx="2087067" cy="2243737"/>
            </a:xfrm>
            <a:prstGeom prst="line">
              <a:avLst/>
            </a:prstGeom>
            <a:ln w="127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77" name="AutoShape 377"/>
            <p:cNvSpPr/>
            <p:nvPr/>
          </p:nvSpPr>
          <p:spPr>
            <a:xfrm flipV="1">
              <a:off x="2384461" y="2501305"/>
              <a:ext cx="2777505" cy="2292835"/>
            </a:xfrm>
            <a:prstGeom prst="line">
              <a:avLst/>
            </a:prstGeom>
            <a:ln w="127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78" name="AutoShape 378"/>
            <p:cNvSpPr/>
            <p:nvPr/>
          </p:nvSpPr>
          <p:spPr>
            <a:xfrm flipV="1">
              <a:off x="3064769" y="2501305"/>
              <a:ext cx="2097198" cy="2292835"/>
            </a:xfrm>
            <a:prstGeom prst="line">
              <a:avLst/>
            </a:prstGeom>
            <a:ln w="127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79" name="AutoShape 379"/>
            <p:cNvSpPr/>
            <p:nvPr/>
          </p:nvSpPr>
          <p:spPr>
            <a:xfrm flipV="1">
              <a:off x="3748748" y="2501305"/>
              <a:ext cx="1413219" cy="2292835"/>
            </a:xfrm>
            <a:prstGeom prst="line">
              <a:avLst/>
            </a:prstGeom>
            <a:ln w="127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80" name="AutoShape 380"/>
            <p:cNvSpPr/>
            <p:nvPr/>
          </p:nvSpPr>
          <p:spPr>
            <a:xfrm flipV="1">
              <a:off x="4915185" y="2501305"/>
              <a:ext cx="246781" cy="2292835"/>
            </a:xfrm>
            <a:prstGeom prst="line">
              <a:avLst/>
            </a:prstGeom>
            <a:ln w="127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81" name="AutoShape 381"/>
            <p:cNvSpPr/>
            <p:nvPr/>
          </p:nvSpPr>
          <p:spPr>
            <a:xfrm flipH="1" flipV="1">
              <a:off x="5184366" y="2501305"/>
              <a:ext cx="556872" cy="2292835"/>
            </a:xfrm>
            <a:prstGeom prst="line">
              <a:avLst/>
            </a:prstGeom>
            <a:ln w="127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82" name="AutoShape 382"/>
            <p:cNvSpPr/>
            <p:nvPr/>
          </p:nvSpPr>
          <p:spPr>
            <a:xfrm flipH="1" flipV="1">
              <a:off x="5192269" y="2501305"/>
              <a:ext cx="1377656" cy="2292835"/>
            </a:xfrm>
            <a:prstGeom prst="line">
              <a:avLst/>
            </a:prstGeom>
            <a:ln w="127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83" name="Freeform 383"/>
            <p:cNvSpPr/>
            <p:nvPr/>
          </p:nvSpPr>
          <p:spPr>
            <a:xfrm>
              <a:off x="4477193" y="6112334"/>
              <a:ext cx="242496" cy="441906"/>
            </a:xfrm>
            <a:custGeom>
              <a:avLst/>
              <a:gdLst/>
              <a:ahLst/>
              <a:cxnLst/>
              <a:rect l="l" t="t" r="r" b="b"/>
              <a:pathLst>
                <a:path w="242496" h="441906">
                  <a:moveTo>
                    <a:pt x="0" y="0"/>
                  </a:moveTo>
                  <a:lnTo>
                    <a:pt x="242496" y="0"/>
                  </a:lnTo>
                  <a:lnTo>
                    <a:pt x="242496" y="441906"/>
                  </a:lnTo>
                  <a:lnTo>
                    <a:pt x="0" y="441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grpSp>
          <p:nvGrpSpPr>
            <p:cNvPr id="384" name="Group 384"/>
            <p:cNvGrpSpPr/>
            <p:nvPr/>
          </p:nvGrpSpPr>
          <p:grpSpPr>
            <a:xfrm>
              <a:off x="2548909" y="0"/>
              <a:ext cx="4153788" cy="353764"/>
              <a:chOff x="0" y="0"/>
              <a:chExt cx="1836131" cy="156377"/>
            </a:xfrm>
          </p:grpSpPr>
          <p:sp>
            <p:nvSpPr>
              <p:cNvPr id="385" name="Freeform 385"/>
              <p:cNvSpPr/>
              <p:nvPr/>
            </p:nvSpPr>
            <p:spPr>
              <a:xfrm>
                <a:off x="0" y="0"/>
                <a:ext cx="1836131" cy="156377"/>
              </a:xfrm>
              <a:custGeom>
                <a:avLst/>
                <a:gdLst/>
                <a:ahLst/>
                <a:cxnLst/>
                <a:rect l="l" t="t" r="r" b="b"/>
                <a:pathLst>
                  <a:path w="1836131" h="156377">
                    <a:moveTo>
                      <a:pt x="29810" y="0"/>
                    </a:moveTo>
                    <a:lnTo>
                      <a:pt x="1806321" y="0"/>
                    </a:lnTo>
                    <a:cubicBezTo>
                      <a:pt x="1814227" y="0"/>
                      <a:pt x="1821810" y="3141"/>
                      <a:pt x="1827400" y="8731"/>
                    </a:cubicBezTo>
                    <a:cubicBezTo>
                      <a:pt x="1832991" y="14322"/>
                      <a:pt x="1836131" y="21904"/>
                      <a:pt x="1836131" y="29810"/>
                    </a:cubicBezTo>
                    <a:lnTo>
                      <a:pt x="1836131" y="126567"/>
                    </a:lnTo>
                    <a:cubicBezTo>
                      <a:pt x="1836131" y="134473"/>
                      <a:pt x="1832991" y="142055"/>
                      <a:pt x="1827400" y="147646"/>
                    </a:cubicBezTo>
                    <a:cubicBezTo>
                      <a:pt x="1821810" y="153236"/>
                      <a:pt x="1814227" y="156377"/>
                      <a:pt x="1806321" y="156377"/>
                    </a:cubicBezTo>
                    <a:lnTo>
                      <a:pt x="29810" y="156377"/>
                    </a:lnTo>
                    <a:cubicBezTo>
                      <a:pt x="13347" y="156377"/>
                      <a:pt x="0" y="143030"/>
                      <a:pt x="0" y="126567"/>
                    </a:cubicBezTo>
                    <a:lnTo>
                      <a:pt x="0" y="29810"/>
                    </a:lnTo>
                    <a:cubicBezTo>
                      <a:pt x="0" y="21904"/>
                      <a:pt x="3141" y="14322"/>
                      <a:pt x="8731" y="8731"/>
                    </a:cubicBezTo>
                    <a:cubicBezTo>
                      <a:pt x="14322" y="3141"/>
                      <a:pt x="21904" y="0"/>
                      <a:pt x="2981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CC0DF">
                      <a:alpha val="100000"/>
                    </a:srgbClr>
                  </a:gs>
                  <a:gs pos="100000">
                    <a:srgbClr val="FFDE59">
                      <a:alpha val="100000"/>
                    </a:srgbClr>
                  </a:gs>
                </a:gsLst>
                <a:lin ang="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386" name="TextBox 386"/>
              <p:cNvSpPr txBox="1"/>
              <p:nvPr/>
            </p:nvSpPr>
            <p:spPr>
              <a:xfrm>
                <a:off x="0" y="9525"/>
                <a:ext cx="1836131" cy="146852"/>
              </a:xfrm>
              <a:prstGeom prst="rect">
                <a:avLst/>
              </a:prstGeom>
            </p:spPr>
            <p:txBody>
              <a:bodyPr lIns="9973" tIns="9973" rIns="9973" bIns="9973" rtlCol="0" anchor="ctr"/>
              <a:lstStyle/>
              <a:p>
                <a:pPr algn="ctr">
                  <a:lnSpc>
                    <a:spcPts val="313"/>
                  </a:lnSpc>
                </a:pPr>
                <a:endParaRPr/>
              </a:p>
            </p:txBody>
          </p:sp>
        </p:grpSp>
        <p:sp>
          <p:nvSpPr>
            <p:cNvPr id="387" name="TextBox 387"/>
            <p:cNvSpPr txBox="1"/>
            <p:nvPr/>
          </p:nvSpPr>
          <p:spPr>
            <a:xfrm>
              <a:off x="2615397" y="100957"/>
              <a:ext cx="4087300" cy="2206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03"/>
                </a:lnSpc>
                <a:spcBef>
                  <a:spcPct val="0"/>
                </a:spcBef>
              </a:pPr>
              <a:r>
                <a:rPr lang="en-US" sz="1203" spc="24">
                  <a:solidFill>
                    <a:srgbClr val="00000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4.REACTION RECONSTRUCTION</a:t>
              </a:r>
            </a:p>
          </p:txBody>
        </p:sp>
        <p:grpSp>
          <p:nvGrpSpPr>
            <p:cNvPr id="388" name="Group 388"/>
            <p:cNvGrpSpPr/>
            <p:nvPr/>
          </p:nvGrpSpPr>
          <p:grpSpPr>
            <a:xfrm>
              <a:off x="1871054" y="5729506"/>
              <a:ext cx="5454775" cy="348450"/>
              <a:chOff x="0" y="0"/>
              <a:chExt cx="2513665" cy="160572"/>
            </a:xfrm>
          </p:grpSpPr>
          <p:sp>
            <p:nvSpPr>
              <p:cNvPr id="389" name="Freeform 389"/>
              <p:cNvSpPr/>
              <p:nvPr/>
            </p:nvSpPr>
            <p:spPr>
              <a:xfrm>
                <a:off x="0" y="0"/>
                <a:ext cx="2513666" cy="160572"/>
              </a:xfrm>
              <a:custGeom>
                <a:avLst/>
                <a:gdLst/>
                <a:ahLst/>
                <a:cxnLst/>
                <a:rect l="l" t="t" r="r" b="b"/>
                <a:pathLst>
                  <a:path w="2513666" h="160572">
                    <a:moveTo>
                      <a:pt x="19522" y="0"/>
                    </a:moveTo>
                    <a:lnTo>
                      <a:pt x="2494144" y="0"/>
                    </a:lnTo>
                    <a:cubicBezTo>
                      <a:pt x="2504925" y="0"/>
                      <a:pt x="2513666" y="8740"/>
                      <a:pt x="2513666" y="19522"/>
                    </a:cubicBezTo>
                    <a:lnTo>
                      <a:pt x="2513666" y="141051"/>
                    </a:lnTo>
                    <a:cubicBezTo>
                      <a:pt x="2513666" y="151832"/>
                      <a:pt x="2504925" y="160572"/>
                      <a:pt x="2494144" y="160572"/>
                    </a:cubicBezTo>
                    <a:lnTo>
                      <a:pt x="19522" y="160572"/>
                    </a:lnTo>
                    <a:cubicBezTo>
                      <a:pt x="8740" y="160572"/>
                      <a:pt x="0" y="151832"/>
                      <a:pt x="0" y="141051"/>
                    </a:cubicBezTo>
                    <a:lnTo>
                      <a:pt x="0" y="19522"/>
                    </a:lnTo>
                    <a:cubicBezTo>
                      <a:pt x="0" y="8740"/>
                      <a:pt x="8740" y="0"/>
                      <a:pt x="19522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4AAD">
                      <a:alpha val="100000"/>
                    </a:srgbClr>
                  </a:gs>
                  <a:gs pos="100000">
                    <a:srgbClr val="5DE0E6">
                      <a:alpha val="100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390" name="TextBox 390"/>
              <p:cNvSpPr txBox="1"/>
              <p:nvPr/>
            </p:nvSpPr>
            <p:spPr>
              <a:xfrm>
                <a:off x="0" y="9525"/>
                <a:ext cx="2513665" cy="151047"/>
              </a:xfrm>
              <a:prstGeom prst="rect">
                <a:avLst/>
              </a:prstGeom>
            </p:spPr>
            <p:txBody>
              <a:bodyPr lIns="10421" tIns="10421" rIns="10421" bIns="10421" rtlCol="0" anchor="ctr"/>
              <a:lstStyle/>
              <a:p>
                <a:pPr algn="ctr">
                  <a:lnSpc>
                    <a:spcPts val="301"/>
                  </a:lnSpc>
                </a:pPr>
                <a:endParaRPr/>
              </a:p>
            </p:txBody>
          </p:sp>
        </p:grpSp>
        <p:sp>
          <p:nvSpPr>
            <p:cNvPr id="391" name="TextBox 391"/>
            <p:cNvSpPr txBox="1"/>
            <p:nvPr/>
          </p:nvSpPr>
          <p:spPr>
            <a:xfrm>
              <a:off x="2103832" y="5807630"/>
              <a:ext cx="4989218" cy="2245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18"/>
                </a:lnSpc>
                <a:spcBef>
                  <a:spcPct val="0"/>
                </a:spcBef>
              </a:pPr>
              <a:r>
                <a:rPr lang="en-US" sz="1218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Hierachical Reaction Center Reconstruction</a:t>
              </a:r>
            </a:p>
          </p:txBody>
        </p:sp>
      </p:grpSp>
      <p:grpSp>
        <p:nvGrpSpPr>
          <p:cNvPr id="392" name="Group 392"/>
          <p:cNvGrpSpPr/>
          <p:nvPr/>
        </p:nvGrpSpPr>
        <p:grpSpPr>
          <a:xfrm>
            <a:off x="234955" y="6631399"/>
            <a:ext cx="9188189" cy="3874924"/>
            <a:chOff x="0" y="0"/>
            <a:chExt cx="12250918" cy="5166565"/>
          </a:xfrm>
        </p:grpSpPr>
        <p:grpSp>
          <p:nvGrpSpPr>
            <p:cNvPr id="393" name="Group 393"/>
            <p:cNvGrpSpPr/>
            <p:nvPr/>
          </p:nvGrpSpPr>
          <p:grpSpPr>
            <a:xfrm>
              <a:off x="0" y="622619"/>
              <a:ext cx="7044682" cy="4543946"/>
              <a:chOff x="0" y="0"/>
              <a:chExt cx="1960860" cy="1264790"/>
            </a:xfrm>
          </p:grpSpPr>
          <p:sp>
            <p:nvSpPr>
              <p:cNvPr id="394" name="Freeform 394"/>
              <p:cNvSpPr/>
              <p:nvPr/>
            </p:nvSpPr>
            <p:spPr>
              <a:xfrm>
                <a:off x="0" y="0"/>
                <a:ext cx="1960860" cy="1264790"/>
              </a:xfrm>
              <a:custGeom>
                <a:avLst/>
                <a:gdLst/>
                <a:ahLst/>
                <a:cxnLst/>
                <a:rect l="l" t="t" r="r" b="b"/>
                <a:pathLst>
                  <a:path w="1960860" h="1264790">
                    <a:moveTo>
                      <a:pt x="33702" y="0"/>
                    </a:moveTo>
                    <a:lnTo>
                      <a:pt x="1927158" y="0"/>
                    </a:lnTo>
                    <a:cubicBezTo>
                      <a:pt x="1945771" y="0"/>
                      <a:pt x="1960860" y="15089"/>
                      <a:pt x="1960860" y="33702"/>
                    </a:cubicBezTo>
                    <a:lnTo>
                      <a:pt x="1960860" y="1231088"/>
                    </a:lnTo>
                    <a:cubicBezTo>
                      <a:pt x="1960860" y="1249701"/>
                      <a:pt x="1945771" y="1264790"/>
                      <a:pt x="1927158" y="1264790"/>
                    </a:cubicBezTo>
                    <a:lnTo>
                      <a:pt x="33702" y="1264790"/>
                    </a:lnTo>
                    <a:cubicBezTo>
                      <a:pt x="15089" y="1264790"/>
                      <a:pt x="0" y="1249701"/>
                      <a:pt x="0" y="1231088"/>
                    </a:cubicBezTo>
                    <a:lnTo>
                      <a:pt x="0" y="33702"/>
                    </a:lnTo>
                    <a:cubicBezTo>
                      <a:pt x="0" y="15089"/>
                      <a:pt x="15089" y="0"/>
                      <a:pt x="33702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66C4">
                      <a:alpha val="14000"/>
                    </a:srgbClr>
                  </a:gs>
                  <a:gs pos="100000">
                    <a:srgbClr val="FFDE59">
                      <a:alpha val="14000"/>
                    </a:srgbClr>
                  </a:gs>
                </a:gsLst>
                <a:lin ang="0"/>
              </a:gradFill>
              <a:ln w="19050" cap="rnd">
                <a:solidFill>
                  <a:srgbClr val="000000">
                    <a:alpha val="13725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395" name="TextBox 395"/>
              <p:cNvSpPr txBox="1"/>
              <p:nvPr/>
            </p:nvSpPr>
            <p:spPr>
              <a:xfrm>
                <a:off x="0" y="19050"/>
                <a:ext cx="1960860" cy="1245740"/>
              </a:xfrm>
              <a:prstGeom prst="rect">
                <a:avLst/>
              </a:prstGeom>
            </p:spPr>
            <p:txBody>
              <a:bodyPr lIns="17546" tIns="17546" rIns="17546" bIns="17546" rtlCol="0" anchor="ctr"/>
              <a:lstStyle/>
              <a:p>
                <a:pPr algn="ctr">
                  <a:lnSpc>
                    <a:spcPts val="873"/>
                  </a:lnSpc>
                </a:pPr>
                <a:endParaRPr/>
              </a:p>
            </p:txBody>
          </p:sp>
        </p:grpSp>
        <p:grpSp>
          <p:nvGrpSpPr>
            <p:cNvPr id="396" name="Group 396"/>
            <p:cNvGrpSpPr/>
            <p:nvPr/>
          </p:nvGrpSpPr>
          <p:grpSpPr>
            <a:xfrm>
              <a:off x="27415" y="252998"/>
              <a:ext cx="7017267" cy="4543946"/>
              <a:chOff x="0" y="0"/>
              <a:chExt cx="1953229" cy="1264790"/>
            </a:xfrm>
          </p:grpSpPr>
          <p:sp>
            <p:nvSpPr>
              <p:cNvPr id="397" name="Freeform 397"/>
              <p:cNvSpPr/>
              <p:nvPr/>
            </p:nvSpPr>
            <p:spPr>
              <a:xfrm>
                <a:off x="0" y="0"/>
                <a:ext cx="1953229" cy="1264790"/>
              </a:xfrm>
              <a:custGeom>
                <a:avLst/>
                <a:gdLst/>
                <a:ahLst/>
                <a:cxnLst/>
                <a:rect l="l" t="t" r="r" b="b"/>
                <a:pathLst>
                  <a:path w="1953229" h="1264790">
                    <a:moveTo>
                      <a:pt x="33834" y="0"/>
                    </a:moveTo>
                    <a:lnTo>
                      <a:pt x="1919395" y="0"/>
                    </a:lnTo>
                    <a:cubicBezTo>
                      <a:pt x="1928369" y="0"/>
                      <a:pt x="1936974" y="3565"/>
                      <a:pt x="1943319" y="9910"/>
                    </a:cubicBezTo>
                    <a:cubicBezTo>
                      <a:pt x="1949664" y="16255"/>
                      <a:pt x="1953229" y="24860"/>
                      <a:pt x="1953229" y="33834"/>
                    </a:cubicBezTo>
                    <a:lnTo>
                      <a:pt x="1953229" y="1230956"/>
                    </a:lnTo>
                    <a:cubicBezTo>
                      <a:pt x="1953229" y="1239929"/>
                      <a:pt x="1949664" y="1248535"/>
                      <a:pt x="1943319" y="1254880"/>
                    </a:cubicBezTo>
                    <a:cubicBezTo>
                      <a:pt x="1936974" y="1261225"/>
                      <a:pt x="1928369" y="1264790"/>
                      <a:pt x="1919395" y="1264790"/>
                    </a:cubicBezTo>
                    <a:lnTo>
                      <a:pt x="33834" y="1264790"/>
                    </a:lnTo>
                    <a:cubicBezTo>
                      <a:pt x="24860" y="1264790"/>
                      <a:pt x="16255" y="1261225"/>
                      <a:pt x="9910" y="1254880"/>
                    </a:cubicBezTo>
                    <a:cubicBezTo>
                      <a:pt x="3565" y="1248535"/>
                      <a:pt x="0" y="1239929"/>
                      <a:pt x="0" y="1230956"/>
                    </a:cubicBezTo>
                    <a:lnTo>
                      <a:pt x="0" y="33834"/>
                    </a:lnTo>
                    <a:cubicBezTo>
                      <a:pt x="0" y="24860"/>
                      <a:pt x="3565" y="16255"/>
                      <a:pt x="9910" y="9910"/>
                    </a:cubicBezTo>
                    <a:cubicBezTo>
                      <a:pt x="16255" y="3565"/>
                      <a:pt x="24860" y="0"/>
                      <a:pt x="33834" y="0"/>
                    </a:cubicBezTo>
                    <a:close/>
                  </a:path>
                </a:pathLst>
              </a:custGeom>
              <a:ln w="19050" cap="rnd">
                <a:gradFill>
                  <a:gsLst>
                    <a:gs pos="0">
                      <a:srgbClr val="FF66C4">
                        <a:alpha val="18000"/>
                      </a:srgbClr>
                    </a:gs>
                    <a:gs pos="100000">
                      <a:srgbClr val="FFDE59">
                        <a:alpha val="18000"/>
                      </a:srgbClr>
                    </a:gs>
                  </a:gsLst>
                  <a:lin ang="0"/>
                </a:gra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398" name="TextBox 398"/>
              <p:cNvSpPr txBox="1"/>
              <p:nvPr/>
            </p:nvSpPr>
            <p:spPr>
              <a:xfrm>
                <a:off x="0" y="19050"/>
                <a:ext cx="1953229" cy="1245740"/>
              </a:xfrm>
              <a:prstGeom prst="rect">
                <a:avLst/>
              </a:prstGeom>
            </p:spPr>
            <p:txBody>
              <a:bodyPr lIns="17546" tIns="17546" rIns="17546" bIns="17546" rtlCol="0" anchor="ctr"/>
              <a:lstStyle/>
              <a:p>
                <a:pPr algn="ctr">
                  <a:lnSpc>
                    <a:spcPts val="873"/>
                  </a:lnSpc>
                </a:pPr>
                <a:endParaRPr/>
              </a:p>
            </p:txBody>
          </p:sp>
        </p:grpSp>
        <p:sp>
          <p:nvSpPr>
            <p:cNvPr id="399" name="Freeform 399"/>
            <p:cNvSpPr/>
            <p:nvPr/>
          </p:nvSpPr>
          <p:spPr>
            <a:xfrm rot="-10800000">
              <a:off x="3382316" y="0"/>
              <a:ext cx="252634" cy="460382"/>
            </a:xfrm>
            <a:custGeom>
              <a:avLst/>
              <a:gdLst/>
              <a:ahLst/>
              <a:cxnLst/>
              <a:rect l="l" t="t" r="r" b="b"/>
              <a:pathLst>
                <a:path w="252634" h="460382">
                  <a:moveTo>
                    <a:pt x="0" y="0"/>
                  </a:moveTo>
                  <a:lnTo>
                    <a:pt x="252635" y="0"/>
                  </a:lnTo>
                  <a:lnTo>
                    <a:pt x="252635" y="460382"/>
                  </a:lnTo>
                  <a:lnTo>
                    <a:pt x="0" y="460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grpSp>
          <p:nvGrpSpPr>
            <p:cNvPr id="400" name="Group 400"/>
            <p:cNvGrpSpPr/>
            <p:nvPr/>
          </p:nvGrpSpPr>
          <p:grpSpPr>
            <a:xfrm>
              <a:off x="1383686" y="445737"/>
              <a:ext cx="4153788" cy="353764"/>
              <a:chOff x="0" y="0"/>
              <a:chExt cx="1836131" cy="156377"/>
            </a:xfrm>
          </p:grpSpPr>
          <p:sp>
            <p:nvSpPr>
              <p:cNvPr id="401" name="Freeform 401"/>
              <p:cNvSpPr/>
              <p:nvPr/>
            </p:nvSpPr>
            <p:spPr>
              <a:xfrm>
                <a:off x="0" y="0"/>
                <a:ext cx="1836131" cy="156377"/>
              </a:xfrm>
              <a:custGeom>
                <a:avLst/>
                <a:gdLst/>
                <a:ahLst/>
                <a:cxnLst/>
                <a:rect l="l" t="t" r="r" b="b"/>
                <a:pathLst>
                  <a:path w="1836131" h="156377">
                    <a:moveTo>
                      <a:pt x="29810" y="0"/>
                    </a:moveTo>
                    <a:lnTo>
                      <a:pt x="1806321" y="0"/>
                    </a:lnTo>
                    <a:cubicBezTo>
                      <a:pt x="1814227" y="0"/>
                      <a:pt x="1821810" y="3141"/>
                      <a:pt x="1827400" y="8731"/>
                    </a:cubicBezTo>
                    <a:cubicBezTo>
                      <a:pt x="1832991" y="14322"/>
                      <a:pt x="1836131" y="21904"/>
                      <a:pt x="1836131" y="29810"/>
                    </a:cubicBezTo>
                    <a:lnTo>
                      <a:pt x="1836131" y="126567"/>
                    </a:lnTo>
                    <a:cubicBezTo>
                      <a:pt x="1836131" y="134473"/>
                      <a:pt x="1832991" y="142055"/>
                      <a:pt x="1827400" y="147646"/>
                    </a:cubicBezTo>
                    <a:cubicBezTo>
                      <a:pt x="1821810" y="153236"/>
                      <a:pt x="1814227" y="156377"/>
                      <a:pt x="1806321" y="156377"/>
                    </a:cubicBezTo>
                    <a:lnTo>
                      <a:pt x="29810" y="156377"/>
                    </a:lnTo>
                    <a:cubicBezTo>
                      <a:pt x="13347" y="156377"/>
                      <a:pt x="0" y="143030"/>
                      <a:pt x="0" y="126567"/>
                    </a:cubicBezTo>
                    <a:lnTo>
                      <a:pt x="0" y="29810"/>
                    </a:lnTo>
                    <a:cubicBezTo>
                      <a:pt x="0" y="21904"/>
                      <a:pt x="3141" y="14322"/>
                      <a:pt x="8731" y="8731"/>
                    </a:cubicBezTo>
                    <a:cubicBezTo>
                      <a:pt x="14322" y="3141"/>
                      <a:pt x="21904" y="0"/>
                      <a:pt x="2981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66C4">
                      <a:alpha val="100000"/>
                    </a:srgbClr>
                  </a:gs>
                  <a:gs pos="100000">
                    <a:srgbClr val="FFDE59">
                      <a:alpha val="100000"/>
                    </a:srgbClr>
                  </a:gs>
                </a:gsLst>
                <a:lin ang="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02" name="TextBox 402"/>
              <p:cNvSpPr txBox="1"/>
              <p:nvPr/>
            </p:nvSpPr>
            <p:spPr>
              <a:xfrm>
                <a:off x="0" y="9525"/>
                <a:ext cx="1836131" cy="146852"/>
              </a:xfrm>
              <a:prstGeom prst="rect">
                <a:avLst/>
              </a:prstGeom>
            </p:spPr>
            <p:txBody>
              <a:bodyPr lIns="9973" tIns="9973" rIns="9973" bIns="9973" rtlCol="0" anchor="ctr"/>
              <a:lstStyle/>
              <a:p>
                <a:pPr algn="ctr">
                  <a:lnSpc>
                    <a:spcPts val="313"/>
                  </a:lnSpc>
                </a:pPr>
                <a:endParaRPr/>
              </a:p>
            </p:txBody>
          </p:sp>
        </p:grpSp>
        <p:sp>
          <p:nvSpPr>
            <p:cNvPr id="403" name="TextBox 403"/>
            <p:cNvSpPr txBox="1"/>
            <p:nvPr/>
          </p:nvSpPr>
          <p:spPr>
            <a:xfrm>
              <a:off x="1450175" y="546694"/>
              <a:ext cx="4087300" cy="220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03"/>
                </a:lnSpc>
                <a:spcBef>
                  <a:spcPct val="0"/>
                </a:spcBef>
              </a:pPr>
              <a:r>
                <a:rPr lang="en-US" sz="1203" spc="24">
                  <a:solidFill>
                    <a:srgbClr val="00000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2. SELF-ATTENTION</a:t>
              </a:r>
            </a:p>
          </p:txBody>
        </p:sp>
        <p:sp>
          <p:nvSpPr>
            <p:cNvPr id="404" name="AutoShape 404"/>
            <p:cNvSpPr/>
            <p:nvPr/>
          </p:nvSpPr>
          <p:spPr>
            <a:xfrm flipH="1">
              <a:off x="1948192" y="1329157"/>
              <a:ext cx="1728773" cy="249638"/>
            </a:xfrm>
            <a:prstGeom prst="line">
              <a:avLst/>
            </a:prstGeom>
            <a:ln w="12700" cap="flat">
              <a:gradFill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5400000"/>
              </a:gradFill>
              <a:prstDash val="solid"/>
              <a:headEnd type="none" w="sm" len="sm"/>
              <a:tailEnd type="arrow" w="med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405" name="AutoShape 405"/>
            <p:cNvSpPr/>
            <p:nvPr/>
          </p:nvSpPr>
          <p:spPr>
            <a:xfrm>
              <a:off x="3676965" y="1329157"/>
              <a:ext cx="1773331" cy="249638"/>
            </a:xfrm>
            <a:prstGeom prst="line">
              <a:avLst/>
            </a:prstGeom>
            <a:ln w="12700" cap="flat">
              <a:gradFill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5400000"/>
              </a:gradFill>
              <a:prstDash val="solid"/>
              <a:headEnd type="none" w="sm" len="sm"/>
              <a:tailEnd type="arrow" w="med" len="sm"/>
            </a:ln>
          </p:spPr>
          <p:txBody>
            <a:bodyPr/>
            <a:lstStyle/>
            <a:p>
              <a:endParaRPr lang="en-VN"/>
            </a:p>
          </p:txBody>
        </p:sp>
        <p:grpSp>
          <p:nvGrpSpPr>
            <p:cNvPr id="406" name="Group 406"/>
            <p:cNvGrpSpPr/>
            <p:nvPr/>
          </p:nvGrpSpPr>
          <p:grpSpPr>
            <a:xfrm>
              <a:off x="3211170" y="896267"/>
              <a:ext cx="931590" cy="432890"/>
              <a:chOff x="0" y="0"/>
              <a:chExt cx="818990" cy="380567"/>
            </a:xfrm>
          </p:grpSpPr>
          <p:sp>
            <p:nvSpPr>
              <p:cNvPr id="407" name="Freeform 407"/>
              <p:cNvSpPr/>
              <p:nvPr/>
            </p:nvSpPr>
            <p:spPr>
              <a:xfrm>
                <a:off x="0" y="0"/>
                <a:ext cx="818990" cy="380567"/>
              </a:xfrm>
              <a:custGeom>
                <a:avLst/>
                <a:gdLst/>
                <a:ahLst/>
                <a:cxnLst/>
                <a:rect l="l" t="t" r="r" b="b"/>
                <a:pathLst>
                  <a:path w="818990" h="380567">
                    <a:moveTo>
                      <a:pt x="190284" y="0"/>
                    </a:moveTo>
                    <a:lnTo>
                      <a:pt x="628706" y="0"/>
                    </a:lnTo>
                    <a:cubicBezTo>
                      <a:pt x="733797" y="0"/>
                      <a:pt x="818990" y="85193"/>
                      <a:pt x="818990" y="190284"/>
                    </a:cubicBezTo>
                    <a:lnTo>
                      <a:pt x="818990" y="190284"/>
                    </a:lnTo>
                    <a:cubicBezTo>
                      <a:pt x="818990" y="295374"/>
                      <a:pt x="733797" y="380567"/>
                      <a:pt x="628706" y="380567"/>
                    </a:cubicBezTo>
                    <a:lnTo>
                      <a:pt x="190284" y="380567"/>
                    </a:lnTo>
                    <a:cubicBezTo>
                      <a:pt x="85193" y="380567"/>
                      <a:pt x="0" y="295374"/>
                      <a:pt x="0" y="190284"/>
                    </a:cubicBezTo>
                    <a:lnTo>
                      <a:pt x="0" y="190284"/>
                    </a:lnTo>
                    <a:cubicBezTo>
                      <a:pt x="0" y="85193"/>
                      <a:pt x="85193" y="0"/>
                      <a:pt x="19028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08" name="TextBox 408"/>
              <p:cNvSpPr txBox="1"/>
              <p:nvPr/>
            </p:nvSpPr>
            <p:spPr>
              <a:xfrm>
                <a:off x="0" y="9525"/>
                <a:ext cx="818990" cy="371042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sp>
          <p:nvSpPr>
            <p:cNvPr id="409" name="TextBox 409"/>
            <p:cNvSpPr txBox="1"/>
            <p:nvPr/>
          </p:nvSpPr>
          <p:spPr>
            <a:xfrm>
              <a:off x="3605403" y="1044021"/>
              <a:ext cx="143123" cy="2111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80"/>
                </a:lnSpc>
                <a:spcBef>
                  <a:spcPct val="0"/>
                </a:spcBef>
              </a:pPr>
              <a:r>
                <a:rPr lang="en-US" sz="1180">
                  <a:solidFill>
                    <a:srgbClr val="FFFFFF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R</a:t>
              </a:r>
            </a:p>
          </p:txBody>
        </p:sp>
        <p:grpSp>
          <p:nvGrpSpPr>
            <p:cNvPr id="410" name="Group 410"/>
            <p:cNvGrpSpPr/>
            <p:nvPr/>
          </p:nvGrpSpPr>
          <p:grpSpPr>
            <a:xfrm>
              <a:off x="1582227" y="1578795"/>
              <a:ext cx="731931" cy="324469"/>
              <a:chOff x="0" y="0"/>
              <a:chExt cx="643463" cy="285251"/>
            </a:xfrm>
          </p:grpSpPr>
          <p:sp>
            <p:nvSpPr>
              <p:cNvPr id="411" name="Freeform 411"/>
              <p:cNvSpPr/>
              <p:nvPr/>
            </p:nvSpPr>
            <p:spPr>
              <a:xfrm>
                <a:off x="0" y="0"/>
                <a:ext cx="643463" cy="285251"/>
              </a:xfrm>
              <a:custGeom>
                <a:avLst/>
                <a:gdLst/>
                <a:ahLst/>
                <a:cxnLst/>
                <a:rect l="l" t="t" r="r" b="b"/>
                <a:pathLst>
                  <a:path w="643463" h="285251">
                    <a:moveTo>
                      <a:pt x="142626" y="0"/>
                    </a:moveTo>
                    <a:lnTo>
                      <a:pt x="500838" y="0"/>
                    </a:lnTo>
                    <a:cubicBezTo>
                      <a:pt x="579608" y="0"/>
                      <a:pt x="643463" y="63856"/>
                      <a:pt x="643463" y="142626"/>
                    </a:cubicBezTo>
                    <a:lnTo>
                      <a:pt x="643463" y="142626"/>
                    </a:lnTo>
                    <a:cubicBezTo>
                      <a:pt x="643463" y="221395"/>
                      <a:pt x="579608" y="285251"/>
                      <a:pt x="500838" y="285251"/>
                    </a:cubicBezTo>
                    <a:lnTo>
                      <a:pt x="142626" y="285251"/>
                    </a:lnTo>
                    <a:cubicBezTo>
                      <a:pt x="63856" y="285251"/>
                      <a:pt x="0" y="221395"/>
                      <a:pt x="0" y="142626"/>
                    </a:cubicBezTo>
                    <a:lnTo>
                      <a:pt x="0" y="142626"/>
                    </a:lnTo>
                    <a:cubicBezTo>
                      <a:pt x="0" y="63856"/>
                      <a:pt x="63856" y="0"/>
                      <a:pt x="142626" y="0"/>
                    </a:cubicBezTo>
                    <a:close/>
                  </a:path>
                </a:pathLst>
              </a:custGeom>
              <a:ln w="38100" cap="rnd">
                <a:gradFill>
                  <a:gsLst>
                    <a:gs pos="0">
                      <a:srgbClr val="38B6FF">
                        <a:alpha val="100000"/>
                      </a:srgbClr>
                    </a:gs>
                    <a:gs pos="100000">
                      <a:srgbClr val="44489A">
                        <a:alpha val="100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12" name="TextBox 412"/>
              <p:cNvSpPr txBox="1"/>
              <p:nvPr/>
            </p:nvSpPr>
            <p:spPr>
              <a:xfrm>
                <a:off x="0" y="9525"/>
                <a:ext cx="643463" cy="275726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sp>
          <p:nvSpPr>
            <p:cNvPr id="413" name="TextBox 413"/>
            <p:cNvSpPr txBox="1"/>
            <p:nvPr/>
          </p:nvSpPr>
          <p:spPr>
            <a:xfrm>
              <a:off x="1862578" y="1629545"/>
              <a:ext cx="156029" cy="2334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43"/>
                </a:lnSpc>
                <a:spcBef>
                  <a:spcPct val="0"/>
                </a:spcBef>
              </a:pPr>
              <a:r>
                <a:rPr lang="en-US" sz="1243">
                  <a:solidFill>
                    <a:srgbClr val="4E95D9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V</a:t>
              </a:r>
            </a:p>
          </p:txBody>
        </p:sp>
        <p:grpSp>
          <p:nvGrpSpPr>
            <p:cNvPr id="414" name="Group 414"/>
            <p:cNvGrpSpPr/>
            <p:nvPr/>
          </p:nvGrpSpPr>
          <p:grpSpPr>
            <a:xfrm>
              <a:off x="5084331" y="1578795"/>
              <a:ext cx="731931" cy="327323"/>
              <a:chOff x="0" y="0"/>
              <a:chExt cx="643463" cy="287760"/>
            </a:xfrm>
          </p:grpSpPr>
          <p:sp>
            <p:nvSpPr>
              <p:cNvPr id="415" name="Freeform 415"/>
              <p:cNvSpPr/>
              <p:nvPr/>
            </p:nvSpPr>
            <p:spPr>
              <a:xfrm>
                <a:off x="0" y="0"/>
                <a:ext cx="643463" cy="287760"/>
              </a:xfrm>
              <a:custGeom>
                <a:avLst/>
                <a:gdLst/>
                <a:ahLst/>
                <a:cxnLst/>
                <a:rect l="l" t="t" r="r" b="b"/>
                <a:pathLst>
                  <a:path w="643463" h="287760">
                    <a:moveTo>
                      <a:pt x="143880" y="0"/>
                    </a:moveTo>
                    <a:lnTo>
                      <a:pt x="499583" y="0"/>
                    </a:lnTo>
                    <a:cubicBezTo>
                      <a:pt x="579046" y="0"/>
                      <a:pt x="643463" y="64417"/>
                      <a:pt x="643463" y="143880"/>
                    </a:cubicBezTo>
                    <a:lnTo>
                      <a:pt x="643463" y="143880"/>
                    </a:lnTo>
                    <a:cubicBezTo>
                      <a:pt x="643463" y="182039"/>
                      <a:pt x="628305" y="218636"/>
                      <a:pt x="601322" y="245618"/>
                    </a:cubicBezTo>
                    <a:cubicBezTo>
                      <a:pt x="574339" y="272601"/>
                      <a:pt x="537743" y="287760"/>
                      <a:pt x="499583" y="287760"/>
                    </a:cubicBezTo>
                    <a:lnTo>
                      <a:pt x="143880" y="287760"/>
                    </a:lnTo>
                    <a:cubicBezTo>
                      <a:pt x="105721" y="287760"/>
                      <a:pt x="69124" y="272601"/>
                      <a:pt x="42141" y="245618"/>
                    </a:cubicBezTo>
                    <a:cubicBezTo>
                      <a:pt x="15159" y="218636"/>
                      <a:pt x="0" y="182039"/>
                      <a:pt x="0" y="143880"/>
                    </a:cubicBezTo>
                    <a:lnTo>
                      <a:pt x="0" y="143880"/>
                    </a:lnTo>
                    <a:cubicBezTo>
                      <a:pt x="0" y="105721"/>
                      <a:pt x="15159" y="69124"/>
                      <a:pt x="42141" y="42141"/>
                    </a:cubicBezTo>
                    <a:cubicBezTo>
                      <a:pt x="69124" y="15159"/>
                      <a:pt x="105721" y="0"/>
                      <a:pt x="143880" y="0"/>
                    </a:cubicBezTo>
                    <a:close/>
                  </a:path>
                </a:pathLst>
              </a:custGeom>
              <a:ln w="38100" cap="rnd">
                <a:gradFill>
                  <a:gsLst>
                    <a:gs pos="0">
                      <a:srgbClr val="38B6FF">
                        <a:alpha val="100000"/>
                      </a:srgbClr>
                    </a:gs>
                    <a:gs pos="100000">
                      <a:srgbClr val="44489A">
                        <a:alpha val="100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16" name="TextBox 416"/>
              <p:cNvSpPr txBox="1"/>
              <p:nvPr/>
            </p:nvSpPr>
            <p:spPr>
              <a:xfrm>
                <a:off x="0" y="9525"/>
                <a:ext cx="643463" cy="278235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sp>
          <p:nvSpPr>
            <p:cNvPr id="417" name="TextBox 417"/>
            <p:cNvSpPr txBox="1"/>
            <p:nvPr/>
          </p:nvSpPr>
          <p:spPr>
            <a:xfrm>
              <a:off x="5374923" y="1632399"/>
              <a:ext cx="150746" cy="2334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43"/>
                </a:lnSpc>
                <a:spcBef>
                  <a:spcPct val="0"/>
                </a:spcBef>
              </a:pPr>
              <a:r>
                <a:rPr lang="en-US" sz="1243">
                  <a:solidFill>
                    <a:srgbClr val="4E95D9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K</a:t>
              </a:r>
            </a:p>
          </p:txBody>
        </p:sp>
        <p:sp>
          <p:nvSpPr>
            <p:cNvPr id="418" name="AutoShape 418"/>
            <p:cNvSpPr/>
            <p:nvPr/>
          </p:nvSpPr>
          <p:spPr>
            <a:xfrm>
              <a:off x="3676965" y="1329157"/>
              <a:ext cx="0" cy="249638"/>
            </a:xfrm>
            <a:prstGeom prst="line">
              <a:avLst/>
            </a:prstGeom>
            <a:ln w="12700" cap="flat">
              <a:gradFill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5400000"/>
              </a:gradFill>
              <a:prstDash val="solid"/>
              <a:headEnd type="none" w="sm" len="sm"/>
              <a:tailEnd type="arrow" w="med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419" name="AutoShape 419"/>
            <p:cNvSpPr/>
            <p:nvPr/>
          </p:nvSpPr>
          <p:spPr>
            <a:xfrm>
              <a:off x="3684806" y="1903264"/>
              <a:ext cx="941915" cy="663286"/>
            </a:xfrm>
            <a:prstGeom prst="line">
              <a:avLst/>
            </a:prstGeom>
            <a:ln w="12700" cap="flat">
              <a:gradFill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prstDash val="solid"/>
              <a:headEnd type="none" w="sm" len="sm"/>
              <a:tailEnd type="arrow" w="med" len="sm"/>
            </a:ln>
          </p:spPr>
          <p:txBody>
            <a:bodyPr/>
            <a:lstStyle/>
            <a:p>
              <a:endParaRPr lang="en-VN"/>
            </a:p>
          </p:txBody>
        </p:sp>
        <p:grpSp>
          <p:nvGrpSpPr>
            <p:cNvPr id="420" name="Group 420"/>
            <p:cNvGrpSpPr/>
            <p:nvPr/>
          </p:nvGrpSpPr>
          <p:grpSpPr>
            <a:xfrm>
              <a:off x="3312374" y="1578795"/>
              <a:ext cx="731931" cy="324469"/>
              <a:chOff x="0" y="0"/>
              <a:chExt cx="643463" cy="285251"/>
            </a:xfrm>
          </p:grpSpPr>
          <p:sp>
            <p:nvSpPr>
              <p:cNvPr id="421" name="Freeform 421"/>
              <p:cNvSpPr/>
              <p:nvPr/>
            </p:nvSpPr>
            <p:spPr>
              <a:xfrm>
                <a:off x="0" y="0"/>
                <a:ext cx="643463" cy="285251"/>
              </a:xfrm>
              <a:custGeom>
                <a:avLst/>
                <a:gdLst/>
                <a:ahLst/>
                <a:cxnLst/>
                <a:rect l="l" t="t" r="r" b="b"/>
                <a:pathLst>
                  <a:path w="643463" h="285251">
                    <a:moveTo>
                      <a:pt x="142626" y="0"/>
                    </a:moveTo>
                    <a:lnTo>
                      <a:pt x="500838" y="0"/>
                    </a:lnTo>
                    <a:cubicBezTo>
                      <a:pt x="579608" y="0"/>
                      <a:pt x="643463" y="63856"/>
                      <a:pt x="643463" y="142626"/>
                    </a:cubicBezTo>
                    <a:lnTo>
                      <a:pt x="643463" y="142626"/>
                    </a:lnTo>
                    <a:cubicBezTo>
                      <a:pt x="643463" y="221395"/>
                      <a:pt x="579608" y="285251"/>
                      <a:pt x="500838" y="285251"/>
                    </a:cubicBezTo>
                    <a:lnTo>
                      <a:pt x="142626" y="285251"/>
                    </a:lnTo>
                    <a:cubicBezTo>
                      <a:pt x="63856" y="285251"/>
                      <a:pt x="0" y="221395"/>
                      <a:pt x="0" y="142626"/>
                    </a:cubicBezTo>
                    <a:lnTo>
                      <a:pt x="0" y="142626"/>
                    </a:lnTo>
                    <a:cubicBezTo>
                      <a:pt x="0" y="63856"/>
                      <a:pt x="63856" y="0"/>
                      <a:pt x="142626" y="0"/>
                    </a:cubicBezTo>
                    <a:close/>
                  </a:path>
                </a:pathLst>
              </a:custGeom>
              <a:ln w="38100" cap="rnd">
                <a:gradFill>
                  <a:gsLst>
                    <a:gs pos="0">
                      <a:srgbClr val="38B6FF">
                        <a:alpha val="100000"/>
                      </a:srgbClr>
                    </a:gs>
                    <a:gs pos="100000">
                      <a:srgbClr val="44489A">
                        <a:alpha val="100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22" name="TextBox 422"/>
              <p:cNvSpPr txBox="1"/>
              <p:nvPr/>
            </p:nvSpPr>
            <p:spPr>
              <a:xfrm>
                <a:off x="0" y="9525"/>
                <a:ext cx="643463" cy="275726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sp>
          <p:nvSpPr>
            <p:cNvPr id="423" name="TextBox 423"/>
            <p:cNvSpPr txBox="1"/>
            <p:nvPr/>
          </p:nvSpPr>
          <p:spPr>
            <a:xfrm>
              <a:off x="3592724" y="1629545"/>
              <a:ext cx="156029" cy="2334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43"/>
                </a:lnSpc>
                <a:spcBef>
                  <a:spcPct val="0"/>
                </a:spcBef>
              </a:pPr>
              <a:r>
                <a:rPr lang="en-US" sz="1243">
                  <a:solidFill>
                    <a:srgbClr val="4E95D9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Q</a:t>
              </a:r>
            </a:p>
          </p:txBody>
        </p:sp>
        <p:sp>
          <p:nvSpPr>
            <p:cNvPr id="424" name="AutoShape 424"/>
            <p:cNvSpPr/>
            <p:nvPr/>
          </p:nvSpPr>
          <p:spPr>
            <a:xfrm flipH="1">
              <a:off x="4627193" y="1906118"/>
              <a:ext cx="823103" cy="618853"/>
            </a:xfrm>
            <a:prstGeom prst="line">
              <a:avLst/>
            </a:prstGeom>
            <a:ln w="12700" cap="flat">
              <a:gradFill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grpSp>
          <p:nvGrpSpPr>
            <p:cNvPr id="425" name="Group 425"/>
            <p:cNvGrpSpPr/>
            <p:nvPr/>
          </p:nvGrpSpPr>
          <p:grpSpPr>
            <a:xfrm>
              <a:off x="3787037" y="2566551"/>
              <a:ext cx="1680313" cy="379867"/>
              <a:chOff x="0" y="0"/>
              <a:chExt cx="1477216" cy="333953"/>
            </a:xfrm>
          </p:grpSpPr>
          <p:sp>
            <p:nvSpPr>
              <p:cNvPr id="426" name="Freeform 426"/>
              <p:cNvSpPr/>
              <p:nvPr/>
            </p:nvSpPr>
            <p:spPr>
              <a:xfrm>
                <a:off x="0" y="0"/>
                <a:ext cx="1477216" cy="333953"/>
              </a:xfrm>
              <a:custGeom>
                <a:avLst/>
                <a:gdLst/>
                <a:ahLst/>
                <a:cxnLst/>
                <a:rect l="l" t="t" r="r" b="b"/>
                <a:pathLst>
                  <a:path w="1477216" h="333953">
                    <a:moveTo>
                      <a:pt x="166977" y="0"/>
                    </a:moveTo>
                    <a:lnTo>
                      <a:pt x="1310239" y="0"/>
                    </a:lnTo>
                    <a:cubicBezTo>
                      <a:pt x="1354524" y="0"/>
                      <a:pt x="1396995" y="17592"/>
                      <a:pt x="1428309" y="48906"/>
                    </a:cubicBezTo>
                    <a:cubicBezTo>
                      <a:pt x="1459624" y="80221"/>
                      <a:pt x="1477216" y="122692"/>
                      <a:pt x="1477216" y="166977"/>
                    </a:cubicBezTo>
                    <a:lnTo>
                      <a:pt x="1477216" y="166977"/>
                    </a:lnTo>
                    <a:cubicBezTo>
                      <a:pt x="1477216" y="259195"/>
                      <a:pt x="1402458" y="333953"/>
                      <a:pt x="1310239" y="333953"/>
                    </a:cubicBezTo>
                    <a:lnTo>
                      <a:pt x="166977" y="333953"/>
                    </a:lnTo>
                    <a:cubicBezTo>
                      <a:pt x="74758" y="333953"/>
                      <a:pt x="0" y="259195"/>
                      <a:pt x="0" y="166977"/>
                    </a:cubicBezTo>
                    <a:lnTo>
                      <a:pt x="0" y="166977"/>
                    </a:lnTo>
                    <a:cubicBezTo>
                      <a:pt x="0" y="74758"/>
                      <a:pt x="74758" y="0"/>
                      <a:pt x="166977" y="0"/>
                    </a:cubicBezTo>
                    <a:close/>
                  </a:path>
                </a:pathLst>
              </a:custGeom>
              <a:ln w="38100" cap="rnd">
                <a:gradFill>
                  <a:gsLst>
                    <a:gs pos="0">
                      <a:srgbClr val="38B6FF">
                        <a:alpha val="100000"/>
                      </a:srgbClr>
                    </a:gs>
                    <a:gs pos="100000">
                      <a:srgbClr val="44489A">
                        <a:alpha val="100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27" name="TextBox 427"/>
              <p:cNvSpPr txBox="1"/>
              <p:nvPr/>
            </p:nvSpPr>
            <p:spPr>
              <a:xfrm>
                <a:off x="0" y="9525"/>
                <a:ext cx="1477216" cy="324428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sp>
          <p:nvSpPr>
            <p:cNvPr id="428" name="TextBox 428"/>
            <p:cNvSpPr txBox="1"/>
            <p:nvPr/>
          </p:nvSpPr>
          <p:spPr>
            <a:xfrm>
              <a:off x="3798159" y="2648662"/>
              <a:ext cx="1669191" cy="2334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43"/>
                </a:lnSpc>
                <a:spcBef>
                  <a:spcPct val="0"/>
                </a:spcBef>
              </a:pPr>
              <a:r>
                <a:rPr lang="en-US" sz="1243">
                  <a:solidFill>
                    <a:srgbClr val="4E95D9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SOFTMAX</a:t>
              </a:r>
            </a:p>
          </p:txBody>
        </p:sp>
        <p:grpSp>
          <p:nvGrpSpPr>
            <p:cNvPr id="429" name="Group 429"/>
            <p:cNvGrpSpPr/>
            <p:nvPr/>
          </p:nvGrpSpPr>
          <p:grpSpPr>
            <a:xfrm>
              <a:off x="4260756" y="3325195"/>
              <a:ext cx="731931" cy="327323"/>
              <a:chOff x="0" y="0"/>
              <a:chExt cx="643463" cy="287760"/>
            </a:xfrm>
          </p:grpSpPr>
          <p:sp>
            <p:nvSpPr>
              <p:cNvPr id="430" name="Freeform 430"/>
              <p:cNvSpPr/>
              <p:nvPr/>
            </p:nvSpPr>
            <p:spPr>
              <a:xfrm>
                <a:off x="0" y="0"/>
                <a:ext cx="643463" cy="287760"/>
              </a:xfrm>
              <a:custGeom>
                <a:avLst/>
                <a:gdLst/>
                <a:ahLst/>
                <a:cxnLst/>
                <a:rect l="l" t="t" r="r" b="b"/>
                <a:pathLst>
                  <a:path w="643463" h="287760">
                    <a:moveTo>
                      <a:pt x="143880" y="0"/>
                    </a:moveTo>
                    <a:lnTo>
                      <a:pt x="499583" y="0"/>
                    </a:lnTo>
                    <a:cubicBezTo>
                      <a:pt x="579046" y="0"/>
                      <a:pt x="643463" y="64417"/>
                      <a:pt x="643463" y="143880"/>
                    </a:cubicBezTo>
                    <a:lnTo>
                      <a:pt x="643463" y="143880"/>
                    </a:lnTo>
                    <a:cubicBezTo>
                      <a:pt x="643463" y="182039"/>
                      <a:pt x="628305" y="218636"/>
                      <a:pt x="601322" y="245618"/>
                    </a:cubicBezTo>
                    <a:cubicBezTo>
                      <a:pt x="574339" y="272601"/>
                      <a:pt x="537743" y="287760"/>
                      <a:pt x="499583" y="287760"/>
                    </a:cubicBezTo>
                    <a:lnTo>
                      <a:pt x="143880" y="287760"/>
                    </a:lnTo>
                    <a:cubicBezTo>
                      <a:pt x="105721" y="287760"/>
                      <a:pt x="69124" y="272601"/>
                      <a:pt x="42141" y="245618"/>
                    </a:cubicBezTo>
                    <a:cubicBezTo>
                      <a:pt x="15159" y="218636"/>
                      <a:pt x="0" y="182039"/>
                      <a:pt x="0" y="143880"/>
                    </a:cubicBezTo>
                    <a:lnTo>
                      <a:pt x="0" y="143880"/>
                    </a:lnTo>
                    <a:cubicBezTo>
                      <a:pt x="0" y="105721"/>
                      <a:pt x="15159" y="69124"/>
                      <a:pt x="42141" y="42141"/>
                    </a:cubicBezTo>
                    <a:cubicBezTo>
                      <a:pt x="69124" y="15159"/>
                      <a:pt x="105721" y="0"/>
                      <a:pt x="143880" y="0"/>
                    </a:cubicBezTo>
                    <a:close/>
                  </a:path>
                </a:pathLst>
              </a:custGeom>
              <a:ln w="38100" cap="rnd">
                <a:gradFill>
                  <a:gsLst>
                    <a:gs pos="0">
                      <a:srgbClr val="38B6FF">
                        <a:alpha val="100000"/>
                      </a:srgbClr>
                    </a:gs>
                    <a:gs pos="100000">
                      <a:srgbClr val="44489A">
                        <a:alpha val="100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31" name="TextBox 431"/>
              <p:cNvSpPr txBox="1"/>
              <p:nvPr/>
            </p:nvSpPr>
            <p:spPr>
              <a:xfrm>
                <a:off x="0" y="9525"/>
                <a:ext cx="643463" cy="278235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sp>
          <p:nvSpPr>
            <p:cNvPr id="432" name="TextBox 432"/>
            <p:cNvSpPr txBox="1"/>
            <p:nvPr/>
          </p:nvSpPr>
          <p:spPr>
            <a:xfrm>
              <a:off x="4551349" y="3378798"/>
              <a:ext cx="150746" cy="2334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43"/>
                </a:lnSpc>
                <a:spcBef>
                  <a:spcPct val="0"/>
                </a:spcBef>
              </a:pPr>
              <a:r>
                <a:rPr lang="en-US" sz="1243">
                  <a:solidFill>
                    <a:srgbClr val="4E95D9"/>
                  </a:solidFill>
                  <a:latin typeface="Etna Sans Serif"/>
                  <a:ea typeface="Etna Sans Serif"/>
                  <a:cs typeface="Etna Sans Serif"/>
                  <a:sym typeface="Etna Sans Serif"/>
                </a:rPr>
                <a:t>A</a:t>
              </a:r>
            </a:p>
          </p:txBody>
        </p:sp>
        <p:sp>
          <p:nvSpPr>
            <p:cNvPr id="433" name="AutoShape 433"/>
            <p:cNvSpPr/>
            <p:nvPr/>
          </p:nvSpPr>
          <p:spPr>
            <a:xfrm>
              <a:off x="4627193" y="2933161"/>
              <a:ext cx="0" cy="392033"/>
            </a:xfrm>
            <a:prstGeom prst="line">
              <a:avLst/>
            </a:prstGeom>
            <a:ln w="12700" cap="flat">
              <a:gradFill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prstDash val="solid"/>
              <a:headEnd type="none" w="sm" len="sm"/>
              <a:tailEnd type="arrow" w="med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434" name="AutoShape 434"/>
            <p:cNvSpPr/>
            <p:nvPr/>
          </p:nvSpPr>
          <p:spPr>
            <a:xfrm flipH="1" flipV="1">
              <a:off x="1948192" y="2559668"/>
              <a:ext cx="2684996" cy="1092849"/>
            </a:xfrm>
            <a:prstGeom prst="line">
              <a:avLst/>
            </a:prstGeom>
            <a:ln w="12700" cap="flat">
              <a:gradFill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grpSp>
          <p:nvGrpSpPr>
            <p:cNvPr id="435" name="Group 435"/>
            <p:cNvGrpSpPr/>
            <p:nvPr/>
          </p:nvGrpSpPr>
          <p:grpSpPr>
            <a:xfrm>
              <a:off x="1537691" y="2969536"/>
              <a:ext cx="207482" cy="210364"/>
              <a:chOff x="0" y="0"/>
              <a:chExt cx="182404" cy="184938"/>
            </a:xfrm>
          </p:grpSpPr>
          <p:sp>
            <p:nvSpPr>
              <p:cNvPr id="436" name="Freeform 436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37" name="TextBox 437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38" name="Group 438"/>
            <p:cNvGrpSpPr/>
            <p:nvPr/>
          </p:nvGrpSpPr>
          <p:grpSpPr>
            <a:xfrm>
              <a:off x="1745174" y="2969536"/>
              <a:ext cx="207482" cy="210364"/>
              <a:chOff x="0" y="0"/>
              <a:chExt cx="182404" cy="184938"/>
            </a:xfrm>
          </p:grpSpPr>
          <p:sp>
            <p:nvSpPr>
              <p:cNvPr id="439" name="Freeform 439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40" name="TextBox 440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41" name="Group 441"/>
            <p:cNvGrpSpPr/>
            <p:nvPr/>
          </p:nvGrpSpPr>
          <p:grpSpPr>
            <a:xfrm>
              <a:off x="1330209" y="3179901"/>
              <a:ext cx="207482" cy="210364"/>
              <a:chOff x="0" y="0"/>
              <a:chExt cx="182404" cy="184938"/>
            </a:xfrm>
          </p:grpSpPr>
          <p:sp>
            <p:nvSpPr>
              <p:cNvPr id="442" name="Freeform 442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43" name="TextBox 443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44" name="Group 444"/>
            <p:cNvGrpSpPr/>
            <p:nvPr/>
          </p:nvGrpSpPr>
          <p:grpSpPr>
            <a:xfrm>
              <a:off x="1537691" y="3179901"/>
              <a:ext cx="207482" cy="210364"/>
              <a:chOff x="0" y="0"/>
              <a:chExt cx="182404" cy="184938"/>
            </a:xfrm>
          </p:grpSpPr>
          <p:sp>
            <p:nvSpPr>
              <p:cNvPr id="445" name="Freeform 445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46" name="TextBox 446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47" name="Group 447"/>
            <p:cNvGrpSpPr/>
            <p:nvPr/>
          </p:nvGrpSpPr>
          <p:grpSpPr>
            <a:xfrm>
              <a:off x="1745174" y="3179901"/>
              <a:ext cx="207482" cy="210364"/>
              <a:chOff x="0" y="0"/>
              <a:chExt cx="182404" cy="184938"/>
            </a:xfrm>
          </p:grpSpPr>
          <p:sp>
            <p:nvSpPr>
              <p:cNvPr id="448" name="Freeform 448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49" name="TextBox 449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50" name="Group 450"/>
            <p:cNvGrpSpPr/>
            <p:nvPr/>
          </p:nvGrpSpPr>
          <p:grpSpPr>
            <a:xfrm>
              <a:off x="1952656" y="2969536"/>
              <a:ext cx="207482" cy="210364"/>
              <a:chOff x="0" y="0"/>
              <a:chExt cx="182404" cy="184938"/>
            </a:xfrm>
          </p:grpSpPr>
          <p:sp>
            <p:nvSpPr>
              <p:cNvPr id="451" name="Freeform 451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52" name="TextBox 452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53" name="Group 453"/>
            <p:cNvGrpSpPr/>
            <p:nvPr/>
          </p:nvGrpSpPr>
          <p:grpSpPr>
            <a:xfrm>
              <a:off x="2160139" y="2969536"/>
              <a:ext cx="207482" cy="210364"/>
              <a:chOff x="0" y="0"/>
              <a:chExt cx="182404" cy="184938"/>
            </a:xfrm>
          </p:grpSpPr>
          <p:sp>
            <p:nvSpPr>
              <p:cNvPr id="454" name="Freeform 454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55" name="TextBox 455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56" name="Group 456"/>
            <p:cNvGrpSpPr/>
            <p:nvPr/>
          </p:nvGrpSpPr>
          <p:grpSpPr>
            <a:xfrm>
              <a:off x="2367621" y="2969536"/>
              <a:ext cx="207482" cy="210364"/>
              <a:chOff x="0" y="0"/>
              <a:chExt cx="182404" cy="184938"/>
            </a:xfrm>
          </p:grpSpPr>
          <p:sp>
            <p:nvSpPr>
              <p:cNvPr id="457" name="Freeform 457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58" name="TextBox 458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59" name="Group 459"/>
            <p:cNvGrpSpPr/>
            <p:nvPr/>
          </p:nvGrpSpPr>
          <p:grpSpPr>
            <a:xfrm>
              <a:off x="2160139" y="3179901"/>
              <a:ext cx="207482" cy="210364"/>
              <a:chOff x="0" y="0"/>
              <a:chExt cx="182404" cy="184938"/>
            </a:xfrm>
          </p:grpSpPr>
          <p:sp>
            <p:nvSpPr>
              <p:cNvPr id="460" name="Freeform 460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61" name="TextBox 461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62" name="Group 462"/>
            <p:cNvGrpSpPr/>
            <p:nvPr/>
          </p:nvGrpSpPr>
          <p:grpSpPr>
            <a:xfrm>
              <a:off x="2367621" y="3179901"/>
              <a:ext cx="207482" cy="210364"/>
              <a:chOff x="0" y="0"/>
              <a:chExt cx="182404" cy="184938"/>
            </a:xfrm>
          </p:grpSpPr>
          <p:sp>
            <p:nvSpPr>
              <p:cNvPr id="463" name="Freeform 463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64" name="TextBox 464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65" name="Group 465"/>
            <p:cNvGrpSpPr/>
            <p:nvPr/>
          </p:nvGrpSpPr>
          <p:grpSpPr>
            <a:xfrm>
              <a:off x="1952656" y="3179901"/>
              <a:ext cx="207482" cy="210364"/>
              <a:chOff x="0" y="0"/>
              <a:chExt cx="182404" cy="184938"/>
            </a:xfrm>
          </p:grpSpPr>
          <p:sp>
            <p:nvSpPr>
              <p:cNvPr id="466" name="Freeform 466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67" name="TextBox 467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68" name="Group 468"/>
            <p:cNvGrpSpPr/>
            <p:nvPr/>
          </p:nvGrpSpPr>
          <p:grpSpPr>
            <a:xfrm>
              <a:off x="1330209" y="2969536"/>
              <a:ext cx="207482" cy="210364"/>
              <a:chOff x="0" y="0"/>
              <a:chExt cx="182404" cy="184938"/>
            </a:xfrm>
          </p:grpSpPr>
          <p:sp>
            <p:nvSpPr>
              <p:cNvPr id="469" name="Freeform 469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70" name="TextBox 470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71" name="Group 471"/>
            <p:cNvGrpSpPr/>
            <p:nvPr/>
          </p:nvGrpSpPr>
          <p:grpSpPr>
            <a:xfrm>
              <a:off x="1330209" y="3390265"/>
              <a:ext cx="207482" cy="210364"/>
              <a:chOff x="0" y="0"/>
              <a:chExt cx="182404" cy="184938"/>
            </a:xfrm>
          </p:grpSpPr>
          <p:sp>
            <p:nvSpPr>
              <p:cNvPr id="472" name="Freeform 472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73" name="TextBox 473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74" name="Group 474"/>
            <p:cNvGrpSpPr/>
            <p:nvPr/>
          </p:nvGrpSpPr>
          <p:grpSpPr>
            <a:xfrm>
              <a:off x="1537691" y="3390265"/>
              <a:ext cx="207482" cy="210364"/>
              <a:chOff x="0" y="0"/>
              <a:chExt cx="182404" cy="184938"/>
            </a:xfrm>
          </p:grpSpPr>
          <p:sp>
            <p:nvSpPr>
              <p:cNvPr id="475" name="Freeform 475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76" name="TextBox 476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77" name="Group 477"/>
            <p:cNvGrpSpPr/>
            <p:nvPr/>
          </p:nvGrpSpPr>
          <p:grpSpPr>
            <a:xfrm>
              <a:off x="1745174" y="3390265"/>
              <a:ext cx="207482" cy="210364"/>
              <a:chOff x="0" y="0"/>
              <a:chExt cx="182404" cy="184938"/>
            </a:xfrm>
          </p:grpSpPr>
          <p:sp>
            <p:nvSpPr>
              <p:cNvPr id="478" name="Freeform 478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79" name="TextBox 479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80" name="Group 480"/>
            <p:cNvGrpSpPr/>
            <p:nvPr/>
          </p:nvGrpSpPr>
          <p:grpSpPr>
            <a:xfrm>
              <a:off x="1330209" y="3600629"/>
              <a:ext cx="207482" cy="210364"/>
              <a:chOff x="0" y="0"/>
              <a:chExt cx="182404" cy="184938"/>
            </a:xfrm>
          </p:grpSpPr>
          <p:sp>
            <p:nvSpPr>
              <p:cNvPr id="481" name="Freeform 481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82" name="TextBox 482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83" name="Group 483"/>
            <p:cNvGrpSpPr/>
            <p:nvPr/>
          </p:nvGrpSpPr>
          <p:grpSpPr>
            <a:xfrm>
              <a:off x="1537691" y="3600629"/>
              <a:ext cx="207482" cy="210364"/>
              <a:chOff x="0" y="0"/>
              <a:chExt cx="182404" cy="184938"/>
            </a:xfrm>
          </p:grpSpPr>
          <p:sp>
            <p:nvSpPr>
              <p:cNvPr id="484" name="Freeform 484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85" name="TextBox 485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86" name="Group 486"/>
            <p:cNvGrpSpPr/>
            <p:nvPr/>
          </p:nvGrpSpPr>
          <p:grpSpPr>
            <a:xfrm>
              <a:off x="1745174" y="3600629"/>
              <a:ext cx="207482" cy="210364"/>
              <a:chOff x="0" y="0"/>
              <a:chExt cx="182404" cy="184938"/>
            </a:xfrm>
          </p:grpSpPr>
          <p:sp>
            <p:nvSpPr>
              <p:cNvPr id="487" name="Freeform 487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88" name="TextBox 488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89" name="Group 489"/>
            <p:cNvGrpSpPr/>
            <p:nvPr/>
          </p:nvGrpSpPr>
          <p:grpSpPr>
            <a:xfrm>
              <a:off x="1952656" y="3390265"/>
              <a:ext cx="207482" cy="210364"/>
              <a:chOff x="0" y="0"/>
              <a:chExt cx="182404" cy="184938"/>
            </a:xfrm>
          </p:grpSpPr>
          <p:sp>
            <p:nvSpPr>
              <p:cNvPr id="490" name="Freeform 490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91" name="TextBox 491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92" name="Group 492"/>
            <p:cNvGrpSpPr/>
            <p:nvPr/>
          </p:nvGrpSpPr>
          <p:grpSpPr>
            <a:xfrm>
              <a:off x="2160139" y="3390265"/>
              <a:ext cx="207482" cy="210364"/>
              <a:chOff x="0" y="0"/>
              <a:chExt cx="182404" cy="184938"/>
            </a:xfrm>
          </p:grpSpPr>
          <p:sp>
            <p:nvSpPr>
              <p:cNvPr id="493" name="Freeform 493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94" name="TextBox 494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95" name="Group 495"/>
            <p:cNvGrpSpPr/>
            <p:nvPr/>
          </p:nvGrpSpPr>
          <p:grpSpPr>
            <a:xfrm>
              <a:off x="2367621" y="3390265"/>
              <a:ext cx="207482" cy="210364"/>
              <a:chOff x="0" y="0"/>
              <a:chExt cx="182404" cy="184938"/>
            </a:xfrm>
          </p:grpSpPr>
          <p:sp>
            <p:nvSpPr>
              <p:cNvPr id="496" name="Freeform 496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497" name="TextBox 497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498" name="Group 498"/>
            <p:cNvGrpSpPr/>
            <p:nvPr/>
          </p:nvGrpSpPr>
          <p:grpSpPr>
            <a:xfrm>
              <a:off x="2160139" y="3600629"/>
              <a:ext cx="207482" cy="210364"/>
              <a:chOff x="0" y="0"/>
              <a:chExt cx="182404" cy="184938"/>
            </a:xfrm>
          </p:grpSpPr>
          <p:sp>
            <p:nvSpPr>
              <p:cNvPr id="499" name="Freeform 499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00" name="TextBox 500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01" name="Group 501"/>
            <p:cNvGrpSpPr/>
            <p:nvPr/>
          </p:nvGrpSpPr>
          <p:grpSpPr>
            <a:xfrm>
              <a:off x="2367621" y="3600629"/>
              <a:ext cx="207482" cy="210364"/>
              <a:chOff x="0" y="0"/>
              <a:chExt cx="182404" cy="184938"/>
            </a:xfrm>
          </p:grpSpPr>
          <p:sp>
            <p:nvSpPr>
              <p:cNvPr id="502" name="Freeform 502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03" name="TextBox 503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04" name="Group 504"/>
            <p:cNvGrpSpPr/>
            <p:nvPr/>
          </p:nvGrpSpPr>
          <p:grpSpPr>
            <a:xfrm>
              <a:off x="1952656" y="3600629"/>
              <a:ext cx="207482" cy="210364"/>
              <a:chOff x="0" y="0"/>
              <a:chExt cx="182404" cy="184938"/>
            </a:xfrm>
          </p:grpSpPr>
          <p:sp>
            <p:nvSpPr>
              <p:cNvPr id="505" name="Freeform 505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06" name="TextBox 506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07" name="Group 507"/>
            <p:cNvGrpSpPr/>
            <p:nvPr/>
          </p:nvGrpSpPr>
          <p:grpSpPr>
            <a:xfrm>
              <a:off x="1330209" y="3810993"/>
              <a:ext cx="207482" cy="210364"/>
              <a:chOff x="0" y="0"/>
              <a:chExt cx="182404" cy="184938"/>
            </a:xfrm>
          </p:grpSpPr>
          <p:sp>
            <p:nvSpPr>
              <p:cNvPr id="508" name="Freeform 508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09" name="TextBox 509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10" name="Group 510"/>
            <p:cNvGrpSpPr/>
            <p:nvPr/>
          </p:nvGrpSpPr>
          <p:grpSpPr>
            <a:xfrm>
              <a:off x="1537691" y="3810993"/>
              <a:ext cx="207482" cy="210364"/>
              <a:chOff x="0" y="0"/>
              <a:chExt cx="182404" cy="184938"/>
            </a:xfrm>
          </p:grpSpPr>
          <p:sp>
            <p:nvSpPr>
              <p:cNvPr id="511" name="Freeform 511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12" name="TextBox 512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13" name="Group 513"/>
            <p:cNvGrpSpPr/>
            <p:nvPr/>
          </p:nvGrpSpPr>
          <p:grpSpPr>
            <a:xfrm>
              <a:off x="1745174" y="3810993"/>
              <a:ext cx="207482" cy="210364"/>
              <a:chOff x="0" y="0"/>
              <a:chExt cx="182404" cy="184938"/>
            </a:xfrm>
          </p:grpSpPr>
          <p:sp>
            <p:nvSpPr>
              <p:cNvPr id="514" name="Freeform 514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15" name="TextBox 515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16" name="Group 516"/>
            <p:cNvGrpSpPr/>
            <p:nvPr/>
          </p:nvGrpSpPr>
          <p:grpSpPr>
            <a:xfrm>
              <a:off x="1330209" y="4021357"/>
              <a:ext cx="207482" cy="210364"/>
              <a:chOff x="0" y="0"/>
              <a:chExt cx="182404" cy="184938"/>
            </a:xfrm>
          </p:grpSpPr>
          <p:sp>
            <p:nvSpPr>
              <p:cNvPr id="517" name="Freeform 517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18" name="TextBox 518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19" name="Group 519"/>
            <p:cNvGrpSpPr/>
            <p:nvPr/>
          </p:nvGrpSpPr>
          <p:grpSpPr>
            <a:xfrm>
              <a:off x="1537691" y="4021357"/>
              <a:ext cx="207482" cy="210364"/>
              <a:chOff x="0" y="0"/>
              <a:chExt cx="182404" cy="184938"/>
            </a:xfrm>
          </p:grpSpPr>
          <p:sp>
            <p:nvSpPr>
              <p:cNvPr id="520" name="Freeform 520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21" name="TextBox 521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22" name="Group 522"/>
            <p:cNvGrpSpPr/>
            <p:nvPr/>
          </p:nvGrpSpPr>
          <p:grpSpPr>
            <a:xfrm>
              <a:off x="1745174" y="4021357"/>
              <a:ext cx="207482" cy="210364"/>
              <a:chOff x="0" y="0"/>
              <a:chExt cx="182404" cy="184938"/>
            </a:xfrm>
          </p:grpSpPr>
          <p:sp>
            <p:nvSpPr>
              <p:cNvPr id="523" name="Freeform 523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24" name="TextBox 524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25" name="Group 525"/>
            <p:cNvGrpSpPr/>
            <p:nvPr/>
          </p:nvGrpSpPr>
          <p:grpSpPr>
            <a:xfrm>
              <a:off x="1952656" y="3810993"/>
              <a:ext cx="207482" cy="210364"/>
              <a:chOff x="0" y="0"/>
              <a:chExt cx="182404" cy="184938"/>
            </a:xfrm>
          </p:grpSpPr>
          <p:sp>
            <p:nvSpPr>
              <p:cNvPr id="526" name="Freeform 526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27" name="TextBox 527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28" name="Group 528"/>
            <p:cNvGrpSpPr/>
            <p:nvPr/>
          </p:nvGrpSpPr>
          <p:grpSpPr>
            <a:xfrm>
              <a:off x="2160139" y="3810993"/>
              <a:ext cx="207482" cy="210364"/>
              <a:chOff x="0" y="0"/>
              <a:chExt cx="182404" cy="184938"/>
            </a:xfrm>
          </p:grpSpPr>
          <p:sp>
            <p:nvSpPr>
              <p:cNvPr id="529" name="Freeform 529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30" name="TextBox 530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31" name="Group 531"/>
            <p:cNvGrpSpPr/>
            <p:nvPr/>
          </p:nvGrpSpPr>
          <p:grpSpPr>
            <a:xfrm>
              <a:off x="2367621" y="3810993"/>
              <a:ext cx="207482" cy="210364"/>
              <a:chOff x="0" y="0"/>
              <a:chExt cx="182404" cy="184938"/>
            </a:xfrm>
          </p:grpSpPr>
          <p:sp>
            <p:nvSpPr>
              <p:cNvPr id="532" name="Freeform 532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33" name="TextBox 533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34" name="Group 534"/>
            <p:cNvGrpSpPr/>
            <p:nvPr/>
          </p:nvGrpSpPr>
          <p:grpSpPr>
            <a:xfrm>
              <a:off x="2160139" y="4021357"/>
              <a:ext cx="207482" cy="210364"/>
              <a:chOff x="0" y="0"/>
              <a:chExt cx="182404" cy="184938"/>
            </a:xfrm>
          </p:grpSpPr>
          <p:sp>
            <p:nvSpPr>
              <p:cNvPr id="535" name="Freeform 535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36" name="TextBox 536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37" name="Group 537"/>
            <p:cNvGrpSpPr/>
            <p:nvPr/>
          </p:nvGrpSpPr>
          <p:grpSpPr>
            <a:xfrm>
              <a:off x="2367621" y="4021357"/>
              <a:ext cx="207482" cy="210364"/>
              <a:chOff x="0" y="0"/>
              <a:chExt cx="182404" cy="184938"/>
            </a:xfrm>
          </p:grpSpPr>
          <p:sp>
            <p:nvSpPr>
              <p:cNvPr id="538" name="Freeform 538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39" name="TextBox 539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40" name="Group 540"/>
            <p:cNvGrpSpPr/>
            <p:nvPr/>
          </p:nvGrpSpPr>
          <p:grpSpPr>
            <a:xfrm>
              <a:off x="1952656" y="4021357"/>
              <a:ext cx="207482" cy="210364"/>
              <a:chOff x="0" y="0"/>
              <a:chExt cx="182404" cy="184938"/>
            </a:xfrm>
          </p:grpSpPr>
          <p:sp>
            <p:nvSpPr>
              <p:cNvPr id="541" name="Freeform 541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42" name="TextBox 542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sp>
          <p:nvSpPr>
            <p:cNvPr id="543" name="AutoShape 543"/>
            <p:cNvSpPr/>
            <p:nvPr/>
          </p:nvSpPr>
          <p:spPr>
            <a:xfrm>
              <a:off x="1948192" y="1903264"/>
              <a:ext cx="4464" cy="1066272"/>
            </a:xfrm>
            <a:prstGeom prst="line">
              <a:avLst/>
            </a:prstGeom>
            <a:ln w="12700" cap="flat">
              <a:gradFill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5400000"/>
              </a:gradFill>
              <a:prstDash val="solid"/>
              <a:headEnd type="none" w="sm" len="sm"/>
              <a:tailEnd type="arrow" w="med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544" name="AutoShape 544"/>
            <p:cNvSpPr/>
            <p:nvPr/>
          </p:nvSpPr>
          <p:spPr>
            <a:xfrm flipH="1" flipV="1">
              <a:off x="1952656" y="4288141"/>
              <a:ext cx="2058085" cy="82385"/>
            </a:xfrm>
            <a:prstGeom prst="line">
              <a:avLst/>
            </a:prstGeom>
            <a:ln w="12700" cap="flat">
              <a:gradFill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prstDash val="solid"/>
              <a:headEnd type="arrow" w="med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  <p:grpSp>
          <p:nvGrpSpPr>
            <p:cNvPr id="545" name="Group 545"/>
            <p:cNvGrpSpPr/>
            <p:nvPr/>
          </p:nvGrpSpPr>
          <p:grpSpPr>
            <a:xfrm>
              <a:off x="2018606" y="4244153"/>
              <a:ext cx="1309664" cy="412451"/>
              <a:chOff x="0" y="0"/>
              <a:chExt cx="1011108" cy="318427"/>
            </a:xfrm>
          </p:grpSpPr>
          <p:sp>
            <p:nvSpPr>
              <p:cNvPr id="546" name="Freeform 546"/>
              <p:cNvSpPr/>
              <p:nvPr/>
            </p:nvSpPr>
            <p:spPr>
              <a:xfrm>
                <a:off x="0" y="0"/>
                <a:ext cx="1011108" cy="318427"/>
              </a:xfrm>
              <a:custGeom>
                <a:avLst/>
                <a:gdLst/>
                <a:ahLst/>
                <a:cxnLst/>
                <a:rect l="l" t="t" r="r" b="b"/>
                <a:pathLst>
                  <a:path w="1011108" h="318427">
                    <a:moveTo>
                      <a:pt x="159214" y="0"/>
                    </a:moveTo>
                    <a:lnTo>
                      <a:pt x="851894" y="0"/>
                    </a:lnTo>
                    <a:cubicBezTo>
                      <a:pt x="894120" y="0"/>
                      <a:pt x="934617" y="16774"/>
                      <a:pt x="964475" y="46633"/>
                    </a:cubicBezTo>
                    <a:cubicBezTo>
                      <a:pt x="994334" y="76491"/>
                      <a:pt x="1011108" y="116988"/>
                      <a:pt x="1011108" y="159214"/>
                    </a:cubicBezTo>
                    <a:lnTo>
                      <a:pt x="1011108" y="159214"/>
                    </a:lnTo>
                    <a:cubicBezTo>
                      <a:pt x="1011108" y="201440"/>
                      <a:pt x="994334" y="241936"/>
                      <a:pt x="964475" y="271795"/>
                    </a:cubicBezTo>
                    <a:cubicBezTo>
                      <a:pt x="934617" y="301653"/>
                      <a:pt x="894120" y="318427"/>
                      <a:pt x="851894" y="318427"/>
                    </a:cubicBezTo>
                    <a:lnTo>
                      <a:pt x="159214" y="318427"/>
                    </a:lnTo>
                    <a:cubicBezTo>
                      <a:pt x="116988" y="318427"/>
                      <a:pt x="76491" y="301653"/>
                      <a:pt x="46633" y="271795"/>
                    </a:cubicBezTo>
                    <a:cubicBezTo>
                      <a:pt x="16774" y="241936"/>
                      <a:pt x="0" y="201440"/>
                      <a:pt x="0" y="159214"/>
                    </a:cubicBezTo>
                    <a:lnTo>
                      <a:pt x="0" y="159214"/>
                    </a:lnTo>
                    <a:cubicBezTo>
                      <a:pt x="0" y="116988"/>
                      <a:pt x="16774" y="76491"/>
                      <a:pt x="46633" y="46633"/>
                    </a:cubicBezTo>
                    <a:cubicBezTo>
                      <a:pt x="76491" y="16774"/>
                      <a:pt x="116988" y="0"/>
                      <a:pt x="159214" y="0"/>
                    </a:cubicBezTo>
                    <a:close/>
                  </a:path>
                </a:pathLst>
              </a:custGeom>
              <a:solidFill>
                <a:srgbClr val="FF5757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47" name="TextBox 547"/>
              <p:cNvSpPr txBox="1"/>
              <p:nvPr/>
            </p:nvSpPr>
            <p:spPr>
              <a:xfrm>
                <a:off x="0" y="19050"/>
                <a:ext cx="1011108" cy="299377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800"/>
                  </a:lnSpc>
                </a:pPr>
                <a:r>
                  <a:rPr lang="en-US" sz="800" b="1">
                    <a:solidFill>
                      <a:srgbClr val="FFFFFF"/>
                    </a:solidFill>
                    <a:latin typeface="Garet Bold"/>
                    <a:ea typeface="Garet Bold"/>
                    <a:cs typeface="Garet Bold"/>
                    <a:sym typeface="Garet Bold"/>
                  </a:rPr>
                  <a:t>CHEMICAL BIAS</a:t>
                </a:r>
              </a:p>
            </p:txBody>
          </p:sp>
        </p:grpSp>
        <p:grpSp>
          <p:nvGrpSpPr>
            <p:cNvPr id="548" name="Group 548"/>
            <p:cNvGrpSpPr/>
            <p:nvPr/>
          </p:nvGrpSpPr>
          <p:grpSpPr>
            <a:xfrm>
              <a:off x="4218223" y="3815148"/>
              <a:ext cx="207482" cy="210364"/>
              <a:chOff x="0" y="0"/>
              <a:chExt cx="182404" cy="184938"/>
            </a:xfrm>
          </p:grpSpPr>
          <p:sp>
            <p:nvSpPr>
              <p:cNvPr id="549" name="Freeform 549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solidFill>
                <a:srgbClr val="CBDDFC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50" name="TextBox 550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51" name="Group 551"/>
            <p:cNvGrpSpPr/>
            <p:nvPr/>
          </p:nvGrpSpPr>
          <p:grpSpPr>
            <a:xfrm>
              <a:off x="4425706" y="3815148"/>
              <a:ext cx="207482" cy="210364"/>
              <a:chOff x="0" y="0"/>
              <a:chExt cx="182404" cy="184938"/>
            </a:xfrm>
          </p:grpSpPr>
          <p:sp>
            <p:nvSpPr>
              <p:cNvPr id="552" name="Freeform 552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53" name="TextBox 553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54" name="Group 554"/>
            <p:cNvGrpSpPr/>
            <p:nvPr/>
          </p:nvGrpSpPr>
          <p:grpSpPr>
            <a:xfrm>
              <a:off x="4010741" y="4025512"/>
              <a:ext cx="207482" cy="210364"/>
              <a:chOff x="0" y="0"/>
              <a:chExt cx="182404" cy="184938"/>
            </a:xfrm>
          </p:grpSpPr>
          <p:sp>
            <p:nvSpPr>
              <p:cNvPr id="555" name="Freeform 555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solidFill>
                <a:srgbClr val="FF5757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56" name="TextBox 556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57" name="Group 557"/>
            <p:cNvGrpSpPr/>
            <p:nvPr/>
          </p:nvGrpSpPr>
          <p:grpSpPr>
            <a:xfrm>
              <a:off x="4218223" y="4025512"/>
              <a:ext cx="207482" cy="210364"/>
              <a:chOff x="0" y="0"/>
              <a:chExt cx="182404" cy="184938"/>
            </a:xfrm>
          </p:grpSpPr>
          <p:sp>
            <p:nvSpPr>
              <p:cNvPr id="558" name="Freeform 558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59" name="TextBox 559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60" name="Group 560"/>
            <p:cNvGrpSpPr/>
            <p:nvPr/>
          </p:nvGrpSpPr>
          <p:grpSpPr>
            <a:xfrm>
              <a:off x="4425706" y="4025512"/>
              <a:ext cx="207482" cy="210364"/>
              <a:chOff x="0" y="0"/>
              <a:chExt cx="182404" cy="184938"/>
            </a:xfrm>
          </p:grpSpPr>
          <p:sp>
            <p:nvSpPr>
              <p:cNvPr id="561" name="Freeform 561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62" name="TextBox 562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63" name="Group 563"/>
            <p:cNvGrpSpPr/>
            <p:nvPr/>
          </p:nvGrpSpPr>
          <p:grpSpPr>
            <a:xfrm>
              <a:off x="4633188" y="3815148"/>
              <a:ext cx="207482" cy="210364"/>
              <a:chOff x="0" y="0"/>
              <a:chExt cx="182404" cy="184938"/>
            </a:xfrm>
          </p:grpSpPr>
          <p:sp>
            <p:nvSpPr>
              <p:cNvPr id="564" name="Freeform 564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65" name="TextBox 565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66" name="Group 566"/>
            <p:cNvGrpSpPr/>
            <p:nvPr/>
          </p:nvGrpSpPr>
          <p:grpSpPr>
            <a:xfrm>
              <a:off x="4840671" y="3815148"/>
              <a:ext cx="207482" cy="210364"/>
              <a:chOff x="0" y="0"/>
              <a:chExt cx="182404" cy="184938"/>
            </a:xfrm>
          </p:grpSpPr>
          <p:sp>
            <p:nvSpPr>
              <p:cNvPr id="567" name="Freeform 567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68" name="TextBox 568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69" name="Group 569"/>
            <p:cNvGrpSpPr/>
            <p:nvPr/>
          </p:nvGrpSpPr>
          <p:grpSpPr>
            <a:xfrm>
              <a:off x="5048153" y="3815148"/>
              <a:ext cx="207482" cy="210364"/>
              <a:chOff x="0" y="0"/>
              <a:chExt cx="182404" cy="184938"/>
            </a:xfrm>
          </p:grpSpPr>
          <p:sp>
            <p:nvSpPr>
              <p:cNvPr id="570" name="Freeform 570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solidFill>
                <a:srgbClr val="CBDDFC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71" name="TextBox 571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72" name="Group 572"/>
            <p:cNvGrpSpPr/>
            <p:nvPr/>
          </p:nvGrpSpPr>
          <p:grpSpPr>
            <a:xfrm>
              <a:off x="4840671" y="4025512"/>
              <a:ext cx="207482" cy="210364"/>
              <a:chOff x="0" y="0"/>
              <a:chExt cx="182404" cy="184938"/>
            </a:xfrm>
          </p:grpSpPr>
          <p:sp>
            <p:nvSpPr>
              <p:cNvPr id="573" name="Freeform 573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74" name="TextBox 574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75" name="Group 575"/>
            <p:cNvGrpSpPr/>
            <p:nvPr/>
          </p:nvGrpSpPr>
          <p:grpSpPr>
            <a:xfrm>
              <a:off x="5048153" y="4025512"/>
              <a:ext cx="207482" cy="210364"/>
              <a:chOff x="0" y="0"/>
              <a:chExt cx="182404" cy="184938"/>
            </a:xfrm>
          </p:grpSpPr>
          <p:sp>
            <p:nvSpPr>
              <p:cNvPr id="576" name="Freeform 576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77" name="TextBox 577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78" name="Group 578"/>
            <p:cNvGrpSpPr/>
            <p:nvPr/>
          </p:nvGrpSpPr>
          <p:grpSpPr>
            <a:xfrm>
              <a:off x="4633188" y="4025512"/>
              <a:ext cx="207482" cy="210364"/>
              <a:chOff x="0" y="0"/>
              <a:chExt cx="182404" cy="184938"/>
            </a:xfrm>
          </p:grpSpPr>
          <p:sp>
            <p:nvSpPr>
              <p:cNvPr id="579" name="Freeform 579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solidFill>
                <a:srgbClr val="CBDDFC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80" name="TextBox 580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81" name="Group 581"/>
            <p:cNvGrpSpPr/>
            <p:nvPr/>
          </p:nvGrpSpPr>
          <p:grpSpPr>
            <a:xfrm>
              <a:off x="4010741" y="3815148"/>
              <a:ext cx="207482" cy="210364"/>
              <a:chOff x="0" y="0"/>
              <a:chExt cx="182404" cy="184938"/>
            </a:xfrm>
          </p:grpSpPr>
          <p:sp>
            <p:nvSpPr>
              <p:cNvPr id="582" name="Freeform 582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83" name="TextBox 583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84" name="Group 584"/>
            <p:cNvGrpSpPr/>
            <p:nvPr/>
          </p:nvGrpSpPr>
          <p:grpSpPr>
            <a:xfrm>
              <a:off x="4010741" y="4235876"/>
              <a:ext cx="207482" cy="210364"/>
              <a:chOff x="0" y="0"/>
              <a:chExt cx="182404" cy="184938"/>
            </a:xfrm>
          </p:grpSpPr>
          <p:sp>
            <p:nvSpPr>
              <p:cNvPr id="585" name="Freeform 585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86" name="TextBox 586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87" name="Group 587"/>
            <p:cNvGrpSpPr/>
            <p:nvPr/>
          </p:nvGrpSpPr>
          <p:grpSpPr>
            <a:xfrm>
              <a:off x="4218223" y="4235876"/>
              <a:ext cx="207482" cy="210364"/>
              <a:chOff x="0" y="0"/>
              <a:chExt cx="182404" cy="184938"/>
            </a:xfrm>
          </p:grpSpPr>
          <p:sp>
            <p:nvSpPr>
              <p:cNvPr id="588" name="Freeform 588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solidFill>
                <a:srgbClr val="CBDDFC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89" name="TextBox 589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90" name="Group 590"/>
            <p:cNvGrpSpPr/>
            <p:nvPr/>
          </p:nvGrpSpPr>
          <p:grpSpPr>
            <a:xfrm>
              <a:off x="4425706" y="4235876"/>
              <a:ext cx="207482" cy="210364"/>
              <a:chOff x="0" y="0"/>
              <a:chExt cx="182404" cy="184938"/>
            </a:xfrm>
          </p:grpSpPr>
          <p:sp>
            <p:nvSpPr>
              <p:cNvPr id="591" name="Freeform 591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92" name="TextBox 592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93" name="Group 593"/>
            <p:cNvGrpSpPr/>
            <p:nvPr/>
          </p:nvGrpSpPr>
          <p:grpSpPr>
            <a:xfrm>
              <a:off x="4010741" y="4446240"/>
              <a:ext cx="207482" cy="210364"/>
              <a:chOff x="0" y="0"/>
              <a:chExt cx="182404" cy="184938"/>
            </a:xfrm>
          </p:grpSpPr>
          <p:sp>
            <p:nvSpPr>
              <p:cNvPr id="594" name="Freeform 594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95" name="TextBox 595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96" name="Group 596"/>
            <p:cNvGrpSpPr/>
            <p:nvPr/>
          </p:nvGrpSpPr>
          <p:grpSpPr>
            <a:xfrm>
              <a:off x="4218223" y="4446240"/>
              <a:ext cx="207482" cy="210364"/>
              <a:chOff x="0" y="0"/>
              <a:chExt cx="182404" cy="184938"/>
            </a:xfrm>
          </p:grpSpPr>
          <p:sp>
            <p:nvSpPr>
              <p:cNvPr id="597" name="Freeform 597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598" name="TextBox 598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599" name="Group 599"/>
            <p:cNvGrpSpPr/>
            <p:nvPr/>
          </p:nvGrpSpPr>
          <p:grpSpPr>
            <a:xfrm>
              <a:off x="4425706" y="4446240"/>
              <a:ext cx="207482" cy="210364"/>
              <a:chOff x="0" y="0"/>
              <a:chExt cx="182404" cy="184938"/>
            </a:xfrm>
          </p:grpSpPr>
          <p:sp>
            <p:nvSpPr>
              <p:cNvPr id="600" name="Freeform 600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solidFill>
                <a:srgbClr val="FF5757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01" name="TextBox 601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602" name="Group 602"/>
            <p:cNvGrpSpPr/>
            <p:nvPr/>
          </p:nvGrpSpPr>
          <p:grpSpPr>
            <a:xfrm>
              <a:off x="4633188" y="4235876"/>
              <a:ext cx="207482" cy="210364"/>
              <a:chOff x="0" y="0"/>
              <a:chExt cx="182404" cy="184938"/>
            </a:xfrm>
          </p:grpSpPr>
          <p:sp>
            <p:nvSpPr>
              <p:cNvPr id="603" name="Freeform 603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04" name="TextBox 604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605" name="Group 605"/>
            <p:cNvGrpSpPr/>
            <p:nvPr/>
          </p:nvGrpSpPr>
          <p:grpSpPr>
            <a:xfrm>
              <a:off x="4840671" y="4235876"/>
              <a:ext cx="207482" cy="210364"/>
              <a:chOff x="0" y="0"/>
              <a:chExt cx="182404" cy="184938"/>
            </a:xfrm>
          </p:grpSpPr>
          <p:sp>
            <p:nvSpPr>
              <p:cNvPr id="606" name="Freeform 606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solidFill>
                <a:srgbClr val="CBDDFC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07" name="TextBox 607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608" name="Group 608"/>
            <p:cNvGrpSpPr/>
            <p:nvPr/>
          </p:nvGrpSpPr>
          <p:grpSpPr>
            <a:xfrm>
              <a:off x="5048153" y="4235876"/>
              <a:ext cx="207482" cy="210364"/>
              <a:chOff x="0" y="0"/>
              <a:chExt cx="182404" cy="184938"/>
            </a:xfrm>
          </p:grpSpPr>
          <p:sp>
            <p:nvSpPr>
              <p:cNvPr id="609" name="Freeform 609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solidFill>
                <a:srgbClr val="FF5757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10" name="TextBox 610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611" name="Group 611"/>
            <p:cNvGrpSpPr/>
            <p:nvPr/>
          </p:nvGrpSpPr>
          <p:grpSpPr>
            <a:xfrm>
              <a:off x="4840671" y="4446240"/>
              <a:ext cx="207482" cy="210364"/>
              <a:chOff x="0" y="0"/>
              <a:chExt cx="182404" cy="184938"/>
            </a:xfrm>
          </p:grpSpPr>
          <p:sp>
            <p:nvSpPr>
              <p:cNvPr id="612" name="Freeform 612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solidFill>
                <a:srgbClr val="CBDDFC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13" name="TextBox 613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614" name="Group 614"/>
            <p:cNvGrpSpPr/>
            <p:nvPr/>
          </p:nvGrpSpPr>
          <p:grpSpPr>
            <a:xfrm>
              <a:off x="5048153" y="4446240"/>
              <a:ext cx="207482" cy="210364"/>
              <a:chOff x="0" y="0"/>
              <a:chExt cx="182404" cy="184938"/>
            </a:xfrm>
          </p:grpSpPr>
          <p:sp>
            <p:nvSpPr>
              <p:cNvPr id="615" name="Freeform 615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16" name="TextBox 616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617" name="Group 617"/>
            <p:cNvGrpSpPr/>
            <p:nvPr/>
          </p:nvGrpSpPr>
          <p:grpSpPr>
            <a:xfrm>
              <a:off x="4633188" y="4446240"/>
              <a:ext cx="207482" cy="210364"/>
              <a:chOff x="0" y="0"/>
              <a:chExt cx="182404" cy="184938"/>
            </a:xfrm>
          </p:grpSpPr>
          <p:sp>
            <p:nvSpPr>
              <p:cNvPr id="618" name="Freeform 618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19" name="TextBox 619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620" name="Group 620"/>
            <p:cNvGrpSpPr/>
            <p:nvPr/>
          </p:nvGrpSpPr>
          <p:grpSpPr>
            <a:xfrm>
              <a:off x="4010741" y="4656604"/>
              <a:ext cx="207482" cy="210364"/>
              <a:chOff x="0" y="0"/>
              <a:chExt cx="182404" cy="184938"/>
            </a:xfrm>
          </p:grpSpPr>
          <p:sp>
            <p:nvSpPr>
              <p:cNvPr id="621" name="Freeform 621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22" name="TextBox 622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623" name="Group 623"/>
            <p:cNvGrpSpPr/>
            <p:nvPr/>
          </p:nvGrpSpPr>
          <p:grpSpPr>
            <a:xfrm>
              <a:off x="4218223" y="4656604"/>
              <a:ext cx="207482" cy="210364"/>
              <a:chOff x="0" y="0"/>
              <a:chExt cx="182404" cy="184938"/>
            </a:xfrm>
          </p:grpSpPr>
          <p:sp>
            <p:nvSpPr>
              <p:cNvPr id="624" name="Freeform 624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solidFill>
                <a:srgbClr val="CBDDFC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25" name="TextBox 625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626" name="Group 626"/>
            <p:cNvGrpSpPr/>
            <p:nvPr/>
          </p:nvGrpSpPr>
          <p:grpSpPr>
            <a:xfrm>
              <a:off x="4425706" y="4656604"/>
              <a:ext cx="207482" cy="210364"/>
              <a:chOff x="0" y="0"/>
              <a:chExt cx="182404" cy="184938"/>
            </a:xfrm>
          </p:grpSpPr>
          <p:sp>
            <p:nvSpPr>
              <p:cNvPr id="627" name="Freeform 627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28" name="TextBox 628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629" name="Group 629"/>
            <p:cNvGrpSpPr/>
            <p:nvPr/>
          </p:nvGrpSpPr>
          <p:grpSpPr>
            <a:xfrm>
              <a:off x="4010741" y="4866968"/>
              <a:ext cx="207482" cy="210364"/>
              <a:chOff x="0" y="0"/>
              <a:chExt cx="182404" cy="184938"/>
            </a:xfrm>
          </p:grpSpPr>
          <p:sp>
            <p:nvSpPr>
              <p:cNvPr id="630" name="Freeform 630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31" name="TextBox 631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632" name="Group 632"/>
            <p:cNvGrpSpPr/>
            <p:nvPr/>
          </p:nvGrpSpPr>
          <p:grpSpPr>
            <a:xfrm>
              <a:off x="4218223" y="4866968"/>
              <a:ext cx="207482" cy="210364"/>
              <a:chOff x="0" y="0"/>
              <a:chExt cx="182404" cy="184938"/>
            </a:xfrm>
          </p:grpSpPr>
          <p:sp>
            <p:nvSpPr>
              <p:cNvPr id="633" name="Freeform 633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34" name="TextBox 634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635" name="Group 635"/>
            <p:cNvGrpSpPr/>
            <p:nvPr/>
          </p:nvGrpSpPr>
          <p:grpSpPr>
            <a:xfrm>
              <a:off x="4425706" y="4866968"/>
              <a:ext cx="207482" cy="210364"/>
              <a:chOff x="0" y="0"/>
              <a:chExt cx="182404" cy="184938"/>
            </a:xfrm>
          </p:grpSpPr>
          <p:sp>
            <p:nvSpPr>
              <p:cNvPr id="636" name="Freeform 636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solidFill>
                <a:srgbClr val="CBDDFC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37" name="TextBox 637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638" name="Group 638"/>
            <p:cNvGrpSpPr/>
            <p:nvPr/>
          </p:nvGrpSpPr>
          <p:grpSpPr>
            <a:xfrm>
              <a:off x="4633188" y="4656604"/>
              <a:ext cx="207482" cy="210364"/>
              <a:chOff x="0" y="0"/>
              <a:chExt cx="182404" cy="184938"/>
            </a:xfrm>
          </p:grpSpPr>
          <p:sp>
            <p:nvSpPr>
              <p:cNvPr id="639" name="Freeform 639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solidFill>
                <a:srgbClr val="CBDDFC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40" name="TextBox 640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641" name="Group 641"/>
            <p:cNvGrpSpPr/>
            <p:nvPr/>
          </p:nvGrpSpPr>
          <p:grpSpPr>
            <a:xfrm>
              <a:off x="4840671" y="4656604"/>
              <a:ext cx="207482" cy="210364"/>
              <a:chOff x="0" y="0"/>
              <a:chExt cx="182404" cy="184938"/>
            </a:xfrm>
          </p:grpSpPr>
          <p:sp>
            <p:nvSpPr>
              <p:cNvPr id="642" name="Freeform 642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43" name="TextBox 643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644" name="Group 644"/>
            <p:cNvGrpSpPr/>
            <p:nvPr/>
          </p:nvGrpSpPr>
          <p:grpSpPr>
            <a:xfrm>
              <a:off x="5048153" y="4656604"/>
              <a:ext cx="207482" cy="210364"/>
              <a:chOff x="0" y="0"/>
              <a:chExt cx="182404" cy="184938"/>
            </a:xfrm>
          </p:grpSpPr>
          <p:sp>
            <p:nvSpPr>
              <p:cNvPr id="645" name="Freeform 645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46" name="TextBox 646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647" name="Group 647"/>
            <p:cNvGrpSpPr/>
            <p:nvPr/>
          </p:nvGrpSpPr>
          <p:grpSpPr>
            <a:xfrm>
              <a:off x="4840671" y="4866968"/>
              <a:ext cx="207482" cy="210364"/>
              <a:chOff x="0" y="0"/>
              <a:chExt cx="182404" cy="184938"/>
            </a:xfrm>
          </p:grpSpPr>
          <p:sp>
            <p:nvSpPr>
              <p:cNvPr id="648" name="Freeform 648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49" name="TextBox 649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650" name="Group 650"/>
            <p:cNvGrpSpPr/>
            <p:nvPr/>
          </p:nvGrpSpPr>
          <p:grpSpPr>
            <a:xfrm>
              <a:off x="5048153" y="4866968"/>
              <a:ext cx="207482" cy="210364"/>
              <a:chOff x="0" y="0"/>
              <a:chExt cx="182404" cy="184938"/>
            </a:xfrm>
          </p:grpSpPr>
          <p:sp>
            <p:nvSpPr>
              <p:cNvPr id="651" name="Freeform 651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solidFill>
                <a:srgbClr val="CBDDFC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52" name="TextBox 652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grpSp>
          <p:nvGrpSpPr>
            <p:cNvPr id="653" name="Group 653"/>
            <p:cNvGrpSpPr/>
            <p:nvPr/>
          </p:nvGrpSpPr>
          <p:grpSpPr>
            <a:xfrm>
              <a:off x="4633188" y="4866968"/>
              <a:ext cx="207482" cy="210364"/>
              <a:chOff x="0" y="0"/>
              <a:chExt cx="182404" cy="184938"/>
            </a:xfrm>
          </p:grpSpPr>
          <p:sp>
            <p:nvSpPr>
              <p:cNvPr id="654" name="Freeform 654"/>
              <p:cNvSpPr/>
              <p:nvPr/>
            </p:nvSpPr>
            <p:spPr>
              <a:xfrm>
                <a:off x="0" y="0"/>
                <a:ext cx="182404" cy="184938"/>
              </a:xfrm>
              <a:custGeom>
                <a:avLst/>
                <a:gdLst/>
                <a:ahLst/>
                <a:cxnLst/>
                <a:rect l="l" t="t" r="r" b="b"/>
                <a:pathLst>
                  <a:path w="182404" h="184938">
                    <a:moveTo>
                      <a:pt x="0" y="0"/>
                    </a:moveTo>
                    <a:lnTo>
                      <a:pt x="182404" y="0"/>
                    </a:lnTo>
                    <a:lnTo>
                      <a:pt x="182404" y="184938"/>
                    </a:lnTo>
                    <a:lnTo>
                      <a:pt x="0" y="184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55" name="TextBox 655"/>
              <p:cNvSpPr txBox="1"/>
              <p:nvPr/>
            </p:nvSpPr>
            <p:spPr>
              <a:xfrm>
                <a:off x="0" y="9525"/>
                <a:ext cx="182404" cy="175413"/>
              </a:xfrm>
              <a:prstGeom prst="rect">
                <a:avLst/>
              </a:prstGeom>
            </p:spPr>
            <p:txBody>
              <a:bodyPr lIns="15369" tIns="15369" rIns="15369" bIns="15369" rtlCol="0" anchor="ctr"/>
              <a:lstStyle/>
              <a:p>
                <a:pPr algn="ctr">
                  <a:lnSpc>
                    <a:spcPts val="324"/>
                  </a:lnSpc>
                </a:pPr>
                <a:endParaRPr/>
              </a:p>
            </p:txBody>
          </p:sp>
        </p:grpSp>
        <p:sp>
          <p:nvSpPr>
            <p:cNvPr id="656" name="AutoShape 656"/>
            <p:cNvSpPr/>
            <p:nvPr/>
          </p:nvSpPr>
          <p:spPr>
            <a:xfrm flipV="1">
              <a:off x="5255108" y="3806519"/>
              <a:ext cx="6970410" cy="478669"/>
            </a:xfrm>
            <a:prstGeom prst="line">
              <a:avLst/>
            </a:prstGeom>
            <a:ln w="50800" cap="flat">
              <a:gradFill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5400000"/>
              </a:gra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657" name="Group 657"/>
          <p:cNvGrpSpPr/>
          <p:nvPr/>
        </p:nvGrpSpPr>
        <p:grpSpPr>
          <a:xfrm>
            <a:off x="5972026" y="5953998"/>
            <a:ext cx="6561532" cy="3499540"/>
            <a:chOff x="0" y="0"/>
            <a:chExt cx="8748710" cy="4666053"/>
          </a:xfrm>
        </p:grpSpPr>
        <p:grpSp>
          <p:nvGrpSpPr>
            <p:cNvPr id="658" name="Group 658"/>
            <p:cNvGrpSpPr/>
            <p:nvPr/>
          </p:nvGrpSpPr>
          <p:grpSpPr>
            <a:xfrm>
              <a:off x="0" y="178255"/>
              <a:ext cx="8748710" cy="4331570"/>
              <a:chOff x="0" y="0"/>
              <a:chExt cx="2435169" cy="1205676"/>
            </a:xfrm>
          </p:grpSpPr>
          <p:sp>
            <p:nvSpPr>
              <p:cNvPr id="659" name="Freeform 659"/>
              <p:cNvSpPr/>
              <p:nvPr/>
            </p:nvSpPr>
            <p:spPr>
              <a:xfrm>
                <a:off x="0" y="0"/>
                <a:ext cx="2435169" cy="1205676"/>
              </a:xfrm>
              <a:custGeom>
                <a:avLst/>
                <a:gdLst/>
                <a:ahLst/>
                <a:cxnLst/>
                <a:rect l="l" t="t" r="r" b="b"/>
                <a:pathLst>
                  <a:path w="2435169" h="1205676">
                    <a:moveTo>
                      <a:pt x="27138" y="0"/>
                    </a:moveTo>
                    <a:lnTo>
                      <a:pt x="2408032" y="0"/>
                    </a:lnTo>
                    <a:cubicBezTo>
                      <a:pt x="2423019" y="0"/>
                      <a:pt x="2435169" y="12150"/>
                      <a:pt x="2435169" y="27138"/>
                    </a:cubicBezTo>
                    <a:lnTo>
                      <a:pt x="2435169" y="1178538"/>
                    </a:lnTo>
                    <a:cubicBezTo>
                      <a:pt x="2435169" y="1193526"/>
                      <a:pt x="2423019" y="1205676"/>
                      <a:pt x="2408032" y="1205676"/>
                    </a:cubicBezTo>
                    <a:lnTo>
                      <a:pt x="27138" y="1205676"/>
                    </a:lnTo>
                    <a:cubicBezTo>
                      <a:pt x="12150" y="1205676"/>
                      <a:pt x="0" y="1193526"/>
                      <a:pt x="0" y="1178538"/>
                    </a:cubicBezTo>
                    <a:lnTo>
                      <a:pt x="0" y="27138"/>
                    </a:lnTo>
                    <a:cubicBezTo>
                      <a:pt x="0" y="12150"/>
                      <a:pt x="12150" y="0"/>
                      <a:pt x="27138" y="0"/>
                    </a:cubicBezTo>
                    <a:close/>
                  </a:path>
                </a:pathLst>
              </a:custGeom>
              <a:ln w="19050" cap="rnd">
                <a:gradFill>
                  <a:gsLst>
                    <a:gs pos="0">
                      <a:srgbClr val="5DE0E6">
                        <a:alpha val="19000"/>
                      </a:srgbClr>
                    </a:gs>
                    <a:gs pos="100000">
                      <a:srgbClr val="004AAD">
                        <a:alpha val="19000"/>
                      </a:srgbClr>
                    </a:gs>
                  </a:gsLst>
                  <a:lin ang="0"/>
                </a:gra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60" name="TextBox 660"/>
              <p:cNvSpPr txBox="1"/>
              <p:nvPr/>
            </p:nvSpPr>
            <p:spPr>
              <a:xfrm>
                <a:off x="0" y="19050"/>
                <a:ext cx="2435169" cy="1186626"/>
              </a:xfrm>
              <a:prstGeom prst="rect">
                <a:avLst/>
              </a:prstGeom>
            </p:spPr>
            <p:txBody>
              <a:bodyPr lIns="17546" tIns="17546" rIns="17546" bIns="17546" rtlCol="0" anchor="ctr"/>
              <a:lstStyle/>
              <a:p>
                <a:pPr algn="ctr">
                  <a:lnSpc>
                    <a:spcPts val="873"/>
                  </a:lnSpc>
                </a:pPr>
                <a:endParaRPr/>
              </a:p>
            </p:txBody>
          </p:sp>
        </p:grpSp>
        <p:grpSp>
          <p:nvGrpSpPr>
            <p:cNvPr id="661" name="Group 661"/>
            <p:cNvGrpSpPr/>
            <p:nvPr/>
          </p:nvGrpSpPr>
          <p:grpSpPr>
            <a:xfrm>
              <a:off x="6262" y="178255"/>
              <a:ext cx="8742448" cy="4331570"/>
              <a:chOff x="0" y="0"/>
              <a:chExt cx="2433426" cy="1205676"/>
            </a:xfrm>
          </p:grpSpPr>
          <p:sp>
            <p:nvSpPr>
              <p:cNvPr id="662" name="Freeform 662"/>
              <p:cNvSpPr/>
              <p:nvPr/>
            </p:nvSpPr>
            <p:spPr>
              <a:xfrm>
                <a:off x="0" y="0"/>
                <a:ext cx="2433426" cy="1205676"/>
              </a:xfrm>
              <a:custGeom>
                <a:avLst/>
                <a:gdLst/>
                <a:ahLst/>
                <a:cxnLst/>
                <a:rect l="l" t="t" r="r" b="b"/>
                <a:pathLst>
                  <a:path w="2433426" h="1205676">
                    <a:moveTo>
                      <a:pt x="27157" y="0"/>
                    </a:moveTo>
                    <a:lnTo>
                      <a:pt x="2406269" y="0"/>
                    </a:lnTo>
                    <a:cubicBezTo>
                      <a:pt x="2413472" y="0"/>
                      <a:pt x="2420379" y="2861"/>
                      <a:pt x="2425472" y="7954"/>
                    </a:cubicBezTo>
                    <a:cubicBezTo>
                      <a:pt x="2430565" y="13047"/>
                      <a:pt x="2433426" y="19955"/>
                      <a:pt x="2433426" y="27157"/>
                    </a:cubicBezTo>
                    <a:lnTo>
                      <a:pt x="2433426" y="1178518"/>
                    </a:lnTo>
                    <a:cubicBezTo>
                      <a:pt x="2433426" y="1185721"/>
                      <a:pt x="2430565" y="1192628"/>
                      <a:pt x="2425472" y="1197721"/>
                    </a:cubicBezTo>
                    <a:cubicBezTo>
                      <a:pt x="2420379" y="1202814"/>
                      <a:pt x="2413472" y="1205676"/>
                      <a:pt x="2406269" y="1205676"/>
                    </a:cubicBezTo>
                    <a:lnTo>
                      <a:pt x="27157" y="1205676"/>
                    </a:lnTo>
                    <a:cubicBezTo>
                      <a:pt x="19955" y="1205676"/>
                      <a:pt x="13047" y="1202814"/>
                      <a:pt x="7954" y="1197721"/>
                    </a:cubicBezTo>
                    <a:cubicBezTo>
                      <a:pt x="2861" y="1192628"/>
                      <a:pt x="0" y="1185721"/>
                      <a:pt x="0" y="1178518"/>
                    </a:cubicBezTo>
                    <a:lnTo>
                      <a:pt x="0" y="27157"/>
                    </a:lnTo>
                    <a:cubicBezTo>
                      <a:pt x="0" y="19955"/>
                      <a:pt x="2861" y="13047"/>
                      <a:pt x="7954" y="7954"/>
                    </a:cubicBezTo>
                    <a:cubicBezTo>
                      <a:pt x="13047" y="2861"/>
                      <a:pt x="19955" y="0"/>
                      <a:pt x="27157" y="0"/>
                    </a:cubicBezTo>
                    <a:close/>
                  </a:path>
                </a:pathLst>
              </a:custGeom>
              <a:ln w="19050" cap="rnd">
                <a:gradFill>
                  <a:gsLst>
                    <a:gs pos="0">
                      <a:srgbClr val="CDFFFF">
                        <a:alpha val="36000"/>
                      </a:srgbClr>
                    </a:gs>
                    <a:gs pos="100000">
                      <a:srgbClr val="5A91FA">
                        <a:alpha val="36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63" name="TextBox 663"/>
              <p:cNvSpPr txBox="1"/>
              <p:nvPr/>
            </p:nvSpPr>
            <p:spPr>
              <a:xfrm>
                <a:off x="0" y="19050"/>
                <a:ext cx="2433426" cy="1186626"/>
              </a:xfrm>
              <a:prstGeom prst="rect">
                <a:avLst/>
              </a:prstGeom>
            </p:spPr>
            <p:txBody>
              <a:bodyPr lIns="17546" tIns="17546" rIns="17546" bIns="17546" rtlCol="0" anchor="ctr"/>
              <a:lstStyle/>
              <a:p>
                <a:pPr algn="ctr">
                  <a:lnSpc>
                    <a:spcPts val="873"/>
                  </a:lnSpc>
                </a:pPr>
                <a:endParaRPr/>
              </a:p>
            </p:txBody>
          </p:sp>
        </p:grpSp>
        <p:grpSp>
          <p:nvGrpSpPr>
            <p:cNvPr id="664" name="Group 664"/>
            <p:cNvGrpSpPr/>
            <p:nvPr/>
          </p:nvGrpSpPr>
          <p:grpSpPr>
            <a:xfrm>
              <a:off x="0" y="178255"/>
              <a:ext cx="8748710" cy="4387877"/>
              <a:chOff x="0" y="0"/>
              <a:chExt cx="2435169" cy="1221348"/>
            </a:xfrm>
          </p:grpSpPr>
          <p:sp>
            <p:nvSpPr>
              <p:cNvPr id="665" name="Freeform 665"/>
              <p:cNvSpPr/>
              <p:nvPr/>
            </p:nvSpPr>
            <p:spPr>
              <a:xfrm>
                <a:off x="0" y="0"/>
                <a:ext cx="2435169" cy="1221348"/>
              </a:xfrm>
              <a:custGeom>
                <a:avLst/>
                <a:gdLst/>
                <a:ahLst/>
                <a:cxnLst/>
                <a:rect l="l" t="t" r="r" b="b"/>
                <a:pathLst>
                  <a:path w="2435169" h="1221348">
                    <a:moveTo>
                      <a:pt x="27138" y="0"/>
                    </a:moveTo>
                    <a:lnTo>
                      <a:pt x="2408032" y="0"/>
                    </a:lnTo>
                    <a:cubicBezTo>
                      <a:pt x="2423019" y="0"/>
                      <a:pt x="2435169" y="12150"/>
                      <a:pt x="2435169" y="27138"/>
                    </a:cubicBezTo>
                    <a:lnTo>
                      <a:pt x="2435169" y="1194211"/>
                    </a:lnTo>
                    <a:cubicBezTo>
                      <a:pt x="2435169" y="1209198"/>
                      <a:pt x="2423019" y="1221348"/>
                      <a:pt x="2408032" y="1221348"/>
                    </a:cubicBezTo>
                    <a:lnTo>
                      <a:pt x="27138" y="1221348"/>
                    </a:lnTo>
                    <a:cubicBezTo>
                      <a:pt x="12150" y="1221348"/>
                      <a:pt x="0" y="1209198"/>
                      <a:pt x="0" y="1194211"/>
                    </a:cubicBezTo>
                    <a:lnTo>
                      <a:pt x="0" y="27138"/>
                    </a:lnTo>
                    <a:cubicBezTo>
                      <a:pt x="0" y="12150"/>
                      <a:pt x="12150" y="0"/>
                      <a:pt x="27138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DFFFF">
                      <a:alpha val="14000"/>
                    </a:srgbClr>
                  </a:gs>
                  <a:gs pos="100000">
                    <a:srgbClr val="5A91FA">
                      <a:alpha val="14000"/>
                    </a:srgbClr>
                  </a:gs>
                </a:gsLst>
                <a:lin ang="0"/>
              </a:gradFill>
              <a:ln w="19050" cap="rnd">
                <a:solidFill>
                  <a:srgbClr val="FFFFFF">
                    <a:alpha val="13725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66" name="TextBox 666"/>
              <p:cNvSpPr txBox="1"/>
              <p:nvPr/>
            </p:nvSpPr>
            <p:spPr>
              <a:xfrm>
                <a:off x="0" y="19050"/>
                <a:ext cx="2435169" cy="1202298"/>
              </a:xfrm>
              <a:prstGeom prst="rect">
                <a:avLst/>
              </a:prstGeom>
            </p:spPr>
            <p:txBody>
              <a:bodyPr lIns="17546" tIns="17546" rIns="17546" bIns="17546" rtlCol="0" anchor="ctr"/>
              <a:lstStyle/>
              <a:p>
                <a:pPr algn="ctr">
                  <a:lnSpc>
                    <a:spcPts val="873"/>
                  </a:lnSpc>
                </a:pPr>
                <a:endParaRPr/>
              </a:p>
            </p:txBody>
          </p:sp>
        </p:grpSp>
        <p:grpSp>
          <p:nvGrpSpPr>
            <p:cNvPr id="667" name="Group 667"/>
            <p:cNvGrpSpPr/>
            <p:nvPr/>
          </p:nvGrpSpPr>
          <p:grpSpPr>
            <a:xfrm>
              <a:off x="2867321" y="4303140"/>
              <a:ext cx="3219745" cy="362914"/>
              <a:chOff x="0" y="0"/>
              <a:chExt cx="1424178" cy="160526"/>
            </a:xfrm>
          </p:grpSpPr>
          <p:sp>
            <p:nvSpPr>
              <p:cNvPr id="668" name="Freeform 668"/>
              <p:cNvSpPr/>
              <p:nvPr/>
            </p:nvSpPr>
            <p:spPr>
              <a:xfrm>
                <a:off x="0" y="0"/>
                <a:ext cx="1424178" cy="160526"/>
              </a:xfrm>
              <a:custGeom>
                <a:avLst/>
                <a:gdLst/>
                <a:ahLst/>
                <a:cxnLst/>
                <a:rect l="l" t="t" r="r" b="b"/>
                <a:pathLst>
                  <a:path w="1424178" h="160526">
                    <a:moveTo>
                      <a:pt x="70532" y="0"/>
                    </a:moveTo>
                    <a:lnTo>
                      <a:pt x="1353645" y="0"/>
                    </a:lnTo>
                    <a:cubicBezTo>
                      <a:pt x="1372352" y="0"/>
                      <a:pt x="1390292" y="7431"/>
                      <a:pt x="1403519" y="20658"/>
                    </a:cubicBezTo>
                    <a:cubicBezTo>
                      <a:pt x="1416747" y="33886"/>
                      <a:pt x="1424178" y="51826"/>
                      <a:pt x="1424178" y="70532"/>
                    </a:cubicBezTo>
                    <a:lnTo>
                      <a:pt x="1424178" y="89994"/>
                    </a:lnTo>
                    <a:cubicBezTo>
                      <a:pt x="1424178" y="128948"/>
                      <a:pt x="1392599" y="160526"/>
                      <a:pt x="1353645" y="160526"/>
                    </a:cubicBezTo>
                    <a:lnTo>
                      <a:pt x="70532" y="160526"/>
                    </a:lnTo>
                    <a:cubicBezTo>
                      <a:pt x="51826" y="160526"/>
                      <a:pt x="33886" y="153095"/>
                      <a:pt x="20658" y="139868"/>
                    </a:cubicBezTo>
                    <a:cubicBezTo>
                      <a:pt x="7431" y="126640"/>
                      <a:pt x="0" y="108700"/>
                      <a:pt x="0" y="89994"/>
                    </a:cubicBezTo>
                    <a:lnTo>
                      <a:pt x="0" y="70532"/>
                    </a:lnTo>
                    <a:cubicBezTo>
                      <a:pt x="0" y="51826"/>
                      <a:pt x="7431" y="33886"/>
                      <a:pt x="20658" y="20658"/>
                    </a:cubicBezTo>
                    <a:cubicBezTo>
                      <a:pt x="33886" y="7431"/>
                      <a:pt x="51826" y="0"/>
                      <a:pt x="70532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4AAD">
                      <a:alpha val="100000"/>
                    </a:srgbClr>
                  </a:gs>
                  <a:gs pos="100000">
                    <a:srgbClr val="5DE0E6">
                      <a:alpha val="100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69" name="TextBox 669"/>
              <p:cNvSpPr txBox="1"/>
              <p:nvPr/>
            </p:nvSpPr>
            <p:spPr>
              <a:xfrm>
                <a:off x="0" y="9525"/>
                <a:ext cx="1424178" cy="151001"/>
              </a:xfrm>
              <a:prstGeom prst="rect">
                <a:avLst/>
              </a:prstGeom>
            </p:spPr>
            <p:txBody>
              <a:bodyPr lIns="22686" tIns="22686" rIns="22686" bIns="22686" rtlCol="0" anchor="ctr"/>
              <a:lstStyle/>
              <a:p>
                <a:pPr algn="ctr">
                  <a:lnSpc>
                    <a:spcPts val="313"/>
                  </a:lnSpc>
                </a:pPr>
                <a:endParaRPr/>
              </a:p>
            </p:txBody>
          </p:sp>
        </p:grpSp>
        <p:sp>
          <p:nvSpPr>
            <p:cNvPr id="670" name="TextBox 670"/>
            <p:cNvSpPr txBox="1"/>
            <p:nvPr/>
          </p:nvSpPr>
          <p:spPr>
            <a:xfrm>
              <a:off x="3004721" y="4379439"/>
              <a:ext cx="2944945" cy="2208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20"/>
                </a:lnSpc>
                <a:spcBef>
                  <a:spcPct val="0"/>
                </a:spcBef>
              </a:pPr>
              <a:r>
                <a:rPr lang="en-US" sz="1220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Reactant Vectors</a:t>
              </a:r>
            </a:p>
          </p:txBody>
        </p:sp>
        <p:grpSp>
          <p:nvGrpSpPr>
            <p:cNvPr id="671" name="Group 671"/>
            <p:cNvGrpSpPr/>
            <p:nvPr/>
          </p:nvGrpSpPr>
          <p:grpSpPr>
            <a:xfrm>
              <a:off x="2297461" y="0"/>
              <a:ext cx="4153788" cy="353764"/>
              <a:chOff x="0" y="0"/>
              <a:chExt cx="1836131" cy="156377"/>
            </a:xfrm>
          </p:grpSpPr>
          <p:sp>
            <p:nvSpPr>
              <p:cNvPr id="672" name="Freeform 672"/>
              <p:cNvSpPr/>
              <p:nvPr/>
            </p:nvSpPr>
            <p:spPr>
              <a:xfrm>
                <a:off x="0" y="0"/>
                <a:ext cx="1836131" cy="156377"/>
              </a:xfrm>
              <a:custGeom>
                <a:avLst/>
                <a:gdLst/>
                <a:ahLst/>
                <a:cxnLst/>
                <a:rect l="l" t="t" r="r" b="b"/>
                <a:pathLst>
                  <a:path w="1836131" h="156377">
                    <a:moveTo>
                      <a:pt x="29810" y="0"/>
                    </a:moveTo>
                    <a:lnTo>
                      <a:pt x="1806321" y="0"/>
                    </a:lnTo>
                    <a:cubicBezTo>
                      <a:pt x="1814227" y="0"/>
                      <a:pt x="1821810" y="3141"/>
                      <a:pt x="1827400" y="8731"/>
                    </a:cubicBezTo>
                    <a:cubicBezTo>
                      <a:pt x="1832991" y="14322"/>
                      <a:pt x="1836131" y="21904"/>
                      <a:pt x="1836131" y="29810"/>
                    </a:cubicBezTo>
                    <a:lnTo>
                      <a:pt x="1836131" y="126567"/>
                    </a:lnTo>
                    <a:cubicBezTo>
                      <a:pt x="1836131" y="134473"/>
                      <a:pt x="1832991" y="142055"/>
                      <a:pt x="1827400" y="147646"/>
                    </a:cubicBezTo>
                    <a:cubicBezTo>
                      <a:pt x="1821810" y="153236"/>
                      <a:pt x="1814227" y="156377"/>
                      <a:pt x="1806321" y="156377"/>
                    </a:cubicBezTo>
                    <a:lnTo>
                      <a:pt x="29810" y="156377"/>
                    </a:lnTo>
                    <a:cubicBezTo>
                      <a:pt x="13347" y="156377"/>
                      <a:pt x="0" y="143030"/>
                      <a:pt x="0" y="126567"/>
                    </a:cubicBezTo>
                    <a:lnTo>
                      <a:pt x="0" y="29810"/>
                    </a:lnTo>
                    <a:cubicBezTo>
                      <a:pt x="0" y="21904"/>
                      <a:pt x="3141" y="14322"/>
                      <a:pt x="8731" y="8731"/>
                    </a:cubicBezTo>
                    <a:cubicBezTo>
                      <a:pt x="14322" y="3141"/>
                      <a:pt x="21904" y="0"/>
                      <a:pt x="2981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DFFFF">
                      <a:alpha val="100000"/>
                    </a:srgbClr>
                  </a:gs>
                  <a:gs pos="100000">
                    <a:srgbClr val="5A91FA">
                      <a:alpha val="100000"/>
                    </a:srgbClr>
                  </a:gs>
                </a:gsLst>
                <a:lin ang="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73" name="TextBox 673"/>
              <p:cNvSpPr txBox="1"/>
              <p:nvPr/>
            </p:nvSpPr>
            <p:spPr>
              <a:xfrm>
                <a:off x="0" y="9525"/>
                <a:ext cx="1836131" cy="146852"/>
              </a:xfrm>
              <a:prstGeom prst="rect">
                <a:avLst/>
              </a:prstGeom>
            </p:spPr>
            <p:txBody>
              <a:bodyPr lIns="9973" tIns="9973" rIns="9973" bIns="9973" rtlCol="0" anchor="ctr"/>
              <a:lstStyle/>
              <a:p>
                <a:pPr algn="ctr">
                  <a:lnSpc>
                    <a:spcPts val="313"/>
                  </a:lnSpc>
                </a:pPr>
                <a:endParaRPr/>
              </a:p>
            </p:txBody>
          </p:sp>
        </p:grpSp>
        <p:sp>
          <p:nvSpPr>
            <p:cNvPr id="674" name="TextBox 674"/>
            <p:cNvSpPr txBox="1"/>
            <p:nvPr/>
          </p:nvSpPr>
          <p:spPr>
            <a:xfrm>
              <a:off x="2330705" y="99554"/>
              <a:ext cx="4087300" cy="2206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03"/>
                </a:lnSpc>
                <a:spcBef>
                  <a:spcPct val="0"/>
                </a:spcBef>
              </a:pPr>
              <a:r>
                <a:rPr lang="en-US" sz="1203" spc="24">
                  <a:solidFill>
                    <a:srgbClr val="00000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3.REACTON CENTER PREDICTIONS</a:t>
              </a:r>
            </a:p>
          </p:txBody>
        </p:sp>
        <p:grpSp>
          <p:nvGrpSpPr>
            <p:cNvPr id="675" name="Group 675"/>
            <p:cNvGrpSpPr/>
            <p:nvPr/>
          </p:nvGrpSpPr>
          <p:grpSpPr>
            <a:xfrm>
              <a:off x="146948" y="2295178"/>
              <a:ext cx="1422392" cy="325376"/>
              <a:chOff x="0" y="0"/>
              <a:chExt cx="655466" cy="149939"/>
            </a:xfrm>
          </p:grpSpPr>
          <p:sp>
            <p:nvSpPr>
              <p:cNvPr id="676" name="Freeform 676"/>
              <p:cNvSpPr/>
              <p:nvPr/>
            </p:nvSpPr>
            <p:spPr>
              <a:xfrm>
                <a:off x="0" y="0"/>
                <a:ext cx="655466" cy="149939"/>
              </a:xfrm>
              <a:custGeom>
                <a:avLst/>
                <a:gdLst/>
                <a:ahLst/>
                <a:cxnLst/>
                <a:rect l="l" t="t" r="r" b="b"/>
                <a:pathLst>
                  <a:path w="655466" h="149939">
                    <a:moveTo>
                      <a:pt x="74970" y="0"/>
                    </a:moveTo>
                    <a:lnTo>
                      <a:pt x="580496" y="0"/>
                    </a:lnTo>
                    <a:cubicBezTo>
                      <a:pt x="600379" y="0"/>
                      <a:pt x="619448" y="7899"/>
                      <a:pt x="633508" y="21958"/>
                    </a:cubicBezTo>
                    <a:cubicBezTo>
                      <a:pt x="647567" y="36018"/>
                      <a:pt x="655466" y="55086"/>
                      <a:pt x="655466" y="74970"/>
                    </a:cubicBezTo>
                    <a:lnTo>
                      <a:pt x="655466" y="74970"/>
                    </a:lnTo>
                    <a:cubicBezTo>
                      <a:pt x="655466" y="116374"/>
                      <a:pt x="621901" y="149939"/>
                      <a:pt x="580496" y="149939"/>
                    </a:cubicBezTo>
                    <a:lnTo>
                      <a:pt x="74970" y="149939"/>
                    </a:lnTo>
                    <a:cubicBezTo>
                      <a:pt x="33565" y="149939"/>
                      <a:pt x="0" y="116374"/>
                      <a:pt x="0" y="74970"/>
                    </a:cubicBezTo>
                    <a:lnTo>
                      <a:pt x="0" y="74970"/>
                    </a:lnTo>
                    <a:cubicBezTo>
                      <a:pt x="0" y="33565"/>
                      <a:pt x="33565" y="0"/>
                      <a:pt x="7497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77" name="TextBox 677"/>
              <p:cNvSpPr txBox="1"/>
              <p:nvPr/>
            </p:nvSpPr>
            <p:spPr>
              <a:xfrm>
                <a:off x="0" y="9525"/>
                <a:ext cx="655466" cy="140414"/>
              </a:xfrm>
              <a:prstGeom prst="rect">
                <a:avLst/>
              </a:prstGeom>
            </p:spPr>
            <p:txBody>
              <a:bodyPr lIns="21775" tIns="21775" rIns="21775" bIns="21775" rtlCol="0" anchor="ctr"/>
              <a:lstStyle/>
              <a:p>
                <a:pPr algn="ctr">
                  <a:lnSpc>
                    <a:spcPts val="301"/>
                  </a:lnSpc>
                </a:pPr>
                <a:endParaRPr/>
              </a:p>
            </p:txBody>
          </p:sp>
        </p:grpSp>
        <p:sp>
          <p:nvSpPr>
            <p:cNvPr id="678" name="Freeform 678"/>
            <p:cNvSpPr/>
            <p:nvPr/>
          </p:nvSpPr>
          <p:spPr>
            <a:xfrm>
              <a:off x="7532329" y="3510428"/>
              <a:ext cx="833304" cy="210659"/>
            </a:xfrm>
            <a:custGeom>
              <a:avLst/>
              <a:gdLst/>
              <a:ahLst/>
              <a:cxnLst/>
              <a:rect l="l" t="t" r="r" b="b"/>
              <a:pathLst>
                <a:path w="833304" h="210659">
                  <a:moveTo>
                    <a:pt x="0" y="0"/>
                  </a:moveTo>
                  <a:lnTo>
                    <a:pt x="833304" y="0"/>
                  </a:lnTo>
                  <a:lnTo>
                    <a:pt x="833304" y="210660"/>
                  </a:lnTo>
                  <a:lnTo>
                    <a:pt x="0" y="210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679" name="Freeform 679"/>
            <p:cNvSpPr/>
            <p:nvPr/>
          </p:nvSpPr>
          <p:spPr>
            <a:xfrm>
              <a:off x="429209" y="3518970"/>
              <a:ext cx="857872" cy="216870"/>
            </a:xfrm>
            <a:custGeom>
              <a:avLst/>
              <a:gdLst/>
              <a:ahLst/>
              <a:cxnLst/>
              <a:rect l="l" t="t" r="r" b="b"/>
              <a:pathLst>
                <a:path w="857872" h="216870">
                  <a:moveTo>
                    <a:pt x="0" y="0"/>
                  </a:moveTo>
                  <a:lnTo>
                    <a:pt x="857871" y="0"/>
                  </a:lnTo>
                  <a:lnTo>
                    <a:pt x="857871" y="216870"/>
                  </a:lnTo>
                  <a:lnTo>
                    <a:pt x="0" y="216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680" name="Freeform 680"/>
            <p:cNvSpPr/>
            <p:nvPr/>
          </p:nvSpPr>
          <p:spPr>
            <a:xfrm>
              <a:off x="736897" y="2850107"/>
              <a:ext cx="242496" cy="441906"/>
            </a:xfrm>
            <a:custGeom>
              <a:avLst/>
              <a:gdLst/>
              <a:ahLst/>
              <a:cxnLst/>
              <a:rect l="l" t="t" r="r" b="b"/>
              <a:pathLst>
                <a:path w="242496" h="441906">
                  <a:moveTo>
                    <a:pt x="0" y="0"/>
                  </a:moveTo>
                  <a:lnTo>
                    <a:pt x="242496" y="0"/>
                  </a:lnTo>
                  <a:lnTo>
                    <a:pt x="242496" y="441907"/>
                  </a:lnTo>
                  <a:lnTo>
                    <a:pt x="0" y="4419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681" name="TextBox 681"/>
            <p:cNvSpPr txBox="1"/>
            <p:nvPr/>
          </p:nvSpPr>
          <p:spPr>
            <a:xfrm>
              <a:off x="207648" y="2369180"/>
              <a:ext cx="1300993" cy="1883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35"/>
                </a:lnSpc>
                <a:spcBef>
                  <a:spcPct val="0"/>
                </a:spcBef>
              </a:pPr>
              <a:r>
                <a:rPr lang="en-US" sz="1035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Atom Mask</a:t>
              </a:r>
            </a:p>
          </p:txBody>
        </p:sp>
        <p:sp>
          <p:nvSpPr>
            <p:cNvPr id="682" name="Freeform 682"/>
            <p:cNvSpPr/>
            <p:nvPr/>
          </p:nvSpPr>
          <p:spPr>
            <a:xfrm>
              <a:off x="5753589" y="3510310"/>
              <a:ext cx="833772" cy="210778"/>
            </a:xfrm>
            <a:custGeom>
              <a:avLst/>
              <a:gdLst/>
              <a:ahLst/>
              <a:cxnLst/>
              <a:rect l="l" t="t" r="r" b="b"/>
              <a:pathLst>
                <a:path w="833772" h="210778">
                  <a:moveTo>
                    <a:pt x="0" y="0"/>
                  </a:moveTo>
                  <a:lnTo>
                    <a:pt x="833773" y="0"/>
                  </a:lnTo>
                  <a:lnTo>
                    <a:pt x="833773" y="210778"/>
                  </a:lnTo>
                  <a:lnTo>
                    <a:pt x="0" y="2107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683" name="Freeform 683"/>
            <p:cNvSpPr/>
            <p:nvPr/>
          </p:nvSpPr>
          <p:spPr>
            <a:xfrm>
              <a:off x="6067870" y="2856412"/>
              <a:ext cx="242496" cy="441906"/>
            </a:xfrm>
            <a:custGeom>
              <a:avLst/>
              <a:gdLst/>
              <a:ahLst/>
              <a:cxnLst/>
              <a:rect l="l" t="t" r="r" b="b"/>
              <a:pathLst>
                <a:path w="242496" h="441906">
                  <a:moveTo>
                    <a:pt x="0" y="0"/>
                  </a:moveTo>
                  <a:lnTo>
                    <a:pt x="242496" y="0"/>
                  </a:lnTo>
                  <a:lnTo>
                    <a:pt x="242496" y="441906"/>
                  </a:lnTo>
                  <a:lnTo>
                    <a:pt x="0" y="441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grpSp>
          <p:nvGrpSpPr>
            <p:cNvPr id="684" name="Group 684"/>
            <p:cNvGrpSpPr/>
            <p:nvPr/>
          </p:nvGrpSpPr>
          <p:grpSpPr>
            <a:xfrm>
              <a:off x="5462233" y="2295178"/>
              <a:ext cx="1422392" cy="325376"/>
              <a:chOff x="0" y="0"/>
              <a:chExt cx="655466" cy="149939"/>
            </a:xfrm>
          </p:grpSpPr>
          <p:sp>
            <p:nvSpPr>
              <p:cNvPr id="685" name="Freeform 685"/>
              <p:cNvSpPr/>
              <p:nvPr/>
            </p:nvSpPr>
            <p:spPr>
              <a:xfrm>
                <a:off x="0" y="0"/>
                <a:ext cx="655466" cy="149939"/>
              </a:xfrm>
              <a:custGeom>
                <a:avLst/>
                <a:gdLst/>
                <a:ahLst/>
                <a:cxnLst/>
                <a:rect l="l" t="t" r="r" b="b"/>
                <a:pathLst>
                  <a:path w="655466" h="149939">
                    <a:moveTo>
                      <a:pt x="74970" y="0"/>
                    </a:moveTo>
                    <a:lnTo>
                      <a:pt x="580496" y="0"/>
                    </a:lnTo>
                    <a:cubicBezTo>
                      <a:pt x="600379" y="0"/>
                      <a:pt x="619448" y="7899"/>
                      <a:pt x="633508" y="21958"/>
                    </a:cubicBezTo>
                    <a:cubicBezTo>
                      <a:pt x="647567" y="36018"/>
                      <a:pt x="655466" y="55086"/>
                      <a:pt x="655466" y="74970"/>
                    </a:cubicBezTo>
                    <a:lnTo>
                      <a:pt x="655466" y="74970"/>
                    </a:lnTo>
                    <a:cubicBezTo>
                      <a:pt x="655466" y="116374"/>
                      <a:pt x="621901" y="149939"/>
                      <a:pt x="580496" y="149939"/>
                    </a:cubicBezTo>
                    <a:lnTo>
                      <a:pt x="74970" y="149939"/>
                    </a:lnTo>
                    <a:cubicBezTo>
                      <a:pt x="33565" y="149939"/>
                      <a:pt x="0" y="116374"/>
                      <a:pt x="0" y="74970"/>
                    </a:cubicBezTo>
                    <a:lnTo>
                      <a:pt x="0" y="74970"/>
                    </a:lnTo>
                    <a:cubicBezTo>
                      <a:pt x="0" y="33565"/>
                      <a:pt x="33565" y="0"/>
                      <a:pt x="7497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86" name="TextBox 686"/>
              <p:cNvSpPr txBox="1"/>
              <p:nvPr/>
            </p:nvSpPr>
            <p:spPr>
              <a:xfrm>
                <a:off x="0" y="9525"/>
                <a:ext cx="655466" cy="140414"/>
              </a:xfrm>
              <a:prstGeom prst="rect">
                <a:avLst/>
              </a:prstGeom>
            </p:spPr>
            <p:txBody>
              <a:bodyPr lIns="21775" tIns="21775" rIns="21775" bIns="21775" rtlCol="0" anchor="ctr"/>
              <a:lstStyle/>
              <a:p>
                <a:pPr algn="ctr">
                  <a:lnSpc>
                    <a:spcPts val="301"/>
                  </a:lnSpc>
                </a:pPr>
                <a:endParaRPr/>
              </a:p>
            </p:txBody>
          </p:sp>
        </p:grpSp>
        <p:sp>
          <p:nvSpPr>
            <p:cNvPr id="687" name="TextBox 687"/>
            <p:cNvSpPr txBox="1"/>
            <p:nvPr/>
          </p:nvSpPr>
          <p:spPr>
            <a:xfrm>
              <a:off x="5522933" y="2369180"/>
              <a:ext cx="1300993" cy="1883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35"/>
                </a:lnSpc>
                <a:spcBef>
                  <a:spcPct val="0"/>
                </a:spcBef>
              </a:pPr>
              <a:r>
                <a:rPr lang="en-US" sz="1035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Bond Change</a:t>
              </a:r>
            </a:p>
          </p:txBody>
        </p:sp>
        <p:sp>
          <p:nvSpPr>
            <p:cNvPr id="688" name="Freeform 688"/>
            <p:cNvSpPr/>
            <p:nvPr/>
          </p:nvSpPr>
          <p:spPr>
            <a:xfrm>
              <a:off x="3986220" y="3521385"/>
              <a:ext cx="848319" cy="214455"/>
            </a:xfrm>
            <a:custGeom>
              <a:avLst/>
              <a:gdLst/>
              <a:ahLst/>
              <a:cxnLst/>
              <a:rect l="l" t="t" r="r" b="b"/>
              <a:pathLst>
                <a:path w="848319" h="214455">
                  <a:moveTo>
                    <a:pt x="0" y="0"/>
                  </a:moveTo>
                  <a:lnTo>
                    <a:pt x="848319" y="0"/>
                  </a:lnTo>
                  <a:lnTo>
                    <a:pt x="848319" y="214455"/>
                  </a:lnTo>
                  <a:lnTo>
                    <a:pt x="0" y="2144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689" name="Freeform 689"/>
            <p:cNvSpPr/>
            <p:nvPr/>
          </p:nvSpPr>
          <p:spPr>
            <a:xfrm>
              <a:off x="4289132" y="2856412"/>
              <a:ext cx="242496" cy="441906"/>
            </a:xfrm>
            <a:custGeom>
              <a:avLst/>
              <a:gdLst/>
              <a:ahLst/>
              <a:cxnLst/>
              <a:rect l="l" t="t" r="r" b="b"/>
              <a:pathLst>
                <a:path w="242496" h="441906">
                  <a:moveTo>
                    <a:pt x="0" y="0"/>
                  </a:moveTo>
                  <a:lnTo>
                    <a:pt x="242496" y="0"/>
                  </a:lnTo>
                  <a:lnTo>
                    <a:pt x="242496" y="441906"/>
                  </a:lnTo>
                  <a:lnTo>
                    <a:pt x="0" y="441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grpSp>
          <p:nvGrpSpPr>
            <p:cNvPr id="690" name="Group 690"/>
            <p:cNvGrpSpPr/>
            <p:nvPr/>
          </p:nvGrpSpPr>
          <p:grpSpPr>
            <a:xfrm>
              <a:off x="3686681" y="2295178"/>
              <a:ext cx="1422392" cy="325376"/>
              <a:chOff x="0" y="0"/>
              <a:chExt cx="655466" cy="149939"/>
            </a:xfrm>
          </p:grpSpPr>
          <p:sp>
            <p:nvSpPr>
              <p:cNvPr id="691" name="Freeform 691"/>
              <p:cNvSpPr/>
              <p:nvPr/>
            </p:nvSpPr>
            <p:spPr>
              <a:xfrm>
                <a:off x="0" y="0"/>
                <a:ext cx="655466" cy="149939"/>
              </a:xfrm>
              <a:custGeom>
                <a:avLst/>
                <a:gdLst/>
                <a:ahLst/>
                <a:cxnLst/>
                <a:rect l="l" t="t" r="r" b="b"/>
                <a:pathLst>
                  <a:path w="655466" h="149939">
                    <a:moveTo>
                      <a:pt x="74970" y="0"/>
                    </a:moveTo>
                    <a:lnTo>
                      <a:pt x="580496" y="0"/>
                    </a:lnTo>
                    <a:cubicBezTo>
                      <a:pt x="600379" y="0"/>
                      <a:pt x="619448" y="7899"/>
                      <a:pt x="633508" y="21958"/>
                    </a:cubicBezTo>
                    <a:cubicBezTo>
                      <a:pt x="647567" y="36018"/>
                      <a:pt x="655466" y="55086"/>
                      <a:pt x="655466" y="74970"/>
                    </a:cubicBezTo>
                    <a:lnTo>
                      <a:pt x="655466" y="74970"/>
                    </a:lnTo>
                    <a:cubicBezTo>
                      <a:pt x="655466" y="116374"/>
                      <a:pt x="621901" y="149939"/>
                      <a:pt x="580496" y="149939"/>
                    </a:cubicBezTo>
                    <a:lnTo>
                      <a:pt x="74970" y="149939"/>
                    </a:lnTo>
                    <a:cubicBezTo>
                      <a:pt x="33565" y="149939"/>
                      <a:pt x="0" y="116374"/>
                      <a:pt x="0" y="74970"/>
                    </a:cubicBezTo>
                    <a:lnTo>
                      <a:pt x="0" y="74970"/>
                    </a:lnTo>
                    <a:cubicBezTo>
                      <a:pt x="0" y="33565"/>
                      <a:pt x="33565" y="0"/>
                      <a:pt x="7497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92" name="TextBox 692"/>
              <p:cNvSpPr txBox="1"/>
              <p:nvPr/>
            </p:nvSpPr>
            <p:spPr>
              <a:xfrm>
                <a:off x="0" y="9525"/>
                <a:ext cx="655466" cy="140414"/>
              </a:xfrm>
              <a:prstGeom prst="rect">
                <a:avLst/>
              </a:prstGeom>
            </p:spPr>
            <p:txBody>
              <a:bodyPr lIns="21775" tIns="21775" rIns="21775" bIns="21775" rtlCol="0" anchor="ctr"/>
              <a:lstStyle/>
              <a:p>
                <a:pPr algn="ctr">
                  <a:lnSpc>
                    <a:spcPts val="301"/>
                  </a:lnSpc>
                </a:pPr>
                <a:endParaRPr/>
              </a:p>
            </p:txBody>
          </p:sp>
        </p:grpSp>
        <p:sp>
          <p:nvSpPr>
            <p:cNvPr id="693" name="TextBox 693"/>
            <p:cNvSpPr txBox="1"/>
            <p:nvPr/>
          </p:nvSpPr>
          <p:spPr>
            <a:xfrm>
              <a:off x="3747381" y="2369180"/>
              <a:ext cx="1300993" cy="1883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35"/>
                </a:lnSpc>
                <a:spcBef>
                  <a:spcPct val="0"/>
                </a:spcBef>
              </a:pPr>
              <a:r>
                <a:rPr lang="en-US" sz="1035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Bond Mask</a:t>
              </a:r>
            </a:p>
          </p:txBody>
        </p:sp>
        <p:sp>
          <p:nvSpPr>
            <p:cNvPr id="694" name="Freeform 694"/>
            <p:cNvSpPr/>
            <p:nvPr/>
          </p:nvSpPr>
          <p:spPr>
            <a:xfrm>
              <a:off x="2213856" y="3525180"/>
              <a:ext cx="833304" cy="210659"/>
            </a:xfrm>
            <a:custGeom>
              <a:avLst/>
              <a:gdLst/>
              <a:ahLst/>
              <a:cxnLst/>
              <a:rect l="l" t="t" r="r" b="b"/>
              <a:pathLst>
                <a:path w="833304" h="210659">
                  <a:moveTo>
                    <a:pt x="0" y="0"/>
                  </a:moveTo>
                  <a:lnTo>
                    <a:pt x="833305" y="0"/>
                  </a:lnTo>
                  <a:lnTo>
                    <a:pt x="833305" y="210660"/>
                  </a:lnTo>
                  <a:lnTo>
                    <a:pt x="0" y="210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695" name="Freeform 695"/>
            <p:cNvSpPr/>
            <p:nvPr/>
          </p:nvSpPr>
          <p:spPr>
            <a:xfrm>
              <a:off x="2509260" y="2878200"/>
              <a:ext cx="242496" cy="441906"/>
            </a:xfrm>
            <a:custGeom>
              <a:avLst/>
              <a:gdLst/>
              <a:ahLst/>
              <a:cxnLst/>
              <a:rect l="l" t="t" r="r" b="b"/>
              <a:pathLst>
                <a:path w="242496" h="441906">
                  <a:moveTo>
                    <a:pt x="0" y="0"/>
                  </a:moveTo>
                  <a:lnTo>
                    <a:pt x="242496" y="0"/>
                  </a:lnTo>
                  <a:lnTo>
                    <a:pt x="242496" y="441907"/>
                  </a:lnTo>
                  <a:lnTo>
                    <a:pt x="0" y="4419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grpSp>
          <p:nvGrpSpPr>
            <p:cNvPr id="696" name="Group 696"/>
            <p:cNvGrpSpPr/>
            <p:nvPr/>
          </p:nvGrpSpPr>
          <p:grpSpPr>
            <a:xfrm>
              <a:off x="1919312" y="2295178"/>
              <a:ext cx="1422392" cy="325376"/>
              <a:chOff x="0" y="0"/>
              <a:chExt cx="655466" cy="149939"/>
            </a:xfrm>
          </p:grpSpPr>
          <p:sp>
            <p:nvSpPr>
              <p:cNvPr id="697" name="Freeform 697"/>
              <p:cNvSpPr/>
              <p:nvPr/>
            </p:nvSpPr>
            <p:spPr>
              <a:xfrm>
                <a:off x="0" y="0"/>
                <a:ext cx="655466" cy="149939"/>
              </a:xfrm>
              <a:custGeom>
                <a:avLst/>
                <a:gdLst/>
                <a:ahLst/>
                <a:cxnLst/>
                <a:rect l="l" t="t" r="r" b="b"/>
                <a:pathLst>
                  <a:path w="655466" h="149939">
                    <a:moveTo>
                      <a:pt x="74970" y="0"/>
                    </a:moveTo>
                    <a:lnTo>
                      <a:pt x="580496" y="0"/>
                    </a:lnTo>
                    <a:cubicBezTo>
                      <a:pt x="600379" y="0"/>
                      <a:pt x="619448" y="7899"/>
                      <a:pt x="633508" y="21958"/>
                    </a:cubicBezTo>
                    <a:cubicBezTo>
                      <a:pt x="647567" y="36018"/>
                      <a:pt x="655466" y="55086"/>
                      <a:pt x="655466" y="74970"/>
                    </a:cubicBezTo>
                    <a:lnTo>
                      <a:pt x="655466" y="74970"/>
                    </a:lnTo>
                    <a:cubicBezTo>
                      <a:pt x="655466" y="116374"/>
                      <a:pt x="621901" y="149939"/>
                      <a:pt x="580496" y="149939"/>
                    </a:cubicBezTo>
                    <a:lnTo>
                      <a:pt x="74970" y="149939"/>
                    </a:lnTo>
                    <a:cubicBezTo>
                      <a:pt x="33565" y="149939"/>
                      <a:pt x="0" y="116374"/>
                      <a:pt x="0" y="74970"/>
                    </a:cubicBezTo>
                    <a:lnTo>
                      <a:pt x="0" y="74970"/>
                    </a:lnTo>
                    <a:cubicBezTo>
                      <a:pt x="0" y="33565"/>
                      <a:pt x="33565" y="0"/>
                      <a:pt x="7497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698" name="TextBox 698"/>
              <p:cNvSpPr txBox="1"/>
              <p:nvPr/>
            </p:nvSpPr>
            <p:spPr>
              <a:xfrm>
                <a:off x="0" y="9525"/>
                <a:ext cx="655466" cy="140414"/>
              </a:xfrm>
              <a:prstGeom prst="rect">
                <a:avLst/>
              </a:prstGeom>
            </p:spPr>
            <p:txBody>
              <a:bodyPr lIns="21775" tIns="21775" rIns="21775" bIns="21775" rtlCol="0" anchor="ctr"/>
              <a:lstStyle/>
              <a:p>
                <a:pPr algn="ctr">
                  <a:lnSpc>
                    <a:spcPts val="301"/>
                  </a:lnSpc>
                </a:pPr>
                <a:endParaRPr/>
              </a:p>
            </p:txBody>
          </p:sp>
        </p:grpSp>
        <p:sp>
          <p:nvSpPr>
            <p:cNvPr id="699" name="TextBox 699"/>
            <p:cNvSpPr txBox="1"/>
            <p:nvPr/>
          </p:nvSpPr>
          <p:spPr>
            <a:xfrm>
              <a:off x="1980012" y="2369180"/>
              <a:ext cx="1300993" cy="1883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35"/>
                </a:lnSpc>
                <a:spcBef>
                  <a:spcPct val="0"/>
                </a:spcBef>
              </a:pPr>
              <a:r>
                <a:rPr lang="en-US" sz="1035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Atom Count</a:t>
              </a:r>
            </a:p>
          </p:txBody>
        </p:sp>
        <p:grpSp>
          <p:nvGrpSpPr>
            <p:cNvPr id="700" name="Group 700"/>
            <p:cNvGrpSpPr/>
            <p:nvPr/>
          </p:nvGrpSpPr>
          <p:grpSpPr>
            <a:xfrm>
              <a:off x="7237785" y="2298438"/>
              <a:ext cx="1422392" cy="325376"/>
              <a:chOff x="0" y="0"/>
              <a:chExt cx="655466" cy="149939"/>
            </a:xfrm>
          </p:grpSpPr>
          <p:sp>
            <p:nvSpPr>
              <p:cNvPr id="701" name="Freeform 701"/>
              <p:cNvSpPr/>
              <p:nvPr/>
            </p:nvSpPr>
            <p:spPr>
              <a:xfrm>
                <a:off x="0" y="0"/>
                <a:ext cx="655466" cy="149939"/>
              </a:xfrm>
              <a:custGeom>
                <a:avLst/>
                <a:gdLst/>
                <a:ahLst/>
                <a:cxnLst/>
                <a:rect l="l" t="t" r="r" b="b"/>
                <a:pathLst>
                  <a:path w="655466" h="149939">
                    <a:moveTo>
                      <a:pt x="74970" y="0"/>
                    </a:moveTo>
                    <a:lnTo>
                      <a:pt x="580496" y="0"/>
                    </a:lnTo>
                    <a:cubicBezTo>
                      <a:pt x="600379" y="0"/>
                      <a:pt x="619448" y="7899"/>
                      <a:pt x="633508" y="21958"/>
                    </a:cubicBezTo>
                    <a:cubicBezTo>
                      <a:pt x="647567" y="36018"/>
                      <a:pt x="655466" y="55086"/>
                      <a:pt x="655466" y="74970"/>
                    </a:cubicBezTo>
                    <a:lnTo>
                      <a:pt x="655466" y="74970"/>
                    </a:lnTo>
                    <a:cubicBezTo>
                      <a:pt x="655466" y="116374"/>
                      <a:pt x="621901" y="149939"/>
                      <a:pt x="580496" y="149939"/>
                    </a:cubicBezTo>
                    <a:lnTo>
                      <a:pt x="74970" y="149939"/>
                    </a:lnTo>
                    <a:cubicBezTo>
                      <a:pt x="33565" y="149939"/>
                      <a:pt x="0" y="116374"/>
                      <a:pt x="0" y="74970"/>
                    </a:cubicBezTo>
                    <a:lnTo>
                      <a:pt x="0" y="74970"/>
                    </a:lnTo>
                    <a:cubicBezTo>
                      <a:pt x="0" y="33565"/>
                      <a:pt x="33565" y="0"/>
                      <a:pt x="7497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2700000"/>
              </a:gra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702" name="TextBox 702"/>
              <p:cNvSpPr txBox="1"/>
              <p:nvPr/>
            </p:nvSpPr>
            <p:spPr>
              <a:xfrm>
                <a:off x="0" y="9525"/>
                <a:ext cx="655466" cy="140414"/>
              </a:xfrm>
              <a:prstGeom prst="rect">
                <a:avLst/>
              </a:prstGeom>
            </p:spPr>
            <p:txBody>
              <a:bodyPr lIns="21775" tIns="21775" rIns="21775" bIns="21775" rtlCol="0" anchor="ctr"/>
              <a:lstStyle/>
              <a:p>
                <a:pPr algn="ctr">
                  <a:lnSpc>
                    <a:spcPts val="301"/>
                  </a:lnSpc>
                </a:pPr>
                <a:endParaRPr/>
              </a:p>
            </p:txBody>
          </p:sp>
        </p:grpSp>
        <p:sp>
          <p:nvSpPr>
            <p:cNvPr id="703" name="TextBox 703"/>
            <p:cNvSpPr txBox="1"/>
            <p:nvPr/>
          </p:nvSpPr>
          <p:spPr>
            <a:xfrm>
              <a:off x="7298484" y="2372439"/>
              <a:ext cx="1300993" cy="1883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35"/>
                </a:lnSpc>
                <a:spcBef>
                  <a:spcPct val="0"/>
                </a:spcBef>
              </a:pPr>
              <a:r>
                <a:rPr lang="en-US" sz="1035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Bond Count</a:t>
              </a:r>
            </a:p>
          </p:txBody>
        </p:sp>
        <p:sp>
          <p:nvSpPr>
            <p:cNvPr id="704" name="Freeform 704"/>
            <p:cNvSpPr/>
            <p:nvPr/>
          </p:nvSpPr>
          <p:spPr>
            <a:xfrm>
              <a:off x="7822685" y="2846168"/>
              <a:ext cx="242496" cy="441906"/>
            </a:xfrm>
            <a:custGeom>
              <a:avLst/>
              <a:gdLst/>
              <a:ahLst/>
              <a:cxnLst/>
              <a:rect l="l" t="t" r="r" b="b"/>
              <a:pathLst>
                <a:path w="242496" h="441906">
                  <a:moveTo>
                    <a:pt x="0" y="0"/>
                  </a:moveTo>
                  <a:lnTo>
                    <a:pt x="242496" y="0"/>
                  </a:lnTo>
                  <a:lnTo>
                    <a:pt x="242496" y="441906"/>
                  </a:lnTo>
                  <a:lnTo>
                    <a:pt x="0" y="441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705" name="Freeform 705"/>
            <p:cNvSpPr/>
            <p:nvPr/>
          </p:nvSpPr>
          <p:spPr>
            <a:xfrm>
              <a:off x="726277" y="1659035"/>
              <a:ext cx="242496" cy="441906"/>
            </a:xfrm>
            <a:custGeom>
              <a:avLst/>
              <a:gdLst/>
              <a:ahLst/>
              <a:cxnLst/>
              <a:rect l="l" t="t" r="r" b="b"/>
              <a:pathLst>
                <a:path w="242496" h="441906">
                  <a:moveTo>
                    <a:pt x="0" y="0"/>
                  </a:moveTo>
                  <a:lnTo>
                    <a:pt x="242496" y="0"/>
                  </a:lnTo>
                  <a:lnTo>
                    <a:pt x="242496" y="441906"/>
                  </a:lnTo>
                  <a:lnTo>
                    <a:pt x="0" y="441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706" name="Freeform 706"/>
            <p:cNvSpPr/>
            <p:nvPr/>
          </p:nvSpPr>
          <p:spPr>
            <a:xfrm>
              <a:off x="2548909" y="1659035"/>
              <a:ext cx="242496" cy="441906"/>
            </a:xfrm>
            <a:custGeom>
              <a:avLst/>
              <a:gdLst/>
              <a:ahLst/>
              <a:cxnLst/>
              <a:rect l="l" t="t" r="r" b="b"/>
              <a:pathLst>
                <a:path w="242496" h="441906">
                  <a:moveTo>
                    <a:pt x="0" y="0"/>
                  </a:moveTo>
                  <a:lnTo>
                    <a:pt x="242496" y="0"/>
                  </a:lnTo>
                  <a:lnTo>
                    <a:pt x="242496" y="441906"/>
                  </a:lnTo>
                  <a:lnTo>
                    <a:pt x="0" y="441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707" name="Freeform 707"/>
            <p:cNvSpPr/>
            <p:nvPr/>
          </p:nvSpPr>
          <p:spPr>
            <a:xfrm>
              <a:off x="4355945" y="1643915"/>
              <a:ext cx="242496" cy="441906"/>
            </a:xfrm>
            <a:custGeom>
              <a:avLst/>
              <a:gdLst/>
              <a:ahLst/>
              <a:cxnLst/>
              <a:rect l="l" t="t" r="r" b="b"/>
              <a:pathLst>
                <a:path w="242496" h="441906">
                  <a:moveTo>
                    <a:pt x="0" y="0"/>
                  </a:moveTo>
                  <a:lnTo>
                    <a:pt x="242496" y="0"/>
                  </a:lnTo>
                  <a:lnTo>
                    <a:pt x="242496" y="441907"/>
                  </a:lnTo>
                  <a:lnTo>
                    <a:pt x="0" y="4419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708" name="Freeform 708"/>
            <p:cNvSpPr/>
            <p:nvPr/>
          </p:nvSpPr>
          <p:spPr>
            <a:xfrm>
              <a:off x="6087066" y="1659035"/>
              <a:ext cx="242496" cy="441906"/>
            </a:xfrm>
            <a:custGeom>
              <a:avLst/>
              <a:gdLst/>
              <a:ahLst/>
              <a:cxnLst/>
              <a:rect l="l" t="t" r="r" b="b"/>
              <a:pathLst>
                <a:path w="242496" h="441906">
                  <a:moveTo>
                    <a:pt x="0" y="0"/>
                  </a:moveTo>
                  <a:lnTo>
                    <a:pt x="242496" y="0"/>
                  </a:lnTo>
                  <a:lnTo>
                    <a:pt x="242496" y="441906"/>
                  </a:lnTo>
                  <a:lnTo>
                    <a:pt x="0" y="441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709" name="Freeform 709"/>
            <p:cNvSpPr/>
            <p:nvPr/>
          </p:nvSpPr>
          <p:spPr>
            <a:xfrm>
              <a:off x="7878276" y="1659035"/>
              <a:ext cx="242496" cy="441906"/>
            </a:xfrm>
            <a:custGeom>
              <a:avLst/>
              <a:gdLst/>
              <a:ahLst/>
              <a:cxnLst/>
              <a:rect l="l" t="t" r="r" b="b"/>
              <a:pathLst>
                <a:path w="242496" h="441906">
                  <a:moveTo>
                    <a:pt x="0" y="0"/>
                  </a:moveTo>
                  <a:lnTo>
                    <a:pt x="242496" y="0"/>
                  </a:lnTo>
                  <a:lnTo>
                    <a:pt x="242496" y="441906"/>
                  </a:lnTo>
                  <a:lnTo>
                    <a:pt x="0" y="441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grpSp>
          <p:nvGrpSpPr>
            <p:cNvPr id="710" name="Group 710"/>
            <p:cNvGrpSpPr/>
            <p:nvPr/>
          </p:nvGrpSpPr>
          <p:grpSpPr>
            <a:xfrm>
              <a:off x="118083" y="845020"/>
              <a:ext cx="1422392" cy="333212"/>
              <a:chOff x="0" y="0"/>
              <a:chExt cx="655466" cy="153551"/>
            </a:xfrm>
          </p:grpSpPr>
          <p:sp>
            <p:nvSpPr>
              <p:cNvPr id="711" name="Freeform 711"/>
              <p:cNvSpPr/>
              <p:nvPr/>
            </p:nvSpPr>
            <p:spPr>
              <a:xfrm>
                <a:off x="0" y="0"/>
                <a:ext cx="655466" cy="153551"/>
              </a:xfrm>
              <a:custGeom>
                <a:avLst/>
                <a:gdLst/>
                <a:ahLst/>
                <a:cxnLst/>
                <a:rect l="l" t="t" r="r" b="b"/>
                <a:pathLst>
                  <a:path w="655466" h="153551">
                    <a:moveTo>
                      <a:pt x="76775" y="0"/>
                    </a:moveTo>
                    <a:lnTo>
                      <a:pt x="578691" y="0"/>
                    </a:lnTo>
                    <a:cubicBezTo>
                      <a:pt x="599053" y="0"/>
                      <a:pt x="618581" y="8089"/>
                      <a:pt x="632979" y="22487"/>
                    </a:cubicBezTo>
                    <a:cubicBezTo>
                      <a:pt x="647377" y="36885"/>
                      <a:pt x="655466" y="56413"/>
                      <a:pt x="655466" y="76775"/>
                    </a:cubicBezTo>
                    <a:lnTo>
                      <a:pt x="655466" y="76775"/>
                    </a:lnTo>
                    <a:cubicBezTo>
                      <a:pt x="655466" y="97137"/>
                      <a:pt x="647377" y="116665"/>
                      <a:pt x="632979" y="131064"/>
                    </a:cubicBezTo>
                    <a:cubicBezTo>
                      <a:pt x="618581" y="145462"/>
                      <a:pt x="599053" y="153551"/>
                      <a:pt x="578691" y="153551"/>
                    </a:cubicBezTo>
                    <a:lnTo>
                      <a:pt x="76775" y="153551"/>
                    </a:lnTo>
                    <a:cubicBezTo>
                      <a:pt x="56413" y="153551"/>
                      <a:pt x="36885" y="145462"/>
                      <a:pt x="22487" y="131064"/>
                    </a:cubicBezTo>
                    <a:cubicBezTo>
                      <a:pt x="8089" y="116665"/>
                      <a:pt x="0" y="97137"/>
                      <a:pt x="0" y="76775"/>
                    </a:cubicBezTo>
                    <a:lnTo>
                      <a:pt x="0" y="76775"/>
                    </a:lnTo>
                    <a:cubicBezTo>
                      <a:pt x="0" y="56413"/>
                      <a:pt x="8089" y="36885"/>
                      <a:pt x="22487" y="22487"/>
                    </a:cubicBezTo>
                    <a:cubicBezTo>
                      <a:pt x="36885" y="8089"/>
                      <a:pt x="56413" y="0"/>
                      <a:pt x="76775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7AD">
                      <a:alpha val="100000"/>
                    </a:srgbClr>
                  </a:gs>
                  <a:gs pos="100000">
                    <a:srgbClr val="FFA9F9">
                      <a:alpha val="100000"/>
                    </a:srgbClr>
                  </a:gs>
                </a:gsLst>
                <a:lin ang="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712" name="TextBox 712"/>
              <p:cNvSpPr txBox="1"/>
              <p:nvPr/>
            </p:nvSpPr>
            <p:spPr>
              <a:xfrm>
                <a:off x="0" y="9525"/>
                <a:ext cx="655466" cy="144026"/>
              </a:xfrm>
              <a:prstGeom prst="rect">
                <a:avLst/>
              </a:prstGeom>
            </p:spPr>
            <p:txBody>
              <a:bodyPr lIns="22147" tIns="22147" rIns="22147" bIns="22147" rtlCol="0" anchor="ctr"/>
              <a:lstStyle/>
              <a:p>
                <a:pPr algn="ctr">
                  <a:lnSpc>
                    <a:spcPts val="1008"/>
                  </a:lnSpc>
                </a:pPr>
                <a:r>
                  <a:rPr lang="en-US" sz="1008" b="1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P(Atom ∈ RC)</a:t>
                </a:r>
              </a:p>
            </p:txBody>
          </p:sp>
        </p:grpSp>
        <p:grpSp>
          <p:nvGrpSpPr>
            <p:cNvPr id="713" name="Group 713"/>
            <p:cNvGrpSpPr/>
            <p:nvPr/>
          </p:nvGrpSpPr>
          <p:grpSpPr>
            <a:xfrm>
              <a:off x="1958961" y="859534"/>
              <a:ext cx="1422392" cy="333212"/>
              <a:chOff x="0" y="0"/>
              <a:chExt cx="655466" cy="153551"/>
            </a:xfrm>
          </p:grpSpPr>
          <p:sp>
            <p:nvSpPr>
              <p:cNvPr id="714" name="Freeform 714"/>
              <p:cNvSpPr/>
              <p:nvPr/>
            </p:nvSpPr>
            <p:spPr>
              <a:xfrm>
                <a:off x="0" y="0"/>
                <a:ext cx="655466" cy="153551"/>
              </a:xfrm>
              <a:custGeom>
                <a:avLst/>
                <a:gdLst/>
                <a:ahLst/>
                <a:cxnLst/>
                <a:rect l="l" t="t" r="r" b="b"/>
                <a:pathLst>
                  <a:path w="655466" h="153551">
                    <a:moveTo>
                      <a:pt x="76775" y="0"/>
                    </a:moveTo>
                    <a:lnTo>
                      <a:pt x="578691" y="0"/>
                    </a:lnTo>
                    <a:cubicBezTo>
                      <a:pt x="599053" y="0"/>
                      <a:pt x="618581" y="8089"/>
                      <a:pt x="632979" y="22487"/>
                    </a:cubicBezTo>
                    <a:cubicBezTo>
                      <a:pt x="647377" y="36885"/>
                      <a:pt x="655466" y="56413"/>
                      <a:pt x="655466" y="76775"/>
                    </a:cubicBezTo>
                    <a:lnTo>
                      <a:pt x="655466" y="76775"/>
                    </a:lnTo>
                    <a:cubicBezTo>
                      <a:pt x="655466" y="97137"/>
                      <a:pt x="647377" y="116665"/>
                      <a:pt x="632979" y="131064"/>
                    </a:cubicBezTo>
                    <a:cubicBezTo>
                      <a:pt x="618581" y="145462"/>
                      <a:pt x="599053" y="153551"/>
                      <a:pt x="578691" y="153551"/>
                    </a:cubicBezTo>
                    <a:lnTo>
                      <a:pt x="76775" y="153551"/>
                    </a:lnTo>
                    <a:cubicBezTo>
                      <a:pt x="56413" y="153551"/>
                      <a:pt x="36885" y="145462"/>
                      <a:pt x="22487" y="131064"/>
                    </a:cubicBezTo>
                    <a:cubicBezTo>
                      <a:pt x="8089" y="116665"/>
                      <a:pt x="0" y="97137"/>
                      <a:pt x="0" y="76775"/>
                    </a:cubicBezTo>
                    <a:lnTo>
                      <a:pt x="0" y="76775"/>
                    </a:lnTo>
                    <a:cubicBezTo>
                      <a:pt x="0" y="56413"/>
                      <a:pt x="8089" y="36885"/>
                      <a:pt x="22487" y="22487"/>
                    </a:cubicBezTo>
                    <a:cubicBezTo>
                      <a:pt x="36885" y="8089"/>
                      <a:pt x="56413" y="0"/>
                      <a:pt x="76775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7AD">
                      <a:alpha val="100000"/>
                    </a:srgbClr>
                  </a:gs>
                  <a:gs pos="100000">
                    <a:srgbClr val="FFA9F9">
                      <a:alpha val="100000"/>
                    </a:srgbClr>
                  </a:gs>
                </a:gsLst>
                <a:lin ang="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715" name="TextBox 715"/>
              <p:cNvSpPr txBox="1"/>
              <p:nvPr/>
            </p:nvSpPr>
            <p:spPr>
              <a:xfrm>
                <a:off x="0" y="9525"/>
                <a:ext cx="655466" cy="144026"/>
              </a:xfrm>
              <a:prstGeom prst="rect">
                <a:avLst/>
              </a:prstGeom>
            </p:spPr>
            <p:txBody>
              <a:bodyPr lIns="22147" tIns="22147" rIns="22147" bIns="22147" rtlCol="0" anchor="ctr"/>
              <a:lstStyle/>
              <a:p>
                <a:pPr algn="ctr">
                  <a:lnSpc>
                    <a:spcPts val="1008"/>
                  </a:lnSpc>
                </a:pPr>
                <a:r>
                  <a:rPr lang="en-US" sz="1008" b="1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#Atom in RC</a:t>
                </a:r>
              </a:p>
            </p:txBody>
          </p:sp>
        </p:grpSp>
        <p:grpSp>
          <p:nvGrpSpPr>
            <p:cNvPr id="716" name="Group 716"/>
            <p:cNvGrpSpPr/>
            <p:nvPr/>
          </p:nvGrpSpPr>
          <p:grpSpPr>
            <a:xfrm>
              <a:off x="3765997" y="859534"/>
              <a:ext cx="1422392" cy="333212"/>
              <a:chOff x="0" y="0"/>
              <a:chExt cx="655466" cy="153551"/>
            </a:xfrm>
          </p:grpSpPr>
          <p:sp>
            <p:nvSpPr>
              <p:cNvPr id="717" name="Freeform 717"/>
              <p:cNvSpPr/>
              <p:nvPr/>
            </p:nvSpPr>
            <p:spPr>
              <a:xfrm>
                <a:off x="0" y="0"/>
                <a:ext cx="655466" cy="153551"/>
              </a:xfrm>
              <a:custGeom>
                <a:avLst/>
                <a:gdLst/>
                <a:ahLst/>
                <a:cxnLst/>
                <a:rect l="l" t="t" r="r" b="b"/>
                <a:pathLst>
                  <a:path w="655466" h="153551">
                    <a:moveTo>
                      <a:pt x="76775" y="0"/>
                    </a:moveTo>
                    <a:lnTo>
                      <a:pt x="578691" y="0"/>
                    </a:lnTo>
                    <a:cubicBezTo>
                      <a:pt x="599053" y="0"/>
                      <a:pt x="618581" y="8089"/>
                      <a:pt x="632979" y="22487"/>
                    </a:cubicBezTo>
                    <a:cubicBezTo>
                      <a:pt x="647377" y="36885"/>
                      <a:pt x="655466" y="56413"/>
                      <a:pt x="655466" y="76775"/>
                    </a:cubicBezTo>
                    <a:lnTo>
                      <a:pt x="655466" y="76775"/>
                    </a:lnTo>
                    <a:cubicBezTo>
                      <a:pt x="655466" y="97137"/>
                      <a:pt x="647377" y="116665"/>
                      <a:pt x="632979" y="131064"/>
                    </a:cubicBezTo>
                    <a:cubicBezTo>
                      <a:pt x="618581" y="145462"/>
                      <a:pt x="599053" y="153551"/>
                      <a:pt x="578691" y="153551"/>
                    </a:cubicBezTo>
                    <a:lnTo>
                      <a:pt x="76775" y="153551"/>
                    </a:lnTo>
                    <a:cubicBezTo>
                      <a:pt x="56413" y="153551"/>
                      <a:pt x="36885" y="145462"/>
                      <a:pt x="22487" y="131064"/>
                    </a:cubicBezTo>
                    <a:cubicBezTo>
                      <a:pt x="8089" y="116665"/>
                      <a:pt x="0" y="97137"/>
                      <a:pt x="0" y="76775"/>
                    </a:cubicBezTo>
                    <a:lnTo>
                      <a:pt x="0" y="76775"/>
                    </a:lnTo>
                    <a:cubicBezTo>
                      <a:pt x="0" y="56413"/>
                      <a:pt x="8089" y="36885"/>
                      <a:pt x="22487" y="22487"/>
                    </a:cubicBezTo>
                    <a:cubicBezTo>
                      <a:pt x="36885" y="8089"/>
                      <a:pt x="56413" y="0"/>
                      <a:pt x="76775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7AD">
                      <a:alpha val="100000"/>
                    </a:srgbClr>
                  </a:gs>
                  <a:gs pos="100000">
                    <a:srgbClr val="FFA9F9">
                      <a:alpha val="100000"/>
                    </a:srgbClr>
                  </a:gs>
                </a:gsLst>
                <a:lin ang="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718" name="TextBox 718"/>
              <p:cNvSpPr txBox="1"/>
              <p:nvPr/>
            </p:nvSpPr>
            <p:spPr>
              <a:xfrm>
                <a:off x="0" y="9525"/>
                <a:ext cx="655466" cy="144026"/>
              </a:xfrm>
              <a:prstGeom prst="rect">
                <a:avLst/>
              </a:prstGeom>
            </p:spPr>
            <p:txBody>
              <a:bodyPr lIns="22147" tIns="22147" rIns="22147" bIns="22147" rtlCol="0" anchor="ctr"/>
              <a:lstStyle/>
              <a:p>
                <a:pPr algn="ctr">
                  <a:lnSpc>
                    <a:spcPts val="1008"/>
                  </a:lnSpc>
                </a:pPr>
                <a:r>
                  <a:rPr lang="en-US" sz="1008" b="1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P(Bond ∈ RC)</a:t>
                </a:r>
              </a:p>
            </p:txBody>
          </p:sp>
        </p:grpSp>
        <p:grpSp>
          <p:nvGrpSpPr>
            <p:cNvPr id="719" name="Group 719"/>
            <p:cNvGrpSpPr/>
            <p:nvPr/>
          </p:nvGrpSpPr>
          <p:grpSpPr>
            <a:xfrm>
              <a:off x="5497118" y="788902"/>
              <a:ext cx="1422392" cy="492134"/>
              <a:chOff x="0" y="0"/>
              <a:chExt cx="655466" cy="226785"/>
            </a:xfrm>
          </p:grpSpPr>
          <p:sp>
            <p:nvSpPr>
              <p:cNvPr id="720" name="Freeform 720"/>
              <p:cNvSpPr/>
              <p:nvPr/>
            </p:nvSpPr>
            <p:spPr>
              <a:xfrm>
                <a:off x="0" y="0"/>
                <a:ext cx="655466" cy="226785"/>
              </a:xfrm>
              <a:custGeom>
                <a:avLst/>
                <a:gdLst/>
                <a:ahLst/>
                <a:cxnLst/>
                <a:rect l="l" t="t" r="r" b="b"/>
                <a:pathLst>
                  <a:path w="655466" h="226785">
                    <a:moveTo>
                      <a:pt x="113392" y="0"/>
                    </a:moveTo>
                    <a:lnTo>
                      <a:pt x="542073" y="0"/>
                    </a:lnTo>
                    <a:cubicBezTo>
                      <a:pt x="572147" y="0"/>
                      <a:pt x="600989" y="11947"/>
                      <a:pt x="622254" y="33212"/>
                    </a:cubicBezTo>
                    <a:cubicBezTo>
                      <a:pt x="643519" y="54477"/>
                      <a:pt x="655466" y="83319"/>
                      <a:pt x="655466" y="113392"/>
                    </a:cubicBezTo>
                    <a:lnTo>
                      <a:pt x="655466" y="113392"/>
                    </a:lnTo>
                    <a:cubicBezTo>
                      <a:pt x="655466" y="176017"/>
                      <a:pt x="604698" y="226785"/>
                      <a:pt x="542073" y="226785"/>
                    </a:cubicBezTo>
                    <a:lnTo>
                      <a:pt x="113392" y="226785"/>
                    </a:lnTo>
                    <a:cubicBezTo>
                      <a:pt x="50768" y="226785"/>
                      <a:pt x="0" y="176017"/>
                      <a:pt x="0" y="113392"/>
                    </a:cubicBezTo>
                    <a:lnTo>
                      <a:pt x="0" y="113392"/>
                    </a:lnTo>
                    <a:cubicBezTo>
                      <a:pt x="0" y="50768"/>
                      <a:pt x="50768" y="0"/>
                      <a:pt x="113392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66C4">
                      <a:alpha val="100000"/>
                    </a:srgbClr>
                  </a:gs>
                  <a:gs pos="100000">
                    <a:srgbClr val="FFDE59">
                      <a:alpha val="100000"/>
                    </a:srgbClr>
                  </a:gs>
                </a:gsLst>
                <a:lin ang="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721" name="TextBox 721"/>
              <p:cNvSpPr txBox="1"/>
              <p:nvPr/>
            </p:nvSpPr>
            <p:spPr>
              <a:xfrm>
                <a:off x="0" y="9525"/>
                <a:ext cx="655466" cy="217260"/>
              </a:xfrm>
              <a:prstGeom prst="rect">
                <a:avLst/>
              </a:prstGeom>
            </p:spPr>
            <p:txBody>
              <a:bodyPr lIns="22147" tIns="22147" rIns="22147" bIns="22147" rtlCol="0" anchor="ctr"/>
              <a:lstStyle/>
              <a:p>
                <a:pPr algn="ctr">
                  <a:lnSpc>
                    <a:spcPts val="1008"/>
                  </a:lnSpc>
                </a:pPr>
                <a:r>
                  <a:rPr lang="en-US" sz="1008" b="1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7-Class Prediction</a:t>
                </a:r>
              </a:p>
            </p:txBody>
          </p:sp>
        </p:grpSp>
        <p:grpSp>
          <p:nvGrpSpPr>
            <p:cNvPr id="722" name="Group 722"/>
            <p:cNvGrpSpPr/>
            <p:nvPr/>
          </p:nvGrpSpPr>
          <p:grpSpPr>
            <a:xfrm>
              <a:off x="7228524" y="859534"/>
              <a:ext cx="1422392" cy="333212"/>
              <a:chOff x="0" y="0"/>
              <a:chExt cx="655466" cy="153551"/>
            </a:xfrm>
          </p:grpSpPr>
          <p:sp>
            <p:nvSpPr>
              <p:cNvPr id="723" name="Freeform 723"/>
              <p:cNvSpPr/>
              <p:nvPr/>
            </p:nvSpPr>
            <p:spPr>
              <a:xfrm>
                <a:off x="0" y="0"/>
                <a:ext cx="655466" cy="153551"/>
              </a:xfrm>
              <a:custGeom>
                <a:avLst/>
                <a:gdLst/>
                <a:ahLst/>
                <a:cxnLst/>
                <a:rect l="l" t="t" r="r" b="b"/>
                <a:pathLst>
                  <a:path w="655466" h="153551">
                    <a:moveTo>
                      <a:pt x="76775" y="0"/>
                    </a:moveTo>
                    <a:lnTo>
                      <a:pt x="578691" y="0"/>
                    </a:lnTo>
                    <a:cubicBezTo>
                      <a:pt x="599053" y="0"/>
                      <a:pt x="618581" y="8089"/>
                      <a:pt x="632979" y="22487"/>
                    </a:cubicBezTo>
                    <a:cubicBezTo>
                      <a:pt x="647377" y="36885"/>
                      <a:pt x="655466" y="56413"/>
                      <a:pt x="655466" y="76775"/>
                    </a:cubicBezTo>
                    <a:lnTo>
                      <a:pt x="655466" y="76775"/>
                    </a:lnTo>
                    <a:cubicBezTo>
                      <a:pt x="655466" y="97137"/>
                      <a:pt x="647377" y="116665"/>
                      <a:pt x="632979" y="131064"/>
                    </a:cubicBezTo>
                    <a:cubicBezTo>
                      <a:pt x="618581" y="145462"/>
                      <a:pt x="599053" y="153551"/>
                      <a:pt x="578691" y="153551"/>
                    </a:cubicBezTo>
                    <a:lnTo>
                      <a:pt x="76775" y="153551"/>
                    </a:lnTo>
                    <a:cubicBezTo>
                      <a:pt x="56413" y="153551"/>
                      <a:pt x="36885" y="145462"/>
                      <a:pt x="22487" y="131064"/>
                    </a:cubicBezTo>
                    <a:cubicBezTo>
                      <a:pt x="8089" y="116665"/>
                      <a:pt x="0" y="97137"/>
                      <a:pt x="0" y="76775"/>
                    </a:cubicBezTo>
                    <a:lnTo>
                      <a:pt x="0" y="76775"/>
                    </a:lnTo>
                    <a:cubicBezTo>
                      <a:pt x="0" y="56413"/>
                      <a:pt x="8089" y="36885"/>
                      <a:pt x="22487" y="22487"/>
                    </a:cubicBezTo>
                    <a:cubicBezTo>
                      <a:pt x="36885" y="8089"/>
                      <a:pt x="56413" y="0"/>
                      <a:pt x="76775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7AD">
                      <a:alpha val="100000"/>
                    </a:srgbClr>
                  </a:gs>
                  <a:gs pos="100000">
                    <a:srgbClr val="FFA9F9">
                      <a:alpha val="100000"/>
                    </a:srgbClr>
                  </a:gs>
                </a:gsLst>
                <a:lin ang="0"/>
              </a:gra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VN"/>
              </a:p>
            </p:txBody>
          </p:sp>
          <p:sp>
            <p:nvSpPr>
              <p:cNvPr id="724" name="TextBox 724"/>
              <p:cNvSpPr txBox="1"/>
              <p:nvPr/>
            </p:nvSpPr>
            <p:spPr>
              <a:xfrm>
                <a:off x="0" y="9525"/>
                <a:ext cx="655466" cy="144026"/>
              </a:xfrm>
              <a:prstGeom prst="rect">
                <a:avLst/>
              </a:prstGeom>
            </p:spPr>
            <p:txBody>
              <a:bodyPr lIns="22147" tIns="22147" rIns="22147" bIns="22147" rtlCol="0" anchor="ctr"/>
              <a:lstStyle/>
              <a:p>
                <a:pPr algn="ctr">
                  <a:lnSpc>
                    <a:spcPts val="1008"/>
                  </a:lnSpc>
                </a:pPr>
                <a:r>
                  <a:rPr lang="en-US" sz="1008" b="1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#Bond in RC</a:t>
                </a:r>
              </a:p>
            </p:txBody>
          </p:sp>
        </p:grpSp>
      </p:grpSp>
      <p:sp>
        <p:nvSpPr>
          <p:cNvPr id="725" name="TextBox 725"/>
          <p:cNvSpPr txBox="1"/>
          <p:nvPr/>
        </p:nvSpPr>
        <p:spPr>
          <a:xfrm>
            <a:off x="17299438" y="9602676"/>
            <a:ext cx="705383" cy="431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</a:t>
            </a:r>
          </a:p>
        </p:txBody>
      </p:sp>
      <p:sp>
        <p:nvSpPr>
          <p:cNvPr id="726" name="Freeform 726"/>
          <p:cNvSpPr/>
          <p:nvPr/>
        </p:nvSpPr>
        <p:spPr>
          <a:xfrm>
            <a:off x="12628808" y="-2949108"/>
            <a:ext cx="9287237" cy="6980158"/>
          </a:xfrm>
          <a:custGeom>
            <a:avLst/>
            <a:gdLst/>
            <a:ahLst/>
            <a:cxnLst/>
            <a:rect l="l" t="t" r="r" b="b"/>
            <a:pathLst>
              <a:path w="9287237" h="6980158">
                <a:moveTo>
                  <a:pt x="0" y="0"/>
                </a:moveTo>
                <a:lnTo>
                  <a:pt x="9287237" y="0"/>
                </a:lnTo>
                <a:lnTo>
                  <a:pt x="9287237" y="6980158"/>
                </a:lnTo>
                <a:lnTo>
                  <a:pt x="0" y="69801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727" name="Group 727"/>
          <p:cNvGrpSpPr/>
          <p:nvPr/>
        </p:nvGrpSpPr>
        <p:grpSpPr>
          <a:xfrm>
            <a:off x="13201248" y="1041321"/>
            <a:ext cx="5086752" cy="9281551"/>
            <a:chOff x="0" y="0"/>
            <a:chExt cx="6782336" cy="12375401"/>
          </a:xfrm>
        </p:grpSpPr>
        <p:sp>
          <p:nvSpPr>
            <p:cNvPr id="728" name="AutoShape 728"/>
            <p:cNvSpPr/>
            <p:nvPr/>
          </p:nvSpPr>
          <p:spPr>
            <a:xfrm>
              <a:off x="2597324" y="2981565"/>
              <a:ext cx="0" cy="1135604"/>
            </a:xfrm>
            <a:prstGeom prst="line">
              <a:avLst/>
            </a:prstGeom>
            <a:ln w="50800" cap="flat">
              <a:solidFill>
                <a:srgbClr val="262626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729" name="AutoShape 729"/>
            <p:cNvSpPr/>
            <p:nvPr/>
          </p:nvSpPr>
          <p:spPr>
            <a:xfrm>
              <a:off x="2648124" y="7762070"/>
              <a:ext cx="0" cy="1135604"/>
            </a:xfrm>
            <a:prstGeom prst="line">
              <a:avLst/>
            </a:prstGeom>
            <a:ln w="50800" cap="flat">
              <a:solidFill>
                <a:srgbClr val="262626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730" name="TextBox 730"/>
            <p:cNvSpPr txBox="1"/>
            <p:nvPr/>
          </p:nvSpPr>
          <p:spPr>
            <a:xfrm>
              <a:off x="4222637" y="5691219"/>
              <a:ext cx="94159" cy="1799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99"/>
                </a:lnSpc>
                <a:spcBef>
                  <a:spcPct val="0"/>
                </a:spcBef>
              </a:pPr>
              <a:r>
                <a:rPr lang="en-US" sz="999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</a:p>
          </p:txBody>
        </p:sp>
        <p:sp>
          <p:nvSpPr>
            <p:cNvPr id="731" name="TextBox 731"/>
            <p:cNvSpPr txBox="1"/>
            <p:nvPr/>
          </p:nvSpPr>
          <p:spPr>
            <a:xfrm>
              <a:off x="2648124" y="4136220"/>
              <a:ext cx="188317" cy="3450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99"/>
                </a:lnSpc>
              </a:pPr>
              <a:r>
                <a:rPr lang="en-US" sz="999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15</a:t>
              </a:r>
            </a:p>
            <a:p>
              <a:pPr algn="ctr">
                <a:lnSpc>
                  <a:spcPts val="999"/>
                </a:lnSpc>
                <a:spcBef>
                  <a:spcPct val="0"/>
                </a:spcBef>
              </a:pPr>
              <a:endParaRPr lang="en-US" sz="999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TextBox 732"/>
            <p:cNvSpPr txBox="1"/>
            <p:nvPr/>
          </p:nvSpPr>
          <p:spPr>
            <a:xfrm>
              <a:off x="2550244" y="7378953"/>
              <a:ext cx="94159" cy="1799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99"/>
                </a:lnSpc>
                <a:spcBef>
                  <a:spcPct val="0"/>
                </a:spcBef>
              </a:pPr>
              <a:r>
                <a:rPr lang="en-US" sz="999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</a:p>
          </p:txBody>
        </p:sp>
        <p:sp>
          <p:nvSpPr>
            <p:cNvPr id="733" name="TextBox 733"/>
            <p:cNvSpPr txBox="1"/>
            <p:nvPr/>
          </p:nvSpPr>
          <p:spPr>
            <a:xfrm>
              <a:off x="795905" y="5691219"/>
              <a:ext cx="188317" cy="1799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99"/>
                </a:lnSpc>
                <a:spcBef>
                  <a:spcPct val="0"/>
                </a:spcBef>
              </a:pPr>
              <a:r>
                <a:rPr lang="en-US" sz="999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16</a:t>
              </a:r>
            </a:p>
          </p:txBody>
        </p:sp>
        <p:sp>
          <p:nvSpPr>
            <p:cNvPr id="734" name="Freeform 734"/>
            <p:cNvSpPr/>
            <p:nvPr/>
          </p:nvSpPr>
          <p:spPr>
            <a:xfrm>
              <a:off x="0" y="0"/>
              <a:ext cx="5245447" cy="3352008"/>
            </a:xfrm>
            <a:custGeom>
              <a:avLst/>
              <a:gdLst/>
              <a:ahLst/>
              <a:cxnLst/>
              <a:rect l="l" t="t" r="r" b="b"/>
              <a:pathLst>
                <a:path w="5245447" h="3352008">
                  <a:moveTo>
                    <a:pt x="0" y="0"/>
                  </a:moveTo>
                  <a:lnTo>
                    <a:pt x="5245447" y="0"/>
                  </a:lnTo>
                  <a:lnTo>
                    <a:pt x="5245447" y="3352008"/>
                  </a:lnTo>
                  <a:lnTo>
                    <a:pt x="0" y="33520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r="-560835" b="-492033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735" name="Freeform 735"/>
            <p:cNvSpPr/>
            <p:nvPr/>
          </p:nvSpPr>
          <p:spPr>
            <a:xfrm>
              <a:off x="890063" y="9105115"/>
              <a:ext cx="4189071" cy="3270286"/>
            </a:xfrm>
            <a:custGeom>
              <a:avLst/>
              <a:gdLst/>
              <a:ahLst/>
              <a:cxnLst/>
              <a:rect l="l" t="t" r="r" b="b"/>
              <a:pathLst>
                <a:path w="4189071" h="3270286">
                  <a:moveTo>
                    <a:pt x="0" y="0"/>
                  </a:moveTo>
                  <a:lnTo>
                    <a:pt x="4189072" y="0"/>
                  </a:lnTo>
                  <a:lnTo>
                    <a:pt x="4189072" y="3270286"/>
                  </a:lnTo>
                  <a:lnTo>
                    <a:pt x="0" y="32702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l="-165445" r="-531103" b="-484143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736" name="Freeform 736"/>
            <p:cNvSpPr/>
            <p:nvPr/>
          </p:nvSpPr>
          <p:spPr>
            <a:xfrm>
              <a:off x="757922" y="4117170"/>
              <a:ext cx="3678803" cy="3799916"/>
            </a:xfrm>
            <a:custGeom>
              <a:avLst/>
              <a:gdLst/>
              <a:ahLst/>
              <a:cxnLst/>
              <a:rect l="l" t="t" r="r" b="b"/>
              <a:pathLst>
                <a:path w="3678803" h="3799916">
                  <a:moveTo>
                    <a:pt x="0" y="0"/>
                  </a:moveTo>
                  <a:lnTo>
                    <a:pt x="3678803" y="0"/>
                  </a:lnTo>
                  <a:lnTo>
                    <a:pt x="3678803" y="3799916"/>
                  </a:lnTo>
                  <a:lnTo>
                    <a:pt x="0" y="37999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 l="-151875" t="-10694" r="-10312" b="-5116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737" name="TextBox 737"/>
            <p:cNvSpPr txBox="1"/>
            <p:nvPr/>
          </p:nvSpPr>
          <p:spPr>
            <a:xfrm>
              <a:off x="3398886" y="3885408"/>
              <a:ext cx="3383450" cy="8288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49"/>
                </a:lnSpc>
              </a:pPr>
              <a:r>
                <a:rPr lang="en-US" sz="2349" b="1">
                  <a:solidFill>
                    <a:srgbClr val="EB4B5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Inter Bond</a:t>
              </a:r>
            </a:p>
            <a:p>
              <a:pPr algn="ctr">
                <a:lnSpc>
                  <a:spcPts val="2349"/>
                </a:lnSpc>
                <a:spcBef>
                  <a:spcPct val="0"/>
                </a:spcBef>
              </a:pPr>
              <a:r>
                <a:rPr lang="en-US" sz="2349" b="1">
                  <a:solidFill>
                    <a:srgbClr val="EB4B5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not exist at first </a:t>
              </a:r>
            </a:p>
          </p:txBody>
        </p:sp>
        <p:sp>
          <p:nvSpPr>
            <p:cNvPr id="738" name="AutoShape 738"/>
            <p:cNvSpPr/>
            <p:nvPr/>
          </p:nvSpPr>
          <p:spPr>
            <a:xfrm>
              <a:off x="4971714" y="5213781"/>
              <a:ext cx="0" cy="1135604"/>
            </a:xfrm>
            <a:prstGeom prst="line">
              <a:avLst/>
            </a:prstGeom>
            <a:ln w="50800" cap="flat">
              <a:solidFill>
                <a:srgbClr val="EB4B52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739" name="AutoShape 739"/>
            <p:cNvSpPr/>
            <p:nvPr/>
          </p:nvSpPr>
          <p:spPr>
            <a:xfrm>
              <a:off x="5209508" y="5213781"/>
              <a:ext cx="0" cy="1135604"/>
            </a:xfrm>
            <a:prstGeom prst="line">
              <a:avLst/>
            </a:prstGeom>
            <a:ln w="50800" cap="flat">
              <a:solidFill>
                <a:srgbClr val="EB4B52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740" name="TextBox 740"/>
            <p:cNvSpPr txBox="1"/>
            <p:nvPr/>
          </p:nvSpPr>
          <p:spPr>
            <a:xfrm>
              <a:off x="3398886" y="7128141"/>
              <a:ext cx="3383450" cy="8288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49"/>
                </a:lnSpc>
                <a:spcBef>
                  <a:spcPct val="0"/>
                </a:spcBef>
              </a:pPr>
              <a:r>
                <a:rPr lang="en-US" sz="2349" b="1">
                  <a:solidFill>
                    <a:srgbClr val="EB4B5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 initial bond feature </a:t>
              </a:r>
            </a:p>
          </p:txBody>
        </p:sp>
      </p:grpSp>
      <p:sp>
        <p:nvSpPr>
          <p:cNvPr id="741" name="TextBox 741"/>
          <p:cNvSpPr txBox="1"/>
          <p:nvPr/>
        </p:nvSpPr>
        <p:spPr>
          <a:xfrm>
            <a:off x="17299438" y="9602676"/>
            <a:ext cx="70538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518780">
            <a:off x="13962104" y="-310792"/>
            <a:ext cx="4456252" cy="1837858"/>
            <a:chOff x="0" y="0"/>
            <a:chExt cx="5941670" cy="24504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41695" cy="2450465"/>
            </a:xfrm>
            <a:custGeom>
              <a:avLst/>
              <a:gdLst/>
              <a:ahLst/>
              <a:cxnLst/>
              <a:rect l="l" t="t" r="r" b="b"/>
              <a:pathLst>
                <a:path w="5941695" h="2450465">
                  <a:moveTo>
                    <a:pt x="0" y="0"/>
                  </a:moveTo>
                  <a:cubicBezTo>
                    <a:pt x="0" y="0"/>
                    <a:pt x="94234" y="1782064"/>
                    <a:pt x="946658" y="2290953"/>
                  </a:cubicBezTo>
                  <a:cubicBezTo>
                    <a:pt x="1134618" y="2402967"/>
                    <a:pt x="1302512" y="2450465"/>
                    <a:pt x="1454912" y="2450465"/>
                  </a:cubicBezTo>
                  <a:cubicBezTo>
                    <a:pt x="2298573" y="2450465"/>
                    <a:pt x="2664460" y="996442"/>
                    <a:pt x="3280791" y="996442"/>
                  </a:cubicBezTo>
                  <a:cubicBezTo>
                    <a:pt x="3340100" y="996442"/>
                    <a:pt x="3401822" y="1009904"/>
                    <a:pt x="3466465" y="1039495"/>
                  </a:cubicBezTo>
                  <a:cubicBezTo>
                    <a:pt x="3846449" y="1213485"/>
                    <a:pt x="4171442" y="1283970"/>
                    <a:pt x="4448429" y="1283970"/>
                  </a:cubicBezTo>
                  <a:cubicBezTo>
                    <a:pt x="5631053" y="1284097"/>
                    <a:pt x="5941695" y="0"/>
                    <a:pt x="5941695" y="0"/>
                  </a:cubicBezTo>
                  <a:close/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VN"/>
            </a:p>
          </p:txBody>
        </p:sp>
      </p:grpSp>
      <p:sp>
        <p:nvSpPr>
          <p:cNvPr id="4" name="Freeform 4"/>
          <p:cNvSpPr/>
          <p:nvPr/>
        </p:nvSpPr>
        <p:spPr>
          <a:xfrm>
            <a:off x="11825932" y="-3196886"/>
            <a:ext cx="8061255" cy="5818927"/>
          </a:xfrm>
          <a:custGeom>
            <a:avLst/>
            <a:gdLst/>
            <a:ahLst/>
            <a:cxnLst/>
            <a:rect l="l" t="t" r="r" b="b"/>
            <a:pathLst>
              <a:path w="8061255" h="5818927">
                <a:moveTo>
                  <a:pt x="0" y="0"/>
                </a:moveTo>
                <a:lnTo>
                  <a:pt x="8061255" y="0"/>
                </a:lnTo>
                <a:lnTo>
                  <a:pt x="8061255" y="5818927"/>
                </a:lnTo>
                <a:lnTo>
                  <a:pt x="0" y="58189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5" name="Freeform 5"/>
          <p:cNvSpPr/>
          <p:nvPr/>
        </p:nvSpPr>
        <p:spPr>
          <a:xfrm>
            <a:off x="11683705" y="-3197029"/>
            <a:ext cx="9287237" cy="6980158"/>
          </a:xfrm>
          <a:custGeom>
            <a:avLst/>
            <a:gdLst/>
            <a:ahLst/>
            <a:cxnLst/>
            <a:rect l="l" t="t" r="r" b="b"/>
            <a:pathLst>
              <a:path w="9287237" h="6980158">
                <a:moveTo>
                  <a:pt x="0" y="0"/>
                </a:moveTo>
                <a:lnTo>
                  <a:pt x="9287237" y="0"/>
                </a:lnTo>
                <a:lnTo>
                  <a:pt x="9287237" y="6980158"/>
                </a:lnTo>
                <a:lnTo>
                  <a:pt x="0" y="69801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6" name="Group 6"/>
          <p:cNvGrpSpPr/>
          <p:nvPr/>
        </p:nvGrpSpPr>
        <p:grpSpPr>
          <a:xfrm rot="-5400000">
            <a:off x="14176326" y="33856"/>
            <a:ext cx="327003" cy="327003"/>
            <a:chOff x="0" y="0"/>
            <a:chExt cx="436004" cy="43600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5991" cy="435991"/>
            </a:xfrm>
            <a:custGeom>
              <a:avLst/>
              <a:gdLst/>
              <a:ahLst/>
              <a:cxnLst/>
              <a:rect l="l" t="t" r="r" b="b"/>
              <a:pathLst>
                <a:path w="435991" h="435991">
                  <a:moveTo>
                    <a:pt x="0" y="218059"/>
                  </a:moveTo>
                  <a:cubicBezTo>
                    <a:pt x="0" y="97663"/>
                    <a:pt x="97663" y="0"/>
                    <a:pt x="218059" y="0"/>
                  </a:cubicBezTo>
                  <a:cubicBezTo>
                    <a:pt x="338455" y="0"/>
                    <a:pt x="435991" y="97663"/>
                    <a:pt x="435991" y="218059"/>
                  </a:cubicBezTo>
                  <a:cubicBezTo>
                    <a:pt x="435991" y="338455"/>
                    <a:pt x="338455" y="435991"/>
                    <a:pt x="218059" y="435991"/>
                  </a:cubicBezTo>
                  <a:cubicBezTo>
                    <a:pt x="97663" y="435991"/>
                    <a:pt x="0" y="338455"/>
                    <a:pt x="0" y="218059"/>
                  </a:cubicBezTo>
                  <a:close/>
                </a:path>
              </a:pathLst>
            </a:custGeom>
            <a:solidFill>
              <a:srgbClr val="285E89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8" name="Group 8"/>
          <p:cNvGrpSpPr/>
          <p:nvPr/>
        </p:nvGrpSpPr>
        <p:grpSpPr>
          <a:xfrm rot="-5400000">
            <a:off x="17010899" y="363583"/>
            <a:ext cx="196796" cy="197396"/>
            <a:chOff x="0" y="0"/>
            <a:chExt cx="262395" cy="26319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0" name="Group 10"/>
          <p:cNvGrpSpPr/>
          <p:nvPr/>
        </p:nvGrpSpPr>
        <p:grpSpPr>
          <a:xfrm rot="5400000">
            <a:off x="16396882" y="468834"/>
            <a:ext cx="196796" cy="197396"/>
            <a:chOff x="0" y="0"/>
            <a:chExt cx="262395" cy="26319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62382" cy="263144"/>
            </a:xfrm>
            <a:custGeom>
              <a:avLst/>
              <a:gdLst/>
              <a:ahLst/>
              <a:cxnLst/>
              <a:rect l="l" t="t" r="r" b="b"/>
              <a:pathLst>
                <a:path w="262382" h="263144">
                  <a:moveTo>
                    <a:pt x="0" y="131572"/>
                  </a:moveTo>
                  <a:cubicBezTo>
                    <a:pt x="0" y="58928"/>
                    <a:pt x="58801" y="0"/>
                    <a:pt x="131191" y="0"/>
                  </a:cubicBezTo>
                  <a:cubicBezTo>
                    <a:pt x="203581" y="0"/>
                    <a:pt x="262382" y="58928"/>
                    <a:pt x="262382" y="131572"/>
                  </a:cubicBezTo>
                  <a:cubicBezTo>
                    <a:pt x="262382" y="204216"/>
                    <a:pt x="203708" y="263144"/>
                    <a:pt x="131191" y="263144"/>
                  </a:cubicBezTo>
                  <a:cubicBezTo>
                    <a:pt x="58674" y="263144"/>
                    <a:pt x="0" y="204343"/>
                    <a:pt x="0" y="131572"/>
                  </a:cubicBezTo>
                  <a:close/>
                </a:path>
              </a:pathLst>
            </a:custGeom>
            <a:solidFill>
              <a:srgbClr val="9DCEDF"/>
            </a:solid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34955" y="42542"/>
            <a:ext cx="4435707" cy="501015"/>
            <a:chOff x="0" y="0"/>
            <a:chExt cx="5914276" cy="668020"/>
          </a:xfrm>
        </p:grpSpPr>
        <p:sp>
          <p:nvSpPr>
            <p:cNvPr id="13" name="Freeform 13"/>
            <p:cNvSpPr/>
            <p:nvPr/>
          </p:nvSpPr>
          <p:spPr>
            <a:xfrm>
              <a:off x="16891" y="16891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5872988" cy="641604"/>
            </a:xfrm>
            <a:custGeom>
              <a:avLst/>
              <a:gdLst/>
              <a:ahLst/>
              <a:cxnLst/>
              <a:rect l="l" t="t" r="r" b="b"/>
              <a:pathLst>
                <a:path w="5872988" h="641604">
                  <a:moveTo>
                    <a:pt x="16891" y="0"/>
                  </a:moveTo>
                  <a:lnTo>
                    <a:pt x="5856097" y="0"/>
                  </a:lnTo>
                  <a:cubicBezTo>
                    <a:pt x="5865495" y="0"/>
                    <a:pt x="5872988" y="7620"/>
                    <a:pt x="5872988" y="16891"/>
                  </a:cubicBezTo>
                  <a:lnTo>
                    <a:pt x="5872988" y="624713"/>
                  </a:lnTo>
                  <a:cubicBezTo>
                    <a:pt x="5872988" y="634111"/>
                    <a:pt x="5865368" y="641604"/>
                    <a:pt x="5856097" y="641604"/>
                  </a:cubicBezTo>
                  <a:lnTo>
                    <a:pt x="16891" y="641604"/>
                  </a:lnTo>
                  <a:cubicBezTo>
                    <a:pt x="7620" y="641604"/>
                    <a:pt x="0" y="634111"/>
                    <a:pt x="0" y="62471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24713"/>
                  </a:lnTo>
                  <a:lnTo>
                    <a:pt x="16891" y="624713"/>
                  </a:lnTo>
                  <a:lnTo>
                    <a:pt x="16891" y="607822"/>
                  </a:lnTo>
                  <a:lnTo>
                    <a:pt x="5856097" y="607822"/>
                  </a:lnTo>
                  <a:lnTo>
                    <a:pt x="5856097" y="624713"/>
                  </a:lnTo>
                  <a:lnTo>
                    <a:pt x="5839206" y="624713"/>
                  </a:lnTo>
                  <a:lnTo>
                    <a:pt x="5839206" y="16891"/>
                  </a:lnTo>
                  <a:lnTo>
                    <a:pt x="5856097" y="16891"/>
                  </a:lnTo>
                  <a:lnTo>
                    <a:pt x="5856097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9525"/>
              <a:ext cx="5914276" cy="658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BFBFBF"/>
                  </a:solidFill>
                  <a:latin typeface="Open Sans"/>
                  <a:ea typeface="Open Sans"/>
                  <a:cs typeface="Open Sans"/>
                  <a:sym typeface="Open Sans"/>
                </a:rPr>
                <a:t>Background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579126" y="14310"/>
            <a:ext cx="4506116" cy="557479"/>
            <a:chOff x="0" y="0"/>
            <a:chExt cx="6008154" cy="743306"/>
          </a:xfrm>
        </p:grpSpPr>
        <p:sp>
          <p:nvSpPr>
            <p:cNvPr id="17" name="Freeform 17"/>
            <p:cNvSpPr/>
            <p:nvPr/>
          </p:nvSpPr>
          <p:spPr>
            <a:xfrm>
              <a:off x="38100" y="38100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0" y="0"/>
              <a:ext cx="5915406" cy="684022"/>
            </a:xfrm>
            <a:custGeom>
              <a:avLst/>
              <a:gdLst/>
              <a:ahLst/>
              <a:cxnLst/>
              <a:rect l="l" t="t" r="r" b="b"/>
              <a:pathLst>
                <a:path w="5915406" h="684022">
                  <a:moveTo>
                    <a:pt x="38100" y="0"/>
                  </a:moveTo>
                  <a:lnTo>
                    <a:pt x="5877306" y="0"/>
                  </a:lnTo>
                  <a:cubicBezTo>
                    <a:pt x="5898388" y="0"/>
                    <a:pt x="5915406" y="17018"/>
                    <a:pt x="5915406" y="38100"/>
                  </a:cubicBezTo>
                  <a:lnTo>
                    <a:pt x="5915406" y="645922"/>
                  </a:lnTo>
                  <a:cubicBezTo>
                    <a:pt x="5915406" y="667004"/>
                    <a:pt x="5898388" y="684022"/>
                    <a:pt x="5877306" y="684022"/>
                  </a:cubicBezTo>
                  <a:lnTo>
                    <a:pt x="38100" y="684022"/>
                  </a:lnTo>
                  <a:cubicBezTo>
                    <a:pt x="17018" y="684022"/>
                    <a:pt x="0" y="667004"/>
                    <a:pt x="0" y="645922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645922"/>
                  </a:lnTo>
                  <a:lnTo>
                    <a:pt x="38100" y="645922"/>
                  </a:lnTo>
                  <a:lnTo>
                    <a:pt x="38100" y="607822"/>
                  </a:lnTo>
                  <a:lnTo>
                    <a:pt x="5877306" y="607822"/>
                  </a:lnTo>
                  <a:lnTo>
                    <a:pt x="5877306" y="645922"/>
                  </a:lnTo>
                  <a:lnTo>
                    <a:pt x="5839206" y="645922"/>
                  </a:lnTo>
                  <a:lnTo>
                    <a:pt x="5839206" y="38100"/>
                  </a:lnTo>
                  <a:lnTo>
                    <a:pt x="5877306" y="38100"/>
                  </a:lnTo>
                  <a:lnTo>
                    <a:pt x="587730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9525"/>
              <a:ext cx="6008154" cy="7337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1A4568"/>
                  </a:solidFill>
                  <a:latin typeface="Open Sans"/>
                  <a:ea typeface="Open Sans"/>
                  <a:cs typeface="Open Sans"/>
                  <a:sym typeface="Open Sans"/>
                </a:rPr>
                <a:t>Architecture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993707" y="42542"/>
            <a:ext cx="4435707" cy="501015"/>
            <a:chOff x="0" y="0"/>
            <a:chExt cx="5914276" cy="668020"/>
          </a:xfrm>
        </p:grpSpPr>
        <p:sp>
          <p:nvSpPr>
            <p:cNvPr id="21" name="Freeform 21"/>
            <p:cNvSpPr/>
            <p:nvPr/>
          </p:nvSpPr>
          <p:spPr>
            <a:xfrm>
              <a:off x="16891" y="16891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0" y="0"/>
              <a:ext cx="5872988" cy="641604"/>
            </a:xfrm>
            <a:custGeom>
              <a:avLst/>
              <a:gdLst/>
              <a:ahLst/>
              <a:cxnLst/>
              <a:rect l="l" t="t" r="r" b="b"/>
              <a:pathLst>
                <a:path w="5872988" h="641604">
                  <a:moveTo>
                    <a:pt x="16891" y="0"/>
                  </a:moveTo>
                  <a:lnTo>
                    <a:pt x="5856097" y="0"/>
                  </a:lnTo>
                  <a:cubicBezTo>
                    <a:pt x="5865495" y="0"/>
                    <a:pt x="5872988" y="7620"/>
                    <a:pt x="5872988" y="16891"/>
                  </a:cubicBezTo>
                  <a:lnTo>
                    <a:pt x="5872988" y="624713"/>
                  </a:lnTo>
                  <a:cubicBezTo>
                    <a:pt x="5872988" y="634111"/>
                    <a:pt x="5865368" y="641604"/>
                    <a:pt x="5856097" y="641604"/>
                  </a:cubicBezTo>
                  <a:lnTo>
                    <a:pt x="16891" y="641604"/>
                  </a:lnTo>
                  <a:cubicBezTo>
                    <a:pt x="7620" y="641604"/>
                    <a:pt x="0" y="634111"/>
                    <a:pt x="0" y="62471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24713"/>
                  </a:lnTo>
                  <a:lnTo>
                    <a:pt x="16891" y="624713"/>
                  </a:lnTo>
                  <a:lnTo>
                    <a:pt x="16891" y="607822"/>
                  </a:lnTo>
                  <a:lnTo>
                    <a:pt x="5856097" y="607822"/>
                  </a:lnTo>
                  <a:lnTo>
                    <a:pt x="5856097" y="624713"/>
                  </a:lnTo>
                  <a:lnTo>
                    <a:pt x="5839206" y="624713"/>
                  </a:lnTo>
                  <a:lnTo>
                    <a:pt x="5839206" y="16891"/>
                  </a:lnTo>
                  <a:lnTo>
                    <a:pt x="5856097" y="16891"/>
                  </a:lnTo>
                  <a:lnTo>
                    <a:pt x="5856097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9525"/>
              <a:ext cx="5914276" cy="658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BFBFBF"/>
                  </a:solidFill>
                  <a:latin typeface="Open Sans"/>
                  <a:ea typeface="Open Sans"/>
                  <a:cs typeface="Open Sans"/>
                  <a:sym typeface="Open Sans"/>
                </a:rPr>
                <a:t>Results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3373082" y="42542"/>
            <a:ext cx="4435707" cy="501015"/>
            <a:chOff x="0" y="0"/>
            <a:chExt cx="5914276" cy="668020"/>
          </a:xfrm>
        </p:grpSpPr>
        <p:sp>
          <p:nvSpPr>
            <p:cNvPr id="25" name="Freeform 25"/>
            <p:cNvSpPr/>
            <p:nvPr/>
          </p:nvSpPr>
          <p:spPr>
            <a:xfrm>
              <a:off x="16891" y="16891"/>
              <a:ext cx="5839206" cy="607822"/>
            </a:xfrm>
            <a:custGeom>
              <a:avLst/>
              <a:gdLst/>
              <a:ahLst/>
              <a:cxnLst/>
              <a:rect l="l" t="t" r="r" b="b"/>
              <a:pathLst>
                <a:path w="5839206" h="607822">
                  <a:moveTo>
                    <a:pt x="0" y="0"/>
                  </a:moveTo>
                  <a:lnTo>
                    <a:pt x="5839206" y="0"/>
                  </a:lnTo>
                  <a:lnTo>
                    <a:pt x="5839206" y="607822"/>
                  </a:lnTo>
                  <a:lnTo>
                    <a:pt x="0" y="6078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0" y="0"/>
              <a:ext cx="5872988" cy="641604"/>
            </a:xfrm>
            <a:custGeom>
              <a:avLst/>
              <a:gdLst/>
              <a:ahLst/>
              <a:cxnLst/>
              <a:rect l="l" t="t" r="r" b="b"/>
              <a:pathLst>
                <a:path w="5872988" h="641604">
                  <a:moveTo>
                    <a:pt x="16891" y="0"/>
                  </a:moveTo>
                  <a:lnTo>
                    <a:pt x="5856097" y="0"/>
                  </a:lnTo>
                  <a:cubicBezTo>
                    <a:pt x="5865495" y="0"/>
                    <a:pt x="5872988" y="7620"/>
                    <a:pt x="5872988" y="16891"/>
                  </a:cubicBezTo>
                  <a:lnTo>
                    <a:pt x="5872988" y="624713"/>
                  </a:lnTo>
                  <a:cubicBezTo>
                    <a:pt x="5872988" y="634111"/>
                    <a:pt x="5865368" y="641604"/>
                    <a:pt x="5856097" y="641604"/>
                  </a:cubicBezTo>
                  <a:lnTo>
                    <a:pt x="16891" y="641604"/>
                  </a:lnTo>
                  <a:cubicBezTo>
                    <a:pt x="7620" y="641604"/>
                    <a:pt x="0" y="634111"/>
                    <a:pt x="0" y="62471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24713"/>
                  </a:lnTo>
                  <a:lnTo>
                    <a:pt x="16891" y="624713"/>
                  </a:lnTo>
                  <a:lnTo>
                    <a:pt x="16891" y="607822"/>
                  </a:lnTo>
                  <a:lnTo>
                    <a:pt x="5856097" y="607822"/>
                  </a:lnTo>
                  <a:lnTo>
                    <a:pt x="5856097" y="624713"/>
                  </a:lnTo>
                  <a:lnTo>
                    <a:pt x="5839206" y="624713"/>
                  </a:lnTo>
                  <a:lnTo>
                    <a:pt x="5839206" y="16891"/>
                  </a:lnTo>
                  <a:lnTo>
                    <a:pt x="5856097" y="16891"/>
                  </a:lnTo>
                  <a:lnTo>
                    <a:pt x="5856097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A4568"/>
            </a:solidFill>
          </p:spPr>
          <p:txBody>
            <a:bodyPr/>
            <a:lstStyle/>
            <a:p>
              <a:endParaRPr lang="en-VN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9525"/>
              <a:ext cx="5914276" cy="658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>
                  <a:solidFill>
                    <a:srgbClr val="BFBFBF"/>
                  </a:solidFill>
                  <a:latin typeface="Open Sans"/>
                  <a:ea typeface="Open Sans"/>
                  <a:cs typeface="Open Sans"/>
                  <a:sym typeface="Open Sans"/>
                </a:rPr>
                <a:t>Future Works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819968" y="1835572"/>
            <a:ext cx="9832162" cy="6969494"/>
            <a:chOff x="0" y="0"/>
            <a:chExt cx="2432507" cy="1724274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432507" cy="1724274"/>
            </a:xfrm>
            <a:custGeom>
              <a:avLst/>
              <a:gdLst/>
              <a:ahLst/>
              <a:cxnLst/>
              <a:rect l="l" t="t" r="r" b="b"/>
              <a:pathLst>
                <a:path w="2432507" h="1724274">
                  <a:moveTo>
                    <a:pt x="18110" y="0"/>
                  </a:moveTo>
                  <a:lnTo>
                    <a:pt x="2414397" y="0"/>
                  </a:lnTo>
                  <a:cubicBezTo>
                    <a:pt x="2424399" y="0"/>
                    <a:pt x="2432507" y="8108"/>
                    <a:pt x="2432507" y="18110"/>
                  </a:cubicBezTo>
                  <a:lnTo>
                    <a:pt x="2432507" y="1706164"/>
                  </a:lnTo>
                  <a:cubicBezTo>
                    <a:pt x="2432507" y="1710967"/>
                    <a:pt x="2430599" y="1715573"/>
                    <a:pt x="2427203" y="1718970"/>
                  </a:cubicBezTo>
                  <a:cubicBezTo>
                    <a:pt x="2423806" y="1722366"/>
                    <a:pt x="2419200" y="1724274"/>
                    <a:pt x="2414397" y="1724274"/>
                  </a:cubicBezTo>
                  <a:lnTo>
                    <a:pt x="18110" y="1724274"/>
                  </a:lnTo>
                  <a:cubicBezTo>
                    <a:pt x="13307" y="1724274"/>
                    <a:pt x="8701" y="1722366"/>
                    <a:pt x="5304" y="1718970"/>
                  </a:cubicBezTo>
                  <a:cubicBezTo>
                    <a:pt x="1908" y="1715573"/>
                    <a:pt x="0" y="1710967"/>
                    <a:pt x="0" y="1706164"/>
                  </a:cubicBezTo>
                  <a:lnTo>
                    <a:pt x="0" y="18110"/>
                  </a:lnTo>
                  <a:cubicBezTo>
                    <a:pt x="0" y="13307"/>
                    <a:pt x="1908" y="8701"/>
                    <a:pt x="5304" y="5304"/>
                  </a:cubicBezTo>
                  <a:cubicBezTo>
                    <a:pt x="8701" y="1908"/>
                    <a:pt x="13307" y="0"/>
                    <a:pt x="1811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CC0DF">
                    <a:alpha val="12000"/>
                  </a:srgbClr>
                </a:gs>
                <a:gs pos="100000">
                  <a:srgbClr val="FFDE59">
                    <a:alpha val="12000"/>
                  </a:srgbClr>
                </a:gs>
              </a:gsLst>
              <a:lin ang="0"/>
            </a:gradFill>
            <a:ln w="19050" cap="rnd">
              <a:solidFill>
                <a:srgbClr val="000000">
                  <a:alpha val="11765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19050"/>
              <a:ext cx="2432507" cy="1705224"/>
            </a:xfrm>
            <a:prstGeom prst="rect">
              <a:avLst/>
            </a:prstGeom>
          </p:spPr>
          <p:txBody>
            <a:bodyPr lIns="17546" tIns="17546" rIns="17546" bIns="1754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7809208" y="1835572"/>
            <a:ext cx="9842922" cy="6955708"/>
            <a:chOff x="0" y="0"/>
            <a:chExt cx="2435169" cy="1720863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435169" cy="1720864"/>
            </a:xfrm>
            <a:custGeom>
              <a:avLst/>
              <a:gdLst/>
              <a:ahLst/>
              <a:cxnLst/>
              <a:rect l="l" t="t" r="r" b="b"/>
              <a:pathLst>
                <a:path w="2435169" h="1720864">
                  <a:moveTo>
                    <a:pt x="18091" y="0"/>
                  </a:moveTo>
                  <a:lnTo>
                    <a:pt x="2417079" y="0"/>
                  </a:lnTo>
                  <a:cubicBezTo>
                    <a:pt x="2427070" y="0"/>
                    <a:pt x="2435169" y="8099"/>
                    <a:pt x="2435169" y="18091"/>
                  </a:cubicBezTo>
                  <a:lnTo>
                    <a:pt x="2435169" y="1702773"/>
                  </a:lnTo>
                  <a:cubicBezTo>
                    <a:pt x="2435169" y="1712764"/>
                    <a:pt x="2427070" y="1720864"/>
                    <a:pt x="2417079" y="1720864"/>
                  </a:cubicBezTo>
                  <a:lnTo>
                    <a:pt x="18091" y="1720864"/>
                  </a:lnTo>
                  <a:cubicBezTo>
                    <a:pt x="8099" y="1720864"/>
                    <a:pt x="0" y="1712764"/>
                    <a:pt x="0" y="1702773"/>
                  </a:cubicBezTo>
                  <a:lnTo>
                    <a:pt x="0" y="18091"/>
                  </a:lnTo>
                  <a:cubicBezTo>
                    <a:pt x="0" y="8099"/>
                    <a:pt x="8099" y="0"/>
                    <a:pt x="18091" y="0"/>
                  </a:cubicBezTo>
                  <a:close/>
                </a:path>
              </a:pathLst>
            </a:custGeom>
            <a:ln w="19050" cap="rnd">
              <a:gradFill>
                <a:gsLst>
                  <a:gs pos="0">
                    <a:srgbClr val="0CC0DF">
                      <a:alpha val="30000"/>
                    </a:srgbClr>
                  </a:gs>
                  <a:gs pos="100000">
                    <a:srgbClr val="FFDE59">
                      <a:alpha val="3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19050"/>
              <a:ext cx="2435169" cy="1701813"/>
            </a:xfrm>
            <a:prstGeom prst="rect">
              <a:avLst/>
            </a:prstGeom>
          </p:spPr>
          <p:txBody>
            <a:bodyPr lIns="17546" tIns="17546" rIns="17546" bIns="17546" rtlCol="0" anchor="ctr"/>
            <a:lstStyle/>
            <a:p>
              <a:pPr marL="188675" lvl="1" indent="-94338" algn="ctr">
                <a:lnSpc>
                  <a:spcPts val="873"/>
                </a:lnSpc>
                <a:buAutoNum type="arabicPeriod"/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>
            <a:off x="12846369" y="7540309"/>
            <a:ext cx="272825" cy="497176"/>
          </a:xfrm>
          <a:custGeom>
            <a:avLst/>
            <a:gdLst/>
            <a:ahLst/>
            <a:cxnLst/>
            <a:rect l="l" t="t" r="r" b="b"/>
            <a:pathLst>
              <a:path w="272825" h="497176">
                <a:moveTo>
                  <a:pt x="0" y="0"/>
                </a:moveTo>
                <a:lnTo>
                  <a:pt x="272826" y="0"/>
                </a:lnTo>
                <a:lnTo>
                  <a:pt x="272826" y="497176"/>
                </a:lnTo>
                <a:lnTo>
                  <a:pt x="0" y="49717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35" name="Group 35"/>
          <p:cNvGrpSpPr/>
          <p:nvPr/>
        </p:nvGrpSpPr>
        <p:grpSpPr>
          <a:xfrm>
            <a:off x="9542353" y="3055643"/>
            <a:ext cx="6387392" cy="379355"/>
            <a:chOff x="0" y="0"/>
            <a:chExt cx="2614513" cy="155279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2614513" cy="155279"/>
            </a:xfrm>
            <a:custGeom>
              <a:avLst/>
              <a:gdLst/>
              <a:ahLst/>
              <a:cxnLst/>
              <a:rect l="l" t="t" r="r" b="b"/>
              <a:pathLst>
                <a:path w="2614513" h="155279">
                  <a:moveTo>
                    <a:pt x="15459" y="0"/>
                  </a:moveTo>
                  <a:lnTo>
                    <a:pt x="2599055" y="0"/>
                  </a:lnTo>
                  <a:cubicBezTo>
                    <a:pt x="2603154" y="0"/>
                    <a:pt x="2607087" y="1629"/>
                    <a:pt x="2609986" y="4528"/>
                  </a:cubicBezTo>
                  <a:cubicBezTo>
                    <a:pt x="2612885" y="7427"/>
                    <a:pt x="2614513" y="11359"/>
                    <a:pt x="2614513" y="15459"/>
                  </a:cubicBezTo>
                  <a:lnTo>
                    <a:pt x="2614513" y="139820"/>
                  </a:lnTo>
                  <a:cubicBezTo>
                    <a:pt x="2614513" y="148358"/>
                    <a:pt x="2607592" y="155279"/>
                    <a:pt x="2599055" y="155279"/>
                  </a:cubicBezTo>
                  <a:lnTo>
                    <a:pt x="15459" y="155279"/>
                  </a:lnTo>
                  <a:cubicBezTo>
                    <a:pt x="11359" y="155279"/>
                    <a:pt x="7427" y="153650"/>
                    <a:pt x="4528" y="150751"/>
                  </a:cubicBezTo>
                  <a:cubicBezTo>
                    <a:pt x="1629" y="147852"/>
                    <a:pt x="0" y="143920"/>
                    <a:pt x="0" y="139820"/>
                  </a:cubicBezTo>
                  <a:lnTo>
                    <a:pt x="0" y="15459"/>
                  </a:lnTo>
                  <a:cubicBezTo>
                    <a:pt x="0" y="11359"/>
                    <a:pt x="1629" y="7427"/>
                    <a:pt x="4528" y="4528"/>
                  </a:cubicBezTo>
                  <a:cubicBezTo>
                    <a:pt x="7427" y="1629"/>
                    <a:pt x="11359" y="0"/>
                    <a:pt x="1545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4AAD">
                    <a:alpha val="100000"/>
                  </a:srgbClr>
                </a:gs>
                <a:gs pos="100000">
                  <a:srgbClr val="5DE0E6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9525"/>
              <a:ext cx="2614513" cy="145754"/>
            </a:xfrm>
            <a:prstGeom prst="rect">
              <a:avLst/>
            </a:prstGeom>
          </p:spPr>
          <p:txBody>
            <a:bodyPr lIns="12854" tIns="12854" rIns="12854" bIns="12854" rtlCol="0" anchor="ctr"/>
            <a:lstStyle/>
            <a:p>
              <a:pPr algn="ctr">
                <a:lnSpc>
                  <a:spcPts val="301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1804204" y="2212148"/>
            <a:ext cx="2182568" cy="648601"/>
            <a:chOff x="0" y="0"/>
            <a:chExt cx="893960" cy="265661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93960" cy="265661"/>
            </a:xfrm>
            <a:custGeom>
              <a:avLst/>
              <a:gdLst/>
              <a:ahLst/>
              <a:cxnLst/>
              <a:rect l="l" t="t" r="r" b="b"/>
              <a:pathLst>
                <a:path w="893960" h="265661">
                  <a:moveTo>
                    <a:pt x="24830" y="0"/>
                  </a:moveTo>
                  <a:lnTo>
                    <a:pt x="869130" y="0"/>
                  </a:lnTo>
                  <a:cubicBezTo>
                    <a:pt x="882844" y="0"/>
                    <a:pt x="893960" y="11117"/>
                    <a:pt x="893960" y="24830"/>
                  </a:cubicBezTo>
                  <a:lnTo>
                    <a:pt x="893960" y="240831"/>
                  </a:lnTo>
                  <a:cubicBezTo>
                    <a:pt x="893960" y="247416"/>
                    <a:pt x="891344" y="253732"/>
                    <a:pt x="886688" y="258389"/>
                  </a:cubicBezTo>
                  <a:cubicBezTo>
                    <a:pt x="882031" y="263045"/>
                    <a:pt x="875716" y="265661"/>
                    <a:pt x="869130" y="265661"/>
                  </a:cubicBezTo>
                  <a:lnTo>
                    <a:pt x="24830" y="265661"/>
                  </a:lnTo>
                  <a:cubicBezTo>
                    <a:pt x="18245" y="265661"/>
                    <a:pt x="11929" y="263045"/>
                    <a:pt x="7273" y="258389"/>
                  </a:cubicBezTo>
                  <a:cubicBezTo>
                    <a:pt x="2616" y="253732"/>
                    <a:pt x="0" y="247416"/>
                    <a:pt x="0" y="240831"/>
                  </a:cubicBezTo>
                  <a:lnTo>
                    <a:pt x="0" y="24830"/>
                  </a:lnTo>
                  <a:cubicBezTo>
                    <a:pt x="0" y="18245"/>
                    <a:pt x="2616" y="11929"/>
                    <a:pt x="7273" y="7273"/>
                  </a:cubicBezTo>
                  <a:cubicBezTo>
                    <a:pt x="11929" y="2616"/>
                    <a:pt x="18245" y="0"/>
                    <a:pt x="2483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9525"/>
              <a:ext cx="893960" cy="256136"/>
            </a:xfrm>
            <a:prstGeom prst="rect">
              <a:avLst/>
            </a:prstGeom>
          </p:spPr>
          <p:txBody>
            <a:bodyPr lIns="21775" tIns="21775" rIns="21775" bIns="21775" rtlCol="0" anchor="ctr"/>
            <a:lstStyle/>
            <a:p>
              <a:pPr algn="ctr">
                <a:lnSpc>
                  <a:spcPts val="301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1804204" y="2085324"/>
            <a:ext cx="2182568" cy="366071"/>
            <a:chOff x="0" y="0"/>
            <a:chExt cx="893960" cy="149939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93960" cy="149939"/>
            </a:xfrm>
            <a:custGeom>
              <a:avLst/>
              <a:gdLst/>
              <a:ahLst/>
              <a:cxnLst/>
              <a:rect l="l" t="t" r="r" b="b"/>
              <a:pathLst>
                <a:path w="893960" h="149939">
                  <a:moveTo>
                    <a:pt x="74970" y="0"/>
                  </a:moveTo>
                  <a:lnTo>
                    <a:pt x="818991" y="0"/>
                  </a:lnTo>
                  <a:cubicBezTo>
                    <a:pt x="860395" y="0"/>
                    <a:pt x="893960" y="33565"/>
                    <a:pt x="893960" y="74970"/>
                  </a:cubicBezTo>
                  <a:lnTo>
                    <a:pt x="893960" y="74970"/>
                  </a:lnTo>
                  <a:cubicBezTo>
                    <a:pt x="893960" y="94853"/>
                    <a:pt x="886062" y="113922"/>
                    <a:pt x="872002" y="127981"/>
                  </a:cubicBezTo>
                  <a:cubicBezTo>
                    <a:pt x="857943" y="142041"/>
                    <a:pt x="838874" y="149939"/>
                    <a:pt x="818991" y="149939"/>
                  </a:cubicBezTo>
                  <a:lnTo>
                    <a:pt x="74970" y="149939"/>
                  </a:lnTo>
                  <a:cubicBezTo>
                    <a:pt x="33565" y="149939"/>
                    <a:pt x="0" y="116374"/>
                    <a:pt x="0" y="74970"/>
                  </a:cubicBezTo>
                  <a:lnTo>
                    <a:pt x="0" y="74970"/>
                  </a:lnTo>
                  <a:cubicBezTo>
                    <a:pt x="0" y="33565"/>
                    <a:pt x="33565" y="0"/>
                    <a:pt x="7497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8B6FF">
                    <a:alpha val="100000"/>
                  </a:srgbClr>
                </a:gs>
                <a:gs pos="100000">
                  <a:srgbClr val="44489A">
                    <a:alpha val="100000"/>
                  </a:srgbClr>
                </a:gs>
              </a:gsLst>
              <a:lin ang="2700000"/>
            </a:gra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9525"/>
              <a:ext cx="893960" cy="140414"/>
            </a:xfrm>
            <a:prstGeom prst="rect">
              <a:avLst/>
            </a:prstGeom>
          </p:spPr>
          <p:txBody>
            <a:bodyPr lIns="21775" tIns="21775" rIns="21775" bIns="21775" rtlCol="0" anchor="ctr"/>
            <a:lstStyle/>
            <a:p>
              <a:pPr algn="ctr">
                <a:lnSpc>
                  <a:spcPts val="301"/>
                </a:lnSpc>
              </a:pPr>
              <a:endParaRPr/>
            </a:p>
          </p:txBody>
        </p:sp>
      </p:grpSp>
      <p:sp>
        <p:nvSpPr>
          <p:cNvPr id="44" name="TextBox 44"/>
          <p:cNvSpPr txBox="1"/>
          <p:nvPr/>
        </p:nvSpPr>
        <p:spPr>
          <a:xfrm>
            <a:off x="11897343" y="2175724"/>
            <a:ext cx="1996289" cy="204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53"/>
              </a:lnSpc>
              <a:spcBef>
                <a:spcPct val="0"/>
              </a:spcBef>
            </a:pPr>
            <a:r>
              <a:rPr lang="en-US" sz="155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Reaction Center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1819239" y="2539227"/>
            <a:ext cx="2167532" cy="198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53"/>
              </a:lnSpc>
              <a:spcBef>
                <a:spcPct val="0"/>
              </a:spcBef>
            </a:pPr>
            <a:r>
              <a:rPr lang="en-US" sz="1553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Success / Fail</a:t>
            </a:r>
          </a:p>
        </p:txBody>
      </p:sp>
      <p:sp>
        <p:nvSpPr>
          <p:cNvPr id="46" name="Freeform 46"/>
          <p:cNvSpPr/>
          <p:nvPr/>
        </p:nvSpPr>
        <p:spPr>
          <a:xfrm>
            <a:off x="12687639" y="3556237"/>
            <a:ext cx="272825" cy="497176"/>
          </a:xfrm>
          <a:custGeom>
            <a:avLst/>
            <a:gdLst/>
            <a:ahLst/>
            <a:cxnLst/>
            <a:rect l="l" t="t" r="r" b="b"/>
            <a:pathLst>
              <a:path w="272825" h="497176">
                <a:moveTo>
                  <a:pt x="0" y="0"/>
                </a:moveTo>
                <a:lnTo>
                  <a:pt x="272825" y="0"/>
                </a:lnTo>
                <a:lnTo>
                  <a:pt x="272825" y="497176"/>
                </a:lnTo>
                <a:lnTo>
                  <a:pt x="0" y="49717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47" name="TextBox 47"/>
          <p:cNvSpPr txBox="1"/>
          <p:nvPr/>
        </p:nvSpPr>
        <p:spPr>
          <a:xfrm>
            <a:off x="9542353" y="3175650"/>
            <a:ext cx="6387392" cy="225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33"/>
              </a:lnSpc>
              <a:spcBef>
                <a:spcPct val="0"/>
              </a:spcBef>
            </a:pPr>
            <a:r>
              <a:rPr lang="en-US" sz="1733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OUTPUT</a:t>
            </a:r>
          </a:p>
        </p:txBody>
      </p:sp>
      <p:sp>
        <p:nvSpPr>
          <p:cNvPr id="48" name="Freeform 48"/>
          <p:cNvSpPr/>
          <p:nvPr/>
        </p:nvSpPr>
        <p:spPr>
          <a:xfrm>
            <a:off x="12846369" y="8513378"/>
            <a:ext cx="272825" cy="497176"/>
          </a:xfrm>
          <a:custGeom>
            <a:avLst/>
            <a:gdLst/>
            <a:ahLst/>
            <a:cxnLst/>
            <a:rect l="l" t="t" r="r" b="b"/>
            <a:pathLst>
              <a:path w="272825" h="497176">
                <a:moveTo>
                  <a:pt x="0" y="0"/>
                </a:moveTo>
                <a:lnTo>
                  <a:pt x="272826" y="0"/>
                </a:lnTo>
                <a:lnTo>
                  <a:pt x="272826" y="497176"/>
                </a:lnTo>
                <a:lnTo>
                  <a:pt x="0" y="49717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49" name="Group 49"/>
          <p:cNvGrpSpPr/>
          <p:nvPr/>
        </p:nvGrpSpPr>
        <p:grpSpPr>
          <a:xfrm>
            <a:off x="10676912" y="1636567"/>
            <a:ext cx="4673307" cy="398010"/>
            <a:chOff x="0" y="0"/>
            <a:chExt cx="1836131" cy="156377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1836131" cy="156377"/>
            </a:xfrm>
            <a:custGeom>
              <a:avLst/>
              <a:gdLst/>
              <a:ahLst/>
              <a:cxnLst/>
              <a:rect l="l" t="t" r="r" b="b"/>
              <a:pathLst>
                <a:path w="1836131" h="156377">
                  <a:moveTo>
                    <a:pt x="19872" y="0"/>
                  </a:moveTo>
                  <a:lnTo>
                    <a:pt x="1816259" y="0"/>
                  </a:lnTo>
                  <a:cubicBezTo>
                    <a:pt x="1827234" y="0"/>
                    <a:pt x="1836131" y="8897"/>
                    <a:pt x="1836131" y="19872"/>
                  </a:cubicBezTo>
                  <a:lnTo>
                    <a:pt x="1836131" y="136505"/>
                  </a:lnTo>
                  <a:cubicBezTo>
                    <a:pt x="1836131" y="147480"/>
                    <a:pt x="1827234" y="156377"/>
                    <a:pt x="1816259" y="156377"/>
                  </a:cubicBezTo>
                  <a:lnTo>
                    <a:pt x="19872" y="156377"/>
                  </a:lnTo>
                  <a:cubicBezTo>
                    <a:pt x="8897" y="156377"/>
                    <a:pt x="0" y="147480"/>
                    <a:pt x="0" y="136505"/>
                  </a:cubicBezTo>
                  <a:lnTo>
                    <a:pt x="0" y="19872"/>
                  </a:lnTo>
                  <a:cubicBezTo>
                    <a:pt x="0" y="8897"/>
                    <a:pt x="8897" y="0"/>
                    <a:pt x="1987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CC0DF">
                    <a:alpha val="100000"/>
                  </a:srgbClr>
                </a:gs>
                <a:gs pos="100000">
                  <a:srgbClr val="FFDE59">
                    <a:alpha val="100000"/>
                  </a:srgbClr>
                </a:gs>
              </a:gsLst>
              <a:lin ang="0"/>
            </a:gra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0" y="9525"/>
              <a:ext cx="1836131" cy="146852"/>
            </a:xfrm>
            <a:prstGeom prst="rect">
              <a:avLst/>
            </a:prstGeom>
          </p:spPr>
          <p:txBody>
            <a:bodyPr lIns="9973" tIns="9973" rIns="9973" bIns="9973" rtlCol="0" anchor="ctr"/>
            <a:lstStyle/>
            <a:p>
              <a:pPr algn="ctr">
                <a:lnSpc>
                  <a:spcPts val="313"/>
                </a:lnSpc>
              </a:pPr>
              <a:endParaRPr/>
            </a:p>
          </p:txBody>
        </p:sp>
      </p:grpSp>
      <p:sp>
        <p:nvSpPr>
          <p:cNvPr id="52" name="TextBox 52"/>
          <p:cNvSpPr txBox="1"/>
          <p:nvPr/>
        </p:nvSpPr>
        <p:spPr>
          <a:xfrm>
            <a:off x="10751717" y="1766819"/>
            <a:ext cx="4598503" cy="231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05"/>
              </a:lnSpc>
              <a:spcBef>
                <a:spcPct val="0"/>
              </a:spcBef>
            </a:pPr>
            <a:r>
              <a:rPr lang="en-US" sz="1805" spc="36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4.REACTION RECONSTRUCTION</a:t>
            </a:r>
          </a:p>
        </p:txBody>
      </p:sp>
      <p:grpSp>
        <p:nvGrpSpPr>
          <p:cNvPr id="53" name="Group 53"/>
          <p:cNvGrpSpPr/>
          <p:nvPr/>
        </p:nvGrpSpPr>
        <p:grpSpPr>
          <a:xfrm>
            <a:off x="9914277" y="8082670"/>
            <a:ext cx="6137010" cy="392031"/>
            <a:chOff x="0" y="0"/>
            <a:chExt cx="2513665" cy="160572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2513666" cy="160572"/>
            </a:xfrm>
            <a:custGeom>
              <a:avLst/>
              <a:gdLst/>
              <a:ahLst/>
              <a:cxnLst/>
              <a:rect l="l" t="t" r="r" b="b"/>
              <a:pathLst>
                <a:path w="2513666" h="160572">
                  <a:moveTo>
                    <a:pt x="13014" y="0"/>
                  </a:moveTo>
                  <a:lnTo>
                    <a:pt x="2500652" y="0"/>
                  </a:lnTo>
                  <a:cubicBezTo>
                    <a:pt x="2507839" y="0"/>
                    <a:pt x="2513666" y="5826"/>
                    <a:pt x="2513666" y="13014"/>
                  </a:cubicBezTo>
                  <a:lnTo>
                    <a:pt x="2513666" y="147559"/>
                  </a:lnTo>
                  <a:cubicBezTo>
                    <a:pt x="2513666" y="154746"/>
                    <a:pt x="2507839" y="160572"/>
                    <a:pt x="2500652" y="160572"/>
                  </a:cubicBezTo>
                  <a:lnTo>
                    <a:pt x="13014" y="160572"/>
                  </a:lnTo>
                  <a:cubicBezTo>
                    <a:pt x="5826" y="160572"/>
                    <a:pt x="0" y="154746"/>
                    <a:pt x="0" y="147559"/>
                  </a:cubicBezTo>
                  <a:lnTo>
                    <a:pt x="0" y="13014"/>
                  </a:lnTo>
                  <a:cubicBezTo>
                    <a:pt x="0" y="5826"/>
                    <a:pt x="5826" y="0"/>
                    <a:pt x="1301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4AAD">
                    <a:alpha val="100000"/>
                  </a:srgbClr>
                </a:gs>
                <a:gs pos="100000">
                  <a:srgbClr val="5DE0E6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0" y="9525"/>
              <a:ext cx="2513665" cy="151047"/>
            </a:xfrm>
            <a:prstGeom prst="rect">
              <a:avLst/>
            </a:prstGeom>
          </p:spPr>
          <p:txBody>
            <a:bodyPr lIns="10421" tIns="10421" rIns="10421" bIns="10421" rtlCol="0" anchor="ctr"/>
            <a:lstStyle/>
            <a:p>
              <a:pPr algn="ctr">
                <a:lnSpc>
                  <a:spcPts val="301"/>
                </a:lnSpc>
              </a:pPr>
              <a:endParaRPr/>
            </a:p>
          </p:txBody>
        </p:sp>
      </p:grpSp>
      <p:sp>
        <p:nvSpPr>
          <p:cNvPr id="56" name="TextBox 56"/>
          <p:cNvSpPr txBox="1"/>
          <p:nvPr/>
        </p:nvSpPr>
        <p:spPr>
          <a:xfrm>
            <a:off x="10176169" y="8177707"/>
            <a:ext cx="5613226" cy="245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28"/>
              </a:lnSpc>
              <a:spcBef>
                <a:spcPct val="0"/>
              </a:spcBef>
            </a:pPr>
            <a:r>
              <a:rPr lang="en-US" sz="182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Break Bond in RC + Bond change Magnitude</a:t>
            </a:r>
          </a:p>
        </p:txBody>
      </p:sp>
      <p:grpSp>
        <p:nvGrpSpPr>
          <p:cNvPr id="57" name="Group 57"/>
          <p:cNvGrpSpPr/>
          <p:nvPr/>
        </p:nvGrpSpPr>
        <p:grpSpPr>
          <a:xfrm>
            <a:off x="32377" y="5264616"/>
            <a:ext cx="7406144" cy="3540450"/>
            <a:chOff x="0" y="0"/>
            <a:chExt cx="2435169" cy="1164114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435169" cy="1164114"/>
            </a:xfrm>
            <a:custGeom>
              <a:avLst/>
              <a:gdLst/>
              <a:ahLst/>
              <a:cxnLst/>
              <a:rect l="l" t="t" r="r" b="b"/>
              <a:pathLst>
                <a:path w="2435169" h="1164114">
                  <a:moveTo>
                    <a:pt x="24043" y="0"/>
                  </a:moveTo>
                  <a:lnTo>
                    <a:pt x="2411126" y="0"/>
                  </a:lnTo>
                  <a:cubicBezTo>
                    <a:pt x="2417503" y="0"/>
                    <a:pt x="2423618" y="2533"/>
                    <a:pt x="2428127" y="7042"/>
                  </a:cubicBezTo>
                  <a:cubicBezTo>
                    <a:pt x="2432636" y="11551"/>
                    <a:pt x="2435169" y="17666"/>
                    <a:pt x="2435169" y="24043"/>
                  </a:cubicBezTo>
                  <a:lnTo>
                    <a:pt x="2435169" y="1140071"/>
                  </a:lnTo>
                  <a:cubicBezTo>
                    <a:pt x="2435169" y="1146447"/>
                    <a:pt x="2432636" y="1152563"/>
                    <a:pt x="2428127" y="1157072"/>
                  </a:cubicBezTo>
                  <a:cubicBezTo>
                    <a:pt x="2423618" y="1161581"/>
                    <a:pt x="2417503" y="1164114"/>
                    <a:pt x="2411126" y="1164114"/>
                  </a:cubicBezTo>
                  <a:lnTo>
                    <a:pt x="24043" y="1164114"/>
                  </a:lnTo>
                  <a:cubicBezTo>
                    <a:pt x="17666" y="1164114"/>
                    <a:pt x="11551" y="1161581"/>
                    <a:pt x="7042" y="1157072"/>
                  </a:cubicBezTo>
                  <a:cubicBezTo>
                    <a:pt x="2533" y="1152563"/>
                    <a:pt x="0" y="1146447"/>
                    <a:pt x="0" y="1140071"/>
                  </a:cubicBezTo>
                  <a:lnTo>
                    <a:pt x="0" y="24043"/>
                  </a:lnTo>
                  <a:cubicBezTo>
                    <a:pt x="0" y="17666"/>
                    <a:pt x="2533" y="11551"/>
                    <a:pt x="7042" y="7042"/>
                  </a:cubicBezTo>
                  <a:cubicBezTo>
                    <a:pt x="11551" y="2533"/>
                    <a:pt x="17666" y="0"/>
                    <a:pt x="24043" y="0"/>
                  </a:cubicBezTo>
                  <a:close/>
                </a:path>
              </a:pathLst>
            </a:custGeom>
            <a:ln w="19050" cap="rnd">
              <a:gradFill>
                <a:gsLst>
                  <a:gs pos="0">
                    <a:srgbClr val="5DE0E6">
                      <a:alpha val="19000"/>
                    </a:srgbClr>
                  </a:gs>
                  <a:gs pos="100000">
                    <a:srgbClr val="004AAD">
                      <a:alpha val="19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0" y="19050"/>
              <a:ext cx="2435169" cy="1145064"/>
            </a:xfrm>
            <a:prstGeom prst="rect">
              <a:avLst/>
            </a:prstGeom>
          </p:spPr>
          <p:txBody>
            <a:bodyPr lIns="17546" tIns="17546" rIns="17546" bIns="1754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37678" y="5245889"/>
            <a:ext cx="7400843" cy="3559177"/>
            <a:chOff x="0" y="0"/>
            <a:chExt cx="2433426" cy="1170271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2433426" cy="1170271"/>
            </a:xfrm>
            <a:custGeom>
              <a:avLst/>
              <a:gdLst/>
              <a:ahLst/>
              <a:cxnLst/>
              <a:rect l="l" t="t" r="r" b="b"/>
              <a:pathLst>
                <a:path w="2433426" h="1170271">
                  <a:moveTo>
                    <a:pt x="24060" y="0"/>
                  </a:moveTo>
                  <a:lnTo>
                    <a:pt x="2409366" y="0"/>
                  </a:lnTo>
                  <a:cubicBezTo>
                    <a:pt x="2422654" y="0"/>
                    <a:pt x="2433426" y="10772"/>
                    <a:pt x="2433426" y="24060"/>
                  </a:cubicBezTo>
                  <a:lnTo>
                    <a:pt x="2433426" y="1146211"/>
                  </a:lnTo>
                  <a:cubicBezTo>
                    <a:pt x="2433426" y="1159499"/>
                    <a:pt x="2422654" y="1170271"/>
                    <a:pt x="2409366" y="1170271"/>
                  </a:cubicBezTo>
                  <a:lnTo>
                    <a:pt x="24060" y="1170271"/>
                  </a:lnTo>
                  <a:cubicBezTo>
                    <a:pt x="10772" y="1170271"/>
                    <a:pt x="0" y="1159499"/>
                    <a:pt x="0" y="1146211"/>
                  </a:cubicBezTo>
                  <a:lnTo>
                    <a:pt x="0" y="24060"/>
                  </a:lnTo>
                  <a:cubicBezTo>
                    <a:pt x="0" y="10772"/>
                    <a:pt x="10772" y="0"/>
                    <a:pt x="24060" y="0"/>
                  </a:cubicBezTo>
                  <a:close/>
                </a:path>
              </a:pathLst>
            </a:custGeom>
            <a:ln w="19050" cap="rnd">
              <a:gradFill>
                <a:gsLst>
                  <a:gs pos="0">
                    <a:srgbClr val="CDFFFF">
                      <a:alpha val="36000"/>
                    </a:srgbClr>
                  </a:gs>
                  <a:gs pos="100000">
                    <a:srgbClr val="5A91FA">
                      <a:alpha val="36000"/>
                    </a:srgbClr>
                  </a:gs>
                </a:gsLst>
                <a:path path="circle">
                  <a:fillToRect l="50000" t="50000" r="50000" b="50000"/>
                </a:path>
              </a:gradFill>
              <a:prstDash val="solid"/>
              <a:round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0" y="19050"/>
              <a:ext cx="2433426" cy="1151221"/>
            </a:xfrm>
            <a:prstGeom prst="rect">
              <a:avLst/>
            </a:prstGeom>
          </p:spPr>
          <p:txBody>
            <a:bodyPr lIns="17546" tIns="17546" rIns="17546" bIns="1754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0" y="5244727"/>
            <a:ext cx="7438521" cy="3560339"/>
            <a:chOff x="0" y="0"/>
            <a:chExt cx="2445815" cy="1170653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2445815" cy="1170653"/>
            </a:xfrm>
            <a:custGeom>
              <a:avLst/>
              <a:gdLst/>
              <a:ahLst/>
              <a:cxnLst/>
              <a:rect l="l" t="t" r="r" b="b"/>
              <a:pathLst>
                <a:path w="2445815" h="1170653">
                  <a:moveTo>
                    <a:pt x="23938" y="0"/>
                  </a:moveTo>
                  <a:lnTo>
                    <a:pt x="2421877" y="0"/>
                  </a:lnTo>
                  <a:cubicBezTo>
                    <a:pt x="2435098" y="0"/>
                    <a:pt x="2445815" y="10717"/>
                    <a:pt x="2445815" y="23938"/>
                  </a:cubicBezTo>
                  <a:lnTo>
                    <a:pt x="2445815" y="1146715"/>
                  </a:lnTo>
                  <a:cubicBezTo>
                    <a:pt x="2445815" y="1153064"/>
                    <a:pt x="2443293" y="1159153"/>
                    <a:pt x="2438804" y="1163642"/>
                  </a:cubicBezTo>
                  <a:cubicBezTo>
                    <a:pt x="2434314" y="1168131"/>
                    <a:pt x="2428226" y="1170653"/>
                    <a:pt x="2421877" y="1170653"/>
                  </a:cubicBezTo>
                  <a:lnTo>
                    <a:pt x="23938" y="1170653"/>
                  </a:lnTo>
                  <a:cubicBezTo>
                    <a:pt x="10717" y="1170653"/>
                    <a:pt x="0" y="1159936"/>
                    <a:pt x="0" y="1146715"/>
                  </a:cubicBezTo>
                  <a:lnTo>
                    <a:pt x="0" y="23938"/>
                  </a:lnTo>
                  <a:cubicBezTo>
                    <a:pt x="0" y="10717"/>
                    <a:pt x="10717" y="0"/>
                    <a:pt x="2393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DFFFF">
                    <a:alpha val="14000"/>
                  </a:srgbClr>
                </a:gs>
                <a:gs pos="100000">
                  <a:srgbClr val="5A91FA">
                    <a:alpha val="14000"/>
                  </a:srgbClr>
                </a:gs>
              </a:gsLst>
              <a:lin ang="0"/>
            </a:gradFill>
            <a:ln w="19050" cap="rnd">
              <a:solidFill>
                <a:srgbClr val="FFFFFF">
                  <a:alpha val="13725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0" y="19050"/>
              <a:ext cx="2445815" cy="1151603"/>
            </a:xfrm>
            <a:prstGeom prst="rect">
              <a:avLst/>
            </a:prstGeom>
          </p:spPr>
          <p:txBody>
            <a:bodyPr lIns="17546" tIns="17546" rIns="17546" bIns="17546" rtlCol="0" anchor="ctr"/>
            <a:lstStyle/>
            <a:p>
              <a:pPr algn="ctr">
                <a:lnSpc>
                  <a:spcPts val="873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977273" y="5094989"/>
            <a:ext cx="3516353" cy="299476"/>
            <a:chOff x="0" y="0"/>
            <a:chExt cx="1836131" cy="156377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1836131" cy="156377"/>
            </a:xfrm>
            <a:custGeom>
              <a:avLst/>
              <a:gdLst/>
              <a:ahLst/>
              <a:cxnLst/>
              <a:rect l="l" t="t" r="r" b="b"/>
              <a:pathLst>
                <a:path w="1836131" h="156377">
                  <a:moveTo>
                    <a:pt x="26411" y="0"/>
                  </a:moveTo>
                  <a:lnTo>
                    <a:pt x="1809721" y="0"/>
                  </a:lnTo>
                  <a:cubicBezTo>
                    <a:pt x="1816725" y="0"/>
                    <a:pt x="1823443" y="2783"/>
                    <a:pt x="1828396" y="7736"/>
                  </a:cubicBezTo>
                  <a:cubicBezTo>
                    <a:pt x="1833349" y="12689"/>
                    <a:pt x="1836131" y="19406"/>
                    <a:pt x="1836131" y="26411"/>
                  </a:cubicBezTo>
                  <a:lnTo>
                    <a:pt x="1836131" y="129966"/>
                  </a:lnTo>
                  <a:cubicBezTo>
                    <a:pt x="1836131" y="136971"/>
                    <a:pt x="1833349" y="143689"/>
                    <a:pt x="1828396" y="148642"/>
                  </a:cubicBezTo>
                  <a:cubicBezTo>
                    <a:pt x="1823443" y="153595"/>
                    <a:pt x="1816725" y="156377"/>
                    <a:pt x="1809721" y="156377"/>
                  </a:cubicBezTo>
                  <a:lnTo>
                    <a:pt x="26411" y="156377"/>
                  </a:lnTo>
                  <a:cubicBezTo>
                    <a:pt x="19406" y="156377"/>
                    <a:pt x="12689" y="153595"/>
                    <a:pt x="7736" y="148642"/>
                  </a:cubicBezTo>
                  <a:cubicBezTo>
                    <a:pt x="2783" y="143689"/>
                    <a:pt x="0" y="136971"/>
                    <a:pt x="0" y="129966"/>
                  </a:cubicBezTo>
                  <a:lnTo>
                    <a:pt x="0" y="26411"/>
                  </a:lnTo>
                  <a:cubicBezTo>
                    <a:pt x="0" y="19406"/>
                    <a:pt x="2783" y="12689"/>
                    <a:pt x="7736" y="7736"/>
                  </a:cubicBezTo>
                  <a:cubicBezTo>
                    <a:pt x="12689" y="2783"/>
                    <a:pt x="19406" y="0"/>
                    <a:pt x="2641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DFFFF">
                    <a:alpha val="100000"/>
                  </a:srgbClr>
                </a:gs>
                <a:gs pos="100000">
                  <a:srgbClr val="5A91FA">
                    <a:alpha val="100000"/>
                  </a:srgbClr>
                </a:gs>
              </a:gsLst>
              <a:lin ang="0"/>
            </a:gra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0" y="9525"/>
              <a:ext cx="1836131" cy="146852"/>
            </a:xfrm>
            <a:prstGeom prst="rect">
              <a:avLst/>
            </a:prstGeom>
          </p:spPr>
          <p:txBody>
            <a:bodyPr lIns="9973" tIns="9973" rIns="9973" bIns="9973" rtlCol="0" anchor="ctr"/>
            <a:lstStyle/>
            <a:p>
              <a:pPr algn="ctr">
                <a:lnSpc>
                  <a:spcPts val="313"/>
                </a:lnSpc>
              </a:pPr>
              <a:endParaRPr/>
            </a:p>
          </p:txBody>
        </p:sp>
      </p:grpSp>
      <p:sp>
        <p:nvSpPr>
          <p:cNvPr id="69" name="TextBox 69"/>
          <p:cNvSpPr txBox="1"/>
          <p:nvPr/>
        </p:nvSpPr>
        <p:spPr>
          <a:xfrm>
            <a:off x="2005415" y="5191715"/>
            <a:ext cx="3460068" cy="174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58"/>
              </a:lnSpc>
              <a:spcBef>
                <a:spcPct val="0"/>
              </a:spcBef>
            </a:pPr>
            <a:r>
              <a:rPr lang="en-US" sz="1358" spc="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3.REACTON CENTER PREDICTIONS</a:t>
            </a:r>
          </a:p>
        </p:txBody>
      </p:sp>
      <p:grpSp>
        <p:nvGrpSpPr>
          <p:cNvPr id="70" name="Group 70"/>
          <p:cNvGrpSpPr/>
          <p:nvPr/>
        </p:nvGrpSpPr>
        <p:grpSpPr>
          <a:xfrm>
            <a:off x="1336764" y="6908100"/>
            <a:ext cx="1204114" cy="520423"/>
            <a:chOff x="0" y="0"/>
            <a:chExt cx="655466" cy="283295"/>
          </a:xfrm>
        </p:grpSpPr>
        <p:sp>
          <p:nvSpPr>
            <p:cNvPr id="71" name="Freeform 71"/>
            <p:cNvSpPr/>
            <p:nvPr/>
          </p:nvSpPr>
          <p:spPr>
            <a:xfrm>
              <a:off x="0" y="0"/>
              <a:ext cx="655466" cy="283295"/>
            </a:xfrm>
            <a:custGeom>
              <a:avLst/>
              <a:gdLst/>
              <a:ahLst/>
              <a:cxnLst/>
              <a:rect l="l" t="t" r="r" b="b"/>
              <a:pathLst>
                <a:path w="655466" h="283295">
                  <a:moveTo>
                    <a:pt x="141450" y="0"/>
                  </a:moveTo>
                  <a:lnTo>
                    <a:pt x="514016" y="0"/>
                  </a:lnTo>
                  <a:cubicBezTo>
                    <a:pt x="551531" y="0"/>
                    <a:pt x="587509" y="14903"/>
                    <a:pt x="614036" y="41430"/>
                  </a:cubicBezTo>
                  <a:cubicBezTo>
                    <a:pt x="640563" y="67957"/>
                    <a:pt x="655466" y="103935"/>
                    <a:pt x="655466" y="141450"/>
                  </a:cubicBezTo>
                  <a:lnTo>
                    <a:pt x="655466" y="141845"/>
                  </a:lnTo>
                  <a:cubicBezTo>
                    <a:pt x="655466" y="179360"/>
                    <a:pt x="640563" y="215338"/>
                    <a:pt x="614036" y="241865"/>
                  </a:cubicBezTo>
                  <a:cubicBezTo>
                    <a:pt x="587509" y="268392"/>
                    <a:pt x="551531" y="283295"/>
                    <a:pt x="514016" y="283295"/>
                  </a:cubicBezTo>
                  <a:lnTo>
                    <a:pt x="141450" y="283295"/>
                  </a:lnTo>
                  <a:cubicBezTo>
                    <a:pt x="103935" y="283295"/>
                    <a:pt x="67957" y="268392"/>
                    <a:pt x="41430" y="241865"/>
                  </a:cubicBezTo>
                  <a:cubicBezTo>
                    <a:pt x="14903" y="215338"/>
                    <a:pt x="0" y="179360"/>
                    <a:pt x="0" y="141845"/>
                  </a:cubicBezTo>
                  <a:lnTo>
                    <a:pt x="0" y="141450"/>
                  </a:lnTo>
                  <a:cubicBezTo>
                    <a:pt x="0" y="103935"/>
                    <a:pt x="14903" y="67957"/>
                    <a:pt x="41430" y="41430"/>
                  </a:cubicBezTo>
                  <a:cubicBezTo>
                    <a:pt x="67957" y="14903"/>
                    <a:pt x="103935" y="0"/>
                    <a:pt x="14145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8B6FF">
                    <a:alpha val="100000"/>
                  </a:srgbClr>
                </a:gs>
                <a:gs pos="100000">
                  <a:srgbClr val="44489A">
                    <a:alpha val="100000"/>
                  </a:srgbClr>
                </a:gs>
              </a:gsLst>
              <a:lin ang="2700000"/>
            </a:gra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72" name="TextBox 72"/>
            <p:cNvSpPr txBox="1"/>
            <p:nvPr/>
          </p:nvSpPr>
          <p:spPr>
            <a:xfrm>
              <a:off x="0" y="19050"/>
              <a:ext cx="655466" cy="264245"/>
            </a:xfrm>
            <a:prstGeom prst="rect">
              <a:avLst/>
            </a:prstGeom>
          </p:spPr>
          <p:txBody>
            <a:bodyPr lIns="21775" tIns="21775" rIns="21775" bIns="21775" rtlCol="0" anchor="ctr"/>
            <a:lstStyle/>
            <a:p>
              <a:pPr algn="ctr">
                <a:lnSpc>
                  <a:spcPts val="999"/>
                </a:lnSpc>
              </a:pPr>
              <a:r>
                <a:rPr lang="en-US" sz="999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INTRA BOND MASK</a:t>
              </a:r>
            </a:p>
          </p:txBody>
        </p:sp>
      </p:grpSp>
      <p:sp>
        <p:nvSpPr>
          <p:cNvPr id="73" name="Freeform 73"/>
          <p:cNvSpPr/>
          <p:nvPr/>
        </p:nvSpPr>
        <p:spPr>
          <a:xfrm>
            <a:off x="1575709" y="7995311"/>
            <a:ext cx="726224" cy="183589"/>
          </a:xfrm>
          <a:custGeom>
            <a:avLst/>
            <a:gdLst/>
            <a:ahLst/>
            <a:cxnLst/>
            <a:rect l="l" t="t" r="r" b="b"/>
            <a:pathLst>
              <a:path w="726224" h="183589">
                <a:moveTo>
                  <a:pt x="0" y="0"/>
                </a:moveTo>
                <a:lnTo>
                  <a:pt x="726224" y="0"/>
                </a:lnTo>
                <a:lnTo>
                  <a:pt x="726224" y="183590"/>
                </a:lnTo>
                <a:lnTo>
                  <a:pt x="0" y="18359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74" name="Freeform 74"/>
          <p:cNvSpPr/>
          <p:nvPr/>
        </p:nvSpPr>
        <p:spPr>
          <a:xfrm>
            <a:off x="1836180" y="7507723"/>
            <a:ext cx="205283" cy="374092"/>
          </a:xfrm>
          <a:custGeom>
            <a:avLst/>
            <a:gdLst/>
            <a:ahLst/>
            <a:cxnLst/>
            <a:rect l="l" t="t" r="r" b="b"/>
            <a:pathLst>
              <a:path w="205283" h="374092">
                <a:moveTo>
                  <a:pt x="0" y="0"/>
                </a:moveTo>
                <a:lnTo>
                  <a:pt x="205283" y="0"/>
                </a:lnTo>
                <a:lnTo>
                  <a:pt x="205283" y="374092"/>
                </a:lnTo>
                <a:lnTo>
                  <a:pt x="0" y="3740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75" name="Freeform 75"/>
          <p:cNvSpPr/>
          <p:nvPr/>
        </p:nvSpPr>
        <p:spPr>
          <a:xfrm>
            <a:off x="5344018" y="8000569"/>
            <a:ext cx="705427" cy="178332"/>
          </a:xfrm>
          <a:custGeom>
            <a:avLst/>
            <a:gdLst/>
            <a:ahLst/>
            <a:cxnLst/>
            <a:rect l="l" t="t" r="r" b="b"/>
            <a:pathLst>
              <a:path w="705427" h="178332">
                <a:moveTo>
                  <a:pt x="0" y="0"/>
                </a:moveTo>
                <a:lnTo>
                  <a:pt x="705426" y="0"/>
                </a:lnTo>
                <a:lnTo>
                  <a:pt x="705426" y="178332"/>
                </a:lnTo>
                <a:lnTo>
                  <a:pt x="0" y="17833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76" name="Freeform 76"/>
          <p:cNvSpPr/>
          <p:nvPr/>
        </p:nvSpPr>
        <p:spPr>
          <a:xfrm>
            <a:off x="5594090" y="7586021"/>
            <a:ext cx="205283" cy="374092"/>
          </a:xfrm>
          <a:custGeom>
            <a:avLst/>
            <a:gdLst/>
            <a:ahLst/>
            <a:cxnLst/>
            <a:rect l="l" t="t" r="r" b="b"/>
            <a:pathLst>
              <a:path w="205283" h="374092">
                <a:moveTo>
                  <a:pt x="0" y="0"/>
                </a:moveTo>
                <a:lnTo>
                  <a:pt x="205283" y="0"/>
                </a:lnTo>
                <a:lnTo>
                  <a:pt x="205283" y="374092"/>
                </a:lnTo>
                <a:lnTo>
                  <a:pt x="0" y="3740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77" name="Group 77"/>
          <p:cNvGrpSpPr/>
          <p:nvPr/>
        </p:nvGrpSpPr>
        <p:grpSpPr>
          <a:xfrm>
            <a:off x="5094674" y="6908100"/>
            <a:ext cx="1204114" cy="555741"/>
            <a:chOff x="0" y="0"/>
            <a:chExt cx="655466" cy="302521"/>
          </a:xfrm>
        </p:grpSpPr>
        <p:sp>
          <p:nvSpPr>
            <p:cNvPr id="78" name="Freeform 78"/>
            <p:cNvSpPr/>
            <p:nvPr/>
          </p:nvSpPr>
          <p:spPr>
            <a:xfrm>
              <a:off x="0" y="0"/>
              <a:ext cx="655466" cy="302521"/>
            </a:xfrm>
            <a:custGeom>
              <a:avLst/>
              <a:gdLst/>
              <a:ahLst/>
              <a:cxnLst/>
              <a:rect l="l" t="t" r="r" b="b"/>
              <a:pathLst>
                <a:path w="655466" h="302521">
                  <a:moveTo>
                    <a:pt x="141450" y="0"/>
                  </a:moveTo>
                  <a:lnTo>
                    <a:pt x="514016" y="0"/>
                  </a:lnTo>
                  <a:cubicBezTo>
                    <a:pt x="551531" y="0"/>
                    <a:pt x="587509" y="14903"/>
                    <a:pt x="614036" y="41430"/>
                  </a:cubicBezTo>
                  <a:cubicBezTo>
                    <a:pt x="640563" y="67957"/>
                    <a:pt x="655466" y="103935"/>
                    <a:pt x="655466" y="141450"/>
                  </a:cubicBezTo>
                  <a:lnTo>
                    <a:pt x="655466" y="161070"/>
                  </a:lnTo>
                  <a:cubicBezTo>
                    <a:pt x="655466" y="198585"/>
                    <a:pt x="640563" y="234564"/>
                    <a:pt x="614036" y="261091"/>
                  </a:cubicBezTo>
                  <a:cubicBezTo>
                    <a:pt x="587509" y="287618"/>
                    <a:pt x="551531" y="302521"/>
                    <a:pt x="514016" y="302521"/>
                  </a:cubicBezTo>
                  <a:lnTo>
                    <a:pt x="141450" y="302521"/>
                  </a:lnTo>
                  <a:cubicBezTo>
                    <a:pt x="103935" y="302521"/>
                    <a:pt x="67957" y="287618"/>
                    <a:pt x="41430" y="261091"/>
                  </a:cubicBezTo>
                  <a:cubicBezTo>
                    <a:pt x="14903" y="234564"/>
                    <a:pt x="0" y="198585"/>
                    <a:pt x="0" y="161070"/>
                  </a:cubicBezTo>
                  <a:lnTo>
                    <a:pt x="0" y="141450"/>
                  </a:lnTo>
                  <a:cubicBezTo>
                    <a:pt x="0" y="103935"/>
                    <a:pt x="14903" y="67957"/>
                    <a:pt x="41430" y="41430"/>
                  </a:cubicBezTo>
                  <a:cubicBezTo>
                    <a:pt x="67957" y="14903"/>
                    <a:pt x="103935" y="0"/>
                    <a:pt x="14145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8B6FF">
                    <a:alpha val="100000"/>
                  </a:srgbClr>
                </a:gs>
                <a:gs pos="100000">
                  <a:srgbClr val="44489A">
                    <a:alpha val="100000"/>
                  </a:srgbClr>
                </a:gs>
              </a:gsLst>
              <a:lin ang="2700000"/>
            </a:gra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79" name="TextBox 79"/>
            <p:cNvSpPr txBox="1"/>
            <p:nvPr/>
          </p:nvSpPr>
          <p:spPr>
            <a:xfrm>
              <a:off x="0" y="19050"/>
              <a:ext cx="655466" cy="283471"/>
            </a:xfrm>
            <a:prstGeom prst="rect">
              <a:avLst/>
            </a:prstGeom>
          </p:spPr>
          <p:txBody>
            <a:bodyPr lIns="21775" tIns="21775" rIns="21775" bIns="21775" rtlCol="0" anchor="ctr"/>
            <a:lstStyle/>
            <a:p>
              <a:pPr algn="ctr">
                <a:lnSpc>
                  <a:spcPts val="999"/>
                </a:lnSpc>
              </a:pPr>
              <a:r>
                <a:rPr lang="en-US" sz="999" b="1">
                  <a:solidFill>
                    <a:srgbClr val="FFFFFF"/>
                  </a:solidFill>
                  <a:latin typeface="Garet Bold"/>
                  <a:ea typeface="Garet Bold"/>
                  <a:cs typeface="Garet Bold"/>
                  <a:sym typeface="Garet Bold"/>
                </a:rPr>
                <a:t>INTRA BOND CHANGE</a:t>
              </a:r>
            </a:p>
          </p:txBody>
        </p:sp>
      </p:grpSp>
      <p:sp>
        <p:nvSpPr>
          <p:cNvPr id="80" name="Freeform 80"/>
          <p:cNvSpPr/>
          <p:nvPr/>
        </p:nvSpPr>
        <p:spPr>
          <a:xfrm>
            <a:off x="1836180" y="6471659"/>
            <a:ext cx="205283" cy="374092"/>
          </a:xfrm>
          <a:custGeom>
            <a:avLst/>
            <a:gdLst/>
            <a:ahLst/>
            <a:cxnLst/>
            <a:rect l="l" t="t" r="r" b="b"/>
            <a:pathLst>
              <a:path w="205283" h="374092">
                <a:moveTo>
                  <a:pt x="0" y="0"/>
                </a:moveTo>
                <a:lnTo>
                  <a:pt x="205283" y="0"/>
                </a:lnTo>
                <a:lnTo>
                  <a:pt x="205283" y="374091"/>
                </a:lnTo>
                <a:lnTo>
                  <a:pt x="0" y="37409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81" name="Freeform 81"/>
          <p:cNvSpPr/>
          <p:nvPr/>
        </p:nvSpPr>
        <p:spPr>
          <a:xfrm>
            <a:off x="5594090" y="6499431"/>
            <a:ext cx="205283" cy="374092"/>
          </a:xfrm>
          <a:custGeom>
            <a:avLst/>
            <a:gdLst/>
            <a:ahLst/>
            <a:cxnLst/>
            <a:rect l="l" t="t" r="r" b="b"/>
            <a:pathLst>
              <a:path w="205283" h="374092">
                <a:moveTo>
                  <a:pt x="0" y="0"/>
                </a:moveTo>
                <a:lnTo>
                  <a:pt x="205283" y="0"/>
                </a:lnTo>
                <a:lnTo>
                  <a:pt x="205283" y="374091"/>
                </a:lnTo>
                <a:lnTo>
                  <a:pt x="0" y="37409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grpSp>
        <p:nvGrpSpPr>
          <p:cNvPr id="82" name="Group 82"/>
          <p:cNvGrpSpPr/>
          <p:nvPr/>
        </p:nvGrpSpPr>
        <p:grpSpPr>
          <a:xfrm>
            <a:off x="1336764" y="5895755"/>
            <a:ext cx="1204114" cy="497867"/>
            <a:chOff x="0" y="0"/>
            <a:chExt cx="655466" cy="271016"/>
          </a:xfrm>
        </p:grpSpPr>
        <p:sp>
          <p:nvSpPr>
            <p:cNvPr id="83" name="Freeform 83"/>
            <p:cNvSpPr/>
            <p:nvPr/>
          </p:nvSpPr>
          <p:spPr>
            <a:xfrm>
              <a:off x="0" y="0"/>
              <a:ext cx="655466" cy="271016"/>
            </a:xfrm>
            <a:custGeom>
              <a:avLst/>
              <a:gdLst/>
              <a:ahLst/>
              <a:cxnLst/>
              <a:rect l="l" t="t" r="r" b="b"/>
              <a:pathLst>
                <a:path w="655466" h="271016">
                  <a:moveTo>
                    <a:pt x="102873" y="0"/>
                  </a:moveTo>
                  <a:lnTo>
                    <a:pt x="552593" y="0"/>
                  </a:lnTo>
                  <a:cubicBezTo>
                    <a:pt x="579877" y="0"/>
                    <a:pt x="606043" y="10838"/>
                    <a:pt x="625335" y="30131"/>
                  </a:cubicBezTo>
                  <a:cubicBezTo>
                    <a:pt x="644627" y="49423"/>
                    <a:pt x="655466" y="75589"/>
                    <a:pt x="655466" y="102873"/>
                  </a:cubicBezTo>
                  <a:lnTo>
                    <a:pt x="655466" y="168143"/>
                  </a:lnTo>
                  <a:cubicBezTo>
                    <a:pt x="655466" y="224959"/>
                    <a:pt x="609408" y="271016"/>
                    <a:pt x="552593" y="271016"/>
                  </a:cubicBezTo>
                  <a:lnTo>
                    <a:pt x="102873" y="271016"/>
                  </a:lnTo>
                  <a:cubicBezTo>
                    <a:pt x="75589" y="271016"/>
                    <a:pt x="49423" y="260178"/>
                    <a:pt x="30131" y="240886"/>
                  </a:cubicBezTo>
                  <a:cubicBezTo>
                    <a:pt x="10838" y="221593"/>
                    <a:pt x="0" y="195427"/>
                    <a:pt x="0" y="168143"/>
                  </a:cubicBezTo>
                  <a:lnTo>
                    <a:pt x="0" y="102873"/>
                  </a:lnTo>
                  <a:cubicBezTo>
                    <a:pt x="0" y="75589"/>
                    <a:pt x="10838" y="49423"/>
                    <a:pt x="30131" y="30131"/>
                  </a:cubicBezTo>
                  <a:cubicBezTo>
                    <a:pt x="49423" y="10838"/>
                    <a:pt x="75589" y="0"/>
                    <a:pt x="10287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7AD">
                    <a:alpha val="100000"/>
                  </a:srgbClr>
                </a:gs>
                <a:gs pos="100000">
                  <a:srgbClr val="FFA9F9">
                    <a:alpha val="100000"/>
                  </a:srgbClr>
                </a:gs>
              </a:gsLst>
              <a:lin ang="0"/>
            </a:gra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84" name="TextBox 84"/>
            <p:cNvSpPr txBox="1"/>
            <p:nvPr/>
          </p:nvSpPr>
          <p:spPr>
            <a:xfrm>
              <a:off x="0" y="9525"/>
              <a:ext cx="655466" cy="261491"/>
            </a:xfrm>
            <a:prstGeom prst="rect">
              <a:avLst/>
            </a:prstGeom>
          </p:spPr>
          <p:txBody>
            <a:bodyPr lIns="22147" tIns="22147" rIns="22147" bIns="22147" rtlCol="0" anchor="ctr"/>
            <a:lstStyle/>
            <a:p>
              <a:pPr algn="ctr">
                <a:lnSpc>
                  <a:spcPts val="1008"/>
                </a:lnSpc>
              </a:pPr>
              <a:r>
                <a:rPr lang="en-US" sz="1008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Probability</a:t>
              </a:r>
            </a:p>
            <a:p>
              <a:pPr algn="ctr">
                <a:lnSpc>
                  <a:spcPts val="1008"/>
                </a:lnSpc>
              </a:pPr>
              <a:r>
                <a:rPr lang="en-US" sz="1008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(Intra Bond </a:t>
              </a:r>
            </a:p>
            <a:p>
              <a:pPr algn="ctr">
                <a:lnSpc>
                  <a:spcPts val="1008"/>
                </a:lnSpc>
              </a:pPr>
              <a:r>
                <a:rPr lang="en-US" sz="1008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∈ RC)</a:t>
              </a:r>
            </a:p>
          </p:txBody>
        </p:sp>
      </p:grpSp>
      <p:grpSp>
        <p:nvGrpSpPr>
          <p:cNvPr id="85" name="Group 85"/>
          <p:cNvGrpSpPr/>
          <p:nvPr/>
        </p:nvGrpSpPr>
        <p:grpSpPr>
          <a:xfrm>
            <a:off x="5004673" y="5895755"/>
            <a:ext cx="1204114" cy="417074"/>
            <a:chOff x="0" y="0"/>
            <a:chExt cx="655466" cy="227036"/>
          </a:xfrm>
        </p:grpSpPr>
        <p:sp>
          <p:nvSpPr>
            <p:cNvPr id="86" name="Freeform 86"/>
            <p:cNvSpPr/>
            <p:nvPr/>
          </p:nvSpPr>
          <p:spPr>
            <a:xfrm>
              <a:off x="0" y="0"/>
              <a:ext cx="655466" cy="227036"/>
            </a:xfrm>
            <a:custGeom>
              <a:avLst/>
              <a:gdLst/>
              <a:ahLst/>
              <a:cxnLst/>
              <a:rect l="l" t="t" r="r" b="b"/>
              <a:pathLst>
                <a:path w="655466" h="227036">
                  <a:moveTo>
                    <a:pt x="102873" y="0"/>
                  </a:moveTo>
                  <a:lnTo>
                    <a:pt x="552593" y="0"/>
                  </a:lnTo>
                  <a:cubicBezTo>
                    <a:pt x="579877" y="0"/>
                    <a:pt x="606043" y="10838"/>
                    <a:pt x="625335" y="30131"/>
                  </a:cubicBezTo>
                  <a:cubicBezTo>
                    <a:pt x="644627" y="49423"/>
                    <a:pt x="655466" y="75589"/>
                    <a:pt x="655466" y="102873"/>
                  </a:cubicBezTo>
                  <a:lnTo>
                    <a:pt x="655466" y="124163"/>
                  </a:lnTo>
                  <a:cubicBezTo>
                    <a:pt x="655466" y="180979"/>
                    <a:pt x="609408" y="227036"/>
                    <a:pt x="552593" y="227036"/>
                  </a:cubicBezTo>
                  <a:lnTo>
                    <a:pt x="102873" y="227036"/>
                  </a:lnTo>
                  <a:cubicBezTo>
                    <a:pt x="75589" y="227036"/>
                    <a:pt x="49423" y="216198"/>
                    <a:pt x="30131" y="196906"/>
                  </a:cubicBezTo>
                  <a:cubicBezTo>
                    <a:pt x="10838" y="177613"/>
                    <a:pt x="0" y="151447"/>
                    <a:pt x="0" y="124163"/>
                  </a:cubicBezTo>
                  <a:lnTo>
                    <a:pt x="0" y="102873"/>
                  </a:lnTo>
                  <a:cubicBezTo>
                    <a:pt x="0" y="75589"/>
                    <a:pt x="10838" y="49423"/>
                    <a:pt x="30131" y="30131"/>
                  </a:cubicBezTo>
                  <a:cubicBezTo>
                    <a:pt x="49423" y="10838"/>
                    <a:pt x="75589" y="0"/>
                    <a:pt x="10287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7AD">
                    <a:alpha val="100000"/>
                  </a:srgbClr>
                </a:gs>
                <a:gs pos="100000">
                  <a:srgbClr val="FFA9F9">
                    <a:alpha val="100000"/>
                  </a:srgbClr>
                </a:gs>
              </a:gsLst>
              <a:lin ang="0"/>
            </a:gra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87" name="TextBox 87"/>
            <p:cNvSpPr txBox="1"/>
            <p:nvPr/>
          </p:nvSpPr>
          <p:spPr>
            <a:xfrm>
              <a:off x="0" y="9525"/>
              <a:ext cx="655466" cy="217511"/>
            </a:xfrm>
            <a:prstGeom prst="rect">
              <a:avLst/>
            </a:prstGeom>
          </p:spPr>
          <p:txBody>
            <a:bodyPr lIns="22147" tIns="22147" rIns="22147" bIns="22147" rtlCol="0" anchor="ctr"/>
            <a:lstStyle/>
            <a:p>
              <a:pPr algn="ctr">
                <a:lnSpc>
                  <a:spcPts val="1008"/>
                </a:lnSpc>
              </a:pPr>
              <a:r>
                <a:rPr lang="en-US" sz="1008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Intra Bond Change in RC</a:t>
              </a:r>
            </a:p>
          </p:txBody>
        </p:sp>
      </p:grpSp>
      <p:grpSp>
        <p:nvGrpSpPr>
          <p:cNvPr id="88" name="Group 88"/>
          <p:cNvGrpSpPr/>
          <p:nvPr/>
        </p:nvGrpSpPr>
        <p:grpSpPr>
          <a:xfrm>
            <a:off x="9881667" y="6784970"/>
            <a:ext cx="6137010" cy="615251"/>
            <a:chOff x="0" y="0"/>
            <a:chExt cx="2513665" cy="252002"/>
          </a:xfrm>
        </p:grpSpPr>
        <p:sp>
          <p:nvSpPr>
            <p:cNvPr id="89" name="Freeform 89"/>
            <p:cNvSpPr/>
            <p:nvPr/>
          </p:nvSpPr>
          <p:spPr>
            <a:xfrm>
              <a:off x="0" y="0"/>
              <a:ext cx="2513666" cy="252002"/>
            </a:xfrm>
            <a:custGeom>
              <a:avLst/>
              <a:gdLst/>
              <a:ahLst/>
              <a:cxnLst/>
              <a:rect l="l" t="t" r="r" b="b"/>
              <a:pathLst>
                <a:path w="2513666" h="252002">
                  <a:moveTo>
                    <a:pt x="13006" y="0"/>
                  </a:moveTo>
                  <a:lnTo>
                    <a:pt x="2500659" y="0"/>
                  </a:lnTo>
                  <a:cubicBezTo>
                    <a:pt x="2507842" y="0"/>
                    <a:pt x="2513666" y="5823"/>
                    <a:pt x="2513666" y="13006"/>
                  </a:cubicBezTo>
                  <a:lnTo>
                    <a:pt x="2513666" y="238995"/>
                  </a:lnTo>
                  <a:cubicBezTo>
                    <a:pt x="2513666" y="246178"/>
                    <a:pt x="2507842" y="252002"/>
                    <a:pt x="2500659" y="252002"/>
                  </a:cubicBezTo>
                  <a:lnTo>
                    <a:pt x="13006" y="252002"/>
                  </a:lnTo>
                  <a:cubicBezTo>
                    <a:pt x="5823" y="252002"/>
                    <a:pt x="0" y="246178"/>
                    <a:pt x="0" y="238995"/>
                  </a:cubicBezTo>
                  <a:lnTo>
                    <a:pt x="0" y="13006"/>
                  </a:lnTo>
                  <a:cubicBezTo>
                    <a:pt x="0" y="5823"/>
                    <a:pt x="5823" y="0"/>
                    <a:pt x="1300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66C4">
                    <a:alpha val="100000"/>
                  </a:srgbClr>
                </a:gs>
                <a:gs pos="100000">
                  <a:srgbClr val="FFDE59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90" name="TextBox 90"/>
            <p:cNvSpPr txBox="1"/>
            <p:nvPr/>
          </p:nvSpPr>
          <p:spPr>
            <a:xfrm>
              <a:off x="0" y="19050"/>
              <a:ext cx="2513665" cy="232952"/>
            </a:xfrm>
            <a:prstGeom prst="rect">
              <a:avLst/>
            </a:prstGeom>
          </p:spPr>
          <p:txBody>
            <a:bodyPr lIns="10421" tIns="10421" rIns="10421" bIns="10421" rtlCol="0" anchor="ctr"/>
            <a:lstStyle/>
            <a:p>
              <a:pPr algn="ctr">
                <a:lnSpc>
                  <a:spcPts val="1220"/>
                </a:lnSpc>
              </a:pPr>
              <a:r>
                <a:rPr lang="en-US" sz="1220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ENUMERATE CANDIDATE NEW INTERMOLECULAR BONDS</a:t>
              </a:r>
            </a:p>
          </p:txBody>
        </p:sp>
      </p:grpSp>
      <p:sp>
        <p:nvSpPr>
          <p:cNvPr id="91" name="Freeform 91"/>
          <p:cNvSpPr/>
          <p:nvPr/>
        </p:nvSpPr>
        <p:spPr>
          <a:xfrm>
            <a:off x="7819968" y="4120362"/>
            <a:ext cx="2365683" cy="2365683"/>
          </a:xfrm>
          <a:custGeom>
            <a:avLst/>
            <a:gdLst/>
            <a:ahLst/>
            <a:cxnLst/>
            <a:rect l="l" t="t" r="r" b="b"/>
            <a:pathLst>
              <a:path w="2365683" h="2365683">
                <a:moveTo>
                  <a:pt x="0" y="0"/>
                </a:moveTo>
                <a:lnTo>
                  <a:pt x="2365683" y="0"/>
                </a:lnTo>
                <a:lnTo>
                  <a:pt x="2365683" y="2365683"/>
                </a:lnTo>
                <a:lnTo>
                  <a:pt x="0" y="236568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92" name="TextBox 92"/>
          <p:cNvSpPr txBox="1"/>
          <p:nvPr/>
        </p:nvSpPr>
        <p:spPr>
          <a:xfrm>
            <a:off x="17299438" y="9602676"/>
            <a:ext cx="705383" cy="431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234955" y="679313"/>
            <a:ext cx="3787150" cy="1447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1A4568"/>
                </a:solidFill>
                <a:latin typeface="Josefin Sans Bold"/>
                <a:ea typeface="Josefin Sans Bold"/>
                <a:cs typeface="Josefin Sans Bold"/>
                <a:sym typeface="Josefin Sans Bold"/>
              </a:rPr>
              <a:t>Bond-centric approach </a:t>
            </a:r>
          </a:p>
        </p:txBody>
      </p:sp>
      <p:sp>
        <p:nvSpPr>
          <p:cNvPr id="94" name="AutoShape 94"/>
          <p:cNvSpPr/>
          <p:nvPr/>
        </p:nvSpPr>
        <p:spPr>
          <a:xfrm flipV="1">
            <a:off x="3836448" y="9098725"/>
            <a:ext cx="9174042" cy="43591"/>
          </a:xfrm>
          <a:prstGeom prst="line">
            <a:avLst/>
          </a:prstGeom>
          <a:ln w="38100" cap="flat">
            <a:gradFill>
              <a:gsLst>
                <a:gs pos="0">
                  <a:srgbClr val="38B6FF">
                    <a:alpha val="100000"/>
                  </a:srgbClr>
                </a:gs>
                <a:gs pos="100000">
                  <a:srgbClr val="44489A">
                    <a:alpha val="100000"/>
                  </a:srgbClr>
                </a:gs>
              </a:gsLst>
              <a:lin ang="5400000"/>
            </a:gra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VN"/>
          </a:p>
        </p:txBody>
      </p:sp>
      <p:grpSp>
        <p:nvGrpSpPr>
          <p:cNvPr id="95" name="Group 95"/>
          <p:cNvGrpSpPr/>
          <p:nvPr/>
        </p:nvGrpSpPr>
        <p:grpSpPr>
          <a:xfrm>
            <a:off x="10203055" y="4124487"/>
            <a:ext cx="3264512" cy="2368353"/>
            <a:chOff x="0" y="0"/>
            <a:chExt cx="4352683" cy="3157804"/>
          </a:xfrm>
        </p:grpSpPr>
        <p:sp>
          <p:nvSpPr>
            <p:cNvPr id="96" name="AutoShape 96"/>
            <p:cNvSpPr/>
            <p:nvPr/>
          </p:nvSpPr>
          <p:spPr>
            <a:xfrm>
              <a:off x="82698" y="1581186"/>
              <a:ext cx="921681" cy="5921"/>
            </a:xfrm>
            <a:prstGeom prst="line">
              <a:avLst/>
            </a:prstGeom>
            <a:ln w="38100" cap="flat">
              <a:gradFill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5400000"/>
              </a:gradFill>
              <a:prstDash val="solid"/>
              <a:headEnd type="none" w="sm" len="sm"/>
              <a:tailEnd type="arrow" w="med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97" name="Freeform 97"/>
            <p:cNvSpPr/>
            <p:nvPr/>
          </p:nvSpPr>
          <p:spPr>
            <a:xfrm>
              <a:off x="1194879" y="0"/>
              <a:ext cx="3157804" cy="3157804"/>
            </a:xfrm>
            <a:custGeom>
              <a:avLst/>
              <a:gdLst/>
              <a:ahLst/>
              <a:cxnLst/>
              <a:rect l="l" t="t" r="r" b="b"/>
              <a:pathLst>
                <a:path w="3157804" h="3157804">
                  <a:moveTo>
                    <a:pt x="0" y="0"/>
                  </a:moveTo>
                  <a:lnTo>
                    <a:pt x="3157804" y="0"/>
                  </a:lnTo>
                  <a:lnTo>
                    <a:pt x="3157804" y="3157804"/>
                  </a:lnTo>
                  <a:lnTo>
                    <a:pt x="0" y="31578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0" y="1313053"/>
              <a:ext cx="1171674" cy="1799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99"/>
                </a:lnSpc>
                <a:spcBef>
                  <a:spcPct val="0"/>
                </a:spcBef>
              </a:pPr>
              <a:r>
                <a:rPr lang="en-US" sz="999" b="1">
                  <a:solidFill>
                    <a:srgbClr val="FF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CANDIDATES</a:t>
              </a:r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13534242" y="4120362"/>
            <a:ext cx="4031842" cy="2477523"/>
            <a:chOff x="0" y="0"/>
            <a:chExt cx="5375790" cy="3303364"/>
          </a:xfrm>
        </p:grpSpPr>
        <p:sp>
          <p:nvSpPr>
            <p:cNvPr id="100" name="Freeform 100"/>
            <p:cNvSpPr/>
            <p:nvPr/>
          </p:nvSpPr>
          <p:spPr>
            <a:xfrm>
              <a:off x="2072426" y="0"/>
              <a:ext cx="3303364" cy="3303364"/>
            </a:xfrm>
            <a:custGeom>
              <a:avLst/>
              <a:gdLst/>
              <a:ahLst/>
              <a:cxnLst/>
              <a:rect l="l" t="t" r="r" b="b"/>
              <a:pathLst>
                <a:path w="3303364" h="3303364">
                  <a:moveTo>
                    <a:pt x="0" y="0"/>
                  </a:moveTo>
                  <a:lnTo>
                    <a:pt x="3303364" y="0"/>
                  </a:lnTo>
                  <a:lnTo>
                    <a:pt x="3303364" y="3303364"/>
                  </a:lnTo>
                  <a:lnTo>
                    <a:pt x="0" y="33033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101" name="AutoShape 101"/>
            <p:cNvSpPr/>
            <p:nvPr/>
          </p:nvSpPr>
          <p:spPr>
            <a:xfrm flipV="1">
              <a:off x="191630" y="1618993"/>
              <a:ext cx="1784016" cy="14062"/>
            </a:xfrm>
            <a:prstGeom prst="line">
              <a:avLst/>
            </a:prstGeom>
            <a:ln w="38100" cap="flat">
              <a:gradFill>
                <a:gsLst>
                  <a:gs pos="0">
                    <a:srgbClr val="38B6FF">
                      <a:alpha val="100000"/>
                    </a:srgbClr>
                  </a:gs>
                  <a:gs pos="100000">
                    <a:srgbClr val="44489A">
                      <a:alpha val="100000"/>
                    </a:srgbClr>
                  </a:gs>
                </a:gsLst>
                <a:lin ang="5400000"/>
              </a:gradFill>
              <a:prstDash val="solid"/>
              <a:headEnd type="none" w="sm" len="sm"/>
              <a:tailEnd type="arrow" w="med" len="sm"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02" name="TextBox 102"/>
            <p:cNvSpPr txBox="1"/>
            <p:nvPr/>
          </p:nvSpPr>
          <p:spPr>
            <a:xfrm>
              <a:off x="0" y="1373460"/>
              <a:ext cx="1975646" cy="5101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99"/>
                </a:lnSpc>
              </a:pPr>
              <a:r>
                <a:rPr lang="en-US" sz="999" b="1">
                  <a:solidFill>
                    <a:srgbClr val="FF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GREEDY CHEMICAL</a:t>
              </a:r>
            </a:p>
            <a:p>
              <a:pPr algn="ctr">
                <a:lnSpc>
                  <a:spcPts val="999"/>
                </a:lnSpc>
              </a:pPr>
              <a:endParaRPr lang="en-US" sz="999" b="1">
                <a:solidFill>
                  <a:srgbClr val="FF0000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  <a:p>
              <a:pPr algn="ctr">
                <a:lnSpc>
                  <a:spcPts val="999"/>
                </a:lnSpc>
                <a:spcBef>
                  <a:spcPct val="0"/>
                </a:spcBef>
              </a:pPr>
              <a:r>
                <a:rPr lang="en-US" sz="999" b="1">
                  <a:solidFill>
                    <a:srgbClr val="FF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SELECTION</a:t>
              </a:r>
            </a:p>
          </p:txBody>
        </p:sp>
        <p:sp>
          <p:nvSpPr>
            <p:cNvPr id="103" name="TextBox 103"/>
            <p:cNvSpPr txBox="1"/>
            <p:nvPr/>
          </p:nvSpPr>
          <p:spPr>
            <a:xfrm>
              <a:off x="89265" y="1943507"/>
              <a:ext cx="3104738" cy="6949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172721" lvl="1" indent="-86360" algn="l">
                <a:lnSpc>
                  <a:spcPts val="800"/>
                </a:lnSpc>
                <a:buFont typeface="Arial"/>
                <a:buChar char="•"/>
              </a:pPr>
              <a:r>
                <a:rPr lang="en-US" sz="800" b="1">
                  <a:gradFill>
                    <a:gsLst>
                      <a:gs pos="0">
                        <a:srgbClr val="2F768F">
                          <a:alpha val="100000"/>
                        </a:srgbClr>
                      </a:gs>
                      <a:gs pos="100000">
                        <a:srgbClr val="1E4767">
                          <a:alpha val="100000"/>
                        </a:srgbClr>
                      </a:gs>
                    </a:gsLst>
                    <a:lin ang="5227638"/>
                  </a:gradFill>
                  <a:latin typeface="Montserrat Bold"/>
                  <a:ea typeface="Montserrat Bold"/>
                  <a:cs typeface="Montserrat Bold"/>
                  <a:sym typeface="Montserrat Bold"/>
                </a:rPr>
                <a:t>Valence, Octet Rule</a:t>
              </a:r>
            </a:p>
            <a:p>
              <a:pPr algn="ctr">
                <a:lnSpc>
                  <a:spcPts val="800"/>
                </a:lnSpc>
              </a:pPr>
              <a:endParaRPr lang="en-US" sz="800" b="1">
                <a:gradFill>
                  <a:gsLst>
                    <a:gs pos="0">
                      <a:srgbClr val="2F768F">
                        <a:alpha val="100000"/>
                      </a:srgbClr>
                    </a:gs>
                    <a:gs pos="100000">
                      <a:srgbClr val="1E4767">
                        <a:alpha val="100000"/>
                      </a:srgbClr>
                    </a:gs>
                  </a:gsLst>
                  <a:lin ang="5227638"/>
                </a:gradFill>
                <a:latin typeface="Montserrat Bold"/>
                <a:ea typeface="Montserrat Bold"/>
                <a:cs typeface="Montserrat Bold"/>
                <a:sym typeface="Montserrat Bold"/>
              </a:endParaRPr>
            </a:p>
            <a:p>
              <a:pPr marL="172721" lvl="1" indent="-86360" algn="l">
                <a:lnSpc>
                  <a:spcPts val="800"/>
                </a:lnSpc>
                <a:buFont typeface="Arial"/>
                <a:buChar char="•"/>
              </a:pPr>
              <a:r>
                <a:rPr lang="en-US" sz="800" b="1">
                  <a:gradFill>
                    <a:gsLst>
                      <a:gs pos="0">
                        <a:srgbClr val="2F768F">
                          <a:alpha val="100000"/>
                        </a:srgbClr>
                      </a:gs>
                      <a:gs pos="100000">
                        <a:srgbClr val="1E4767">
                          <a:alpha val="100000"/>
                        </a:srgbClr>
                      </a:gs>
                    </a:gsLst>
                    <a:lin ang="5227638"/>
                  </a:gradFill>
                  <a:latin typeface="Montserrat Bold"/>
                  <a:ea typeface="Montserrat Bold"/>
                  <a:cs typeface="Montserrat Bold"/>
                  <a:sym typeface="Montserrat Bold"/>
                </a:rPr>
                <a:t>Chemistry Scoring</a:t>
              </a:r>
            </a:p>
            <a:p>
              <a:pPr algn="ctr">
                <a:lnSpc>
                  <a:spcPts val="800"/>
                </a:lnSpc>
              </a:pPr>
              <a:endParaRPr lang="en-US" sz="800" b="1">
                <a:gradFill>
                  <a:gsLst>
                    <a:gs pos="0">
                      <a:srgbClr val="2F768F">
                        <a:alpha val="100000"/>
                      </a:srgbClr>
                    </a:gs>
                    <a:gs pos="100000">
                      <a:srgbClr val="1E4767">
                        <a:alpha val="100000"/>
                      </a:srgbClr>
                    </a:gs>
                  </a:gsLst>
                  <a:lin ang="5227638"/>
                </a:gradFill>
                <a:latin typeface="Montserrat Bold"/>
                <a:ea typeface="Montserrat Bold"/>
                <a:cs typeface="Montserrat Bold"/>
                <a:sym typeface="Montserrat Bold"/>
              </a:endParaRPr>
            </a:p>
            <a:p>
              <a:pPr marL="172721" lvl="1" indent="-86360" algn="l">
                <a:lnSpc>
                  <a:spcPts val="800"/>
                </a:lnSpc>
                <a:buFont typeface="Arial"/>
                <a:buChar char="•"/>
              </a:pPr>
              <a:r>
                <a:rPr lang="en-US" sz="800" b="1">
                  <a:gradFill>
                    <a:gsLst>
                      <a:gs pos="0">
                        <a:srgbClr val="2F768F">
                          <a:alpha val="100000"/>
                        </a:srgbClr>
                      </a:gs>
                      <a:gs pos="100000">
                        <a:srgbClr val="1E4767">
                          <a:alpha val="100000"/>
                        </a:srgbClr>
                      </a:gs>
                    </a:gsLst>
                    <a:lin ang="5227638"/>
                  </a:gradFill>
                  <a:latin typeface="Montserrat Bold"/>
                  <a:ea typeface="Montserrat Bold"/>
                  <a:cs typeface="Montserrat Bold"/>
                  <a:sym typeface="Montserrat Bold"/>
                </a:rPr>
                <a:t>Electronegativity Pattern</a:t>
              </a:r>
            </a:p>
          </p:txBody>
        </p:sp>
      </p:grpSp>
      <p:grpSp>
        <p:nvGrpSpPr>
          <p:cNvPr id="104" name="Group 104"/>
          <p:cNvGrpSpPr/>
          <p:nvPr/>
        </p:nvGrpSpPr>
        <p:grpSpPr>
          <a:xfrm>
            <a:off x="2041463" y="3177062"/>
            <a:ext cx="3115341" cy="317728"/>
            <a:chOff x="0" y="0"/>
            <a:chExt cx="1836131" cy="187263"/>
          </a:xfrm>
        </p:grpSpPr>
        <p:sp>
          <p:nvSpPr>
            <p:cNvPr id="105" name="Freeform 105"/>
            <p:cNvSpPr/>
            <p:nvPr/>
          </p:nvSpPr>
          <p:spPr>
            <a:xfrm>
              <a:off x="0" y="0"/>
              <a:ext cx="1836131" cy="187263"/>
            </a:xfrm>
            <a:custGeom>
              <a:avLst/>
              <a:gdLst/>
              <a:ahLst/>
              <a:cxnLst/>
              <a:rect l="l" t="t" r="r" b="b"/>
              <a:pathLst>
                <a:path w="1836131" h="187263">
                  <a:moveTo>
                    <a:pt x="29810" y="0"/>
                  </a:moveTo>
                  <a:lnTo>
                    <a:pt x="1806321" y="0"/>
                  </a:lnTo>
                  <a:cubicBezTo>
                    <a:pt x="1814227" y="0"/>
                    <a:pt x="1821810" y="3141"/>
                    <a:pt x="1827400" y="8731"/>
                  </a:cubicBezTo>
                  <a:cubicBezTo>
                    <a:pt x="1832991" y="14322"/>
                    <a:pt x="1836131" y="21904"/>
                    <a:pt x="1836131" y="29810"/>
                  </a:cubicBezTo>
                  <a:lnTo>
                    <a:pt x="1836131" y="157453"/>
                  </a:lnTo>
                  <a:cubicBezTo>
                    <a:pt x="1836131" y="165359"/>
                    <a:pt x="1832991" y="172942"/>
                    <a:pt x="1827400" y="178532"/>
                  </a:cubicBezTo>
                  <a:cubicBezTo>
                    <a:pt x="1821810" y="184123"/>
                    <a:pt x="1814227" y="187263"/>
                    <a:pt x="1806321" y="187263"/>
                  </a:cubicBezTo>
                  <a:lnTo>
                    <a:pt x="29810" y="187263"/>
                  </a:lnTo>
                  <a:cubicBezTo>
                    <a:pt x="13347" y="187263"/>
                    <a:pt x="0" y="173917"/>
                    <a:pt x="0" y="157453"/>
                  </a:cubicBezTo>
                  <a:lnTo>
                    <a:pt x="0" y="29810"/>
                  </a:lnTo>
                  <a:cubicBezTo>
                    <a:pt x="0" y="21904"/>
                    <a:pt x="3141" y="14322"/>
                    <a:pt x="8731" y="8731"/>
                  </a:cubicBezTo>
                  <a:cubicBezTo>
                    <a:pt x="14322" y="3141"/>
                    <a:pt x="21904" y="0"/>
                    <a:pt x="2981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66C4">
                    <a:alpha val="100000"/>
                  </a:srgbClr>
                </a:gs>
                <a:gs pos="100000">
                  <a:srgbClr val="FFDE59">
                    <a:alpha val="100000"/>
                  </a:srgbClr>
                </a:gs>
              </a:gsLst>
              <a:lin ang="0"/>
            </a:gra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06" name="TextBox 106"/>
            <p:cNvSpPr txBox="1"/>
            <p:nvPr/>
          </p:nvSpPr>
          <p:spPr>
            <a:xfrm>
              <a:off x="0" y="28575"/>
              <a:ext cx="1836131" cy="158688"/>
            </a:xfrm>
            <a:prstGeom prst="rect">
              <a:avLst/>
            </a:prstGeom>
          </p:spPr>
          <p:txBody>
            <a:bodyPr lIns="9973" tIns="9973" rIns="9973" bIns="9973" rtlCol="0" anchor="ctr"/>
            <a:lstStyle/>
            <a:p>
              <a:pPr algn="ctr">
                <a:lnSpc>
                  <a:spcPts val="1359"/>
                </a:lnSpc>
              </a:pPr>
              <a:r>
                <a:rPr lang="en-US" sz="1359" b="1">
                  <a:solidFill>
                    <a:srgbClr val="000000"/>
                  </a:solidFill>
                  <a:latin typeface="Garet Bold"/>
                  <a:ea typeface="Garet Bold"/>
                  <a:cs typeface="Garet Bold"/>
                  <a:sym typeface="Garet Bold"/>
                </a:rPr>
                <a:t>1. SELF-ATTENTION</a:t>
              </a:r>
            </a:p>
          </p:txBody>
        </p:sp>
      </p:grpSp>
      <p:grpSp>
        <p:nvGrpSpPr>
          <p:cNvPr id="107" name="Group 107"/>
          <p:cNvGrpSpPr/>
          <p:nvPr/>
        </p:nvGrpSpPr>
        <p:grpSpPr>
          <a:xfrm>
            <a:off x="2041463" y="4186712"/>
            <a:ext cx="3115341" cy="317728"/>
            <a:chOff x="0" y="0"/>
            <a:chExt cx="1836131" cy="187263"/>
          </a:xfrm>
        </p:grpSpPr>
        <p:sp>
          <p:nvSpPr>
            <p:cNvPr id="108" name="Freeform 108"/>
            <p:cNvSpPr/>
            <p:nvPr/>
          </p:nvSpPr>
          <p:spPr>
            <a:xfrm>
              <a:off x="0" y="0"/>
              <a:ext cx="1836131" cy="187263"/>
            </a:xfrm>
            <a:custGeom>
              <a:avLst/>
              <a:gdLst/>
              <a:ahLst/>
              <a:cxnLst/>
              <a:rect l="l" t="t" r="r" b="b"/>
              <a:pathLst>
                <a:path w="1836131" h="187263">
                  <a:moveTo>
                    <a:pt x="29810" y="0"/>
                  </a:moveTo>
                  <a:lnTo>
                    <a:pt x="1806321" y="0"/>
                  </a:lnTo>
                  <a:cubicBezTo>
                    <a:pt x="1814227" y="0"/>
                    <a:pt x="1821810" y="3141"/>
                    <a:pt x="1827400" y="8731"/>
                  </a:cubicBezTo>
                  <a:cubicBezTo>
                    <a:pt x="1832991" y="14322"/>
                    <a:pt x="1836131" y="21904"/>
                    <a:pt x="1836131" y="29810"/>
                  </a:cubicBezTo>
                  <a:lnTo>
                    <a:pt x="1836131" y="157453"/>
                  </a:lnTo>
                  <a:cubicBezTo>
                    <a:pt x="1836131" y="165359"/>
                    <a:pt x="1832991" y="172942"/>
                    <a:pt x="1827400" y="178532"/>
                  </a:cubicBezTo>
                  <a:cubicBezTo>
                    <a:pt x="1821810" y="184123"/>
                    <a:pt x="1814227" y="187263"/>
                    <a:pt x="1806321" y="187263"/>
                  </a:cubicBezTo>
                  <a:lnTo>
                    <a:pt x="29810" y="187263"/>
                  </a:lnTo>
                  <a:cubicBezTo>
                    <a:pt x="13347" y="187263"/>
                    <a:pt x="0" y="173917"/>
                    <a:pt x="0" y="157453"/>
                  </a:cubicBezTo>
                  <a:lnTo>
                    <a:pt x="0" y="29810"/>
                  </a:lnTo>
                  <a:cubicBezTo>
                    <a:pt x="0" y="21904"/>
                    <a:pt x="3141" y="14322"/>
                    <a:pt x="8731" y="8731"/>
                  </a:cubicBezTo>
                  <a:cubicBezTo>
                    <a:pt x="14322" y="3141"/>
                    <a:pt x="21904" y="0"/>
                    <a:pt x="2981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66C4">
                    <a:alpha val="100000"/>
                  </a:srgbClr>
                </a:gs>
                <a:gs pos="100000">
                  <a:srgbClr val="FFDE59">
                    <a:alpha val="100000"/>
                  </a:srgbClr>
                </a:gs>
              </a:gsLst>
              <a:lin ang="0"/>
            </a:gra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09" name="TextBox 109"/>
            <p:cNvSpPr txBox="1"/>
            <p:nvPr/>
          </p:nvSpPr>
          <p:spPr>
            <a:xfrm>
              <a:off x="0" y="28575"/>
              <a:ext cx="1836131" cy="158688"/>
            </a:xfrm>
            <a:prstGeom prst="rect">
              <a:avLst/>
            </a:prstGeom>
          </p:spPr>
          <p:txBody>
            <a:bodyPr lIns="9973" tIns="9973" rIns="9973" bIns="9973" rtlCol="0" anchor="ctr"/>
            <a:lstStyle/>
            <a:p>
              <a:pPr algn="ctr">
                <a:lnSpc>
                  <a:spcPts val="1359"/>
                </a:lnSpc>
              </a:pPr>
              <a:r>
                <a:rPr lang="en-US" sz="1359" b="1">
                  <a:solidFill>
                    <a:srgbClr val="000000"/>
                  </a:solidFill>
                  <a:latin typeface="Garet Bold"/>
                  <a:ea typeface="Garet Bold"/>
                  <a:cs typeface="Garet Bold"/>
                  <a:sym typeface="Garet Bold"/>
                </a:rPr>
                <a:t>2. BOND TRANSFORMER</a:t>
              </a:r>
            </a:p>
          </p:txBody>
        </p:sp>
      </p:grpSp>
      <p:sp>
        <p:nvSpPr>
          <p:cNvPr id="110" name="Freeform 110"/>
          <p:cNvSpPr/>
          <p:nvPr/>
        </p:nvSpPr>
        <p:spPr>
          <a:xfrm rot="-10800000">
            <a:off x="3599133" y="3679321"/>
            <a:ext cx="205283" cy="374092"/>
          </a:xfrm>
          <a:custGeom>
            <a:avLst/>
            <a:gdLst/>
            <a:ahLst/>
            <a:cxnLst/>
            <a:rect l="l" t="t" r="r" b="b"/>
            <a:pathLst>
              <a:path w="205283" h="374092">
                <a:moveTo>
                  <a:pt x="0" y="0"/>
                </a:moveTo>
                <a:lnTo>
                  <a:pt x="205283" y="0"/>
                </a:lnTo>
                <a:lnTo>
                  <a:pt x="205283" y="374092"/>
                </a:lnTo>
                <a:lnTo>
                  <a:pt x="0" y="3740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111" name="Freeform 111"/>
          <p:cNvSpPr/>
          <p:nvPr/>
        </p:nvSpPr>
        <p:spPr>
          <a:xfrm rot="-10800000">
            <a:off x="3599133" y="4612668"/>
            <a:ext cx="205283" cy="374092"/>
          </a:xfrm>
          <a:custGeom>
            <a:avLst/>
            <a:gdLst/>
            <a:ahLst/>
            <a:cxnLst/>
            <a:rect l="l" t="t" r="r" b="b"/>
            <a:pathLst>
              <a:path w="205283" h="374092">
                <a:moveTo>
                  <a:pt x="0" y="0"/>
                </a:moveTo>
                <a:lnTo>
                  <a:pt x="205283" y="0"/>
                </a:lnTo>
                <a:lnTo>
                  <a:pt x="205283" y="374092"/>
                </a:lnTo>
                <a:lnTo>
                  <a:pt x="0" y="3740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112" name="Freeform 112"/>
          <p:cNvSpPr/>
          <p:nvPr/>
        </p:nvSpPr>
        <p:spPr>
          <a:xfrm rot="-10800000">
            <a:off x="3599133" y="2621995"/>
            <a:ext cx="205283" cy="374092"/>
          </a:xfrm>
          <a:custGeom>
            <a:avLst/>
            <a:gdLst/>
            <a:ahLst/>
            <a:cxnLst/>
            <a:rect l="l" t="t" r="r" b="b"/>
            <a:pathLst>
              <a:path w="205283" h="374092">
                <a:moveTo>
                  <a:pt x="0" y="0"/>
                </a:moveTo>
                <a:lnTo>
                  <a:pt x="205283" y="0"/>
                </a:lnTo>
                <a:lnTo>
                  <a:pt x="205283" y="374092"/>
                </a:lnTo>
                <a:lnTo>
                  <a:pt x="0" y="3740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  <p:sp>
        <p:nvSpPr>
          <p:cNvPr id="113" name="TextBox 113"/>
          <p:cNvSpPr txBox="1"/>
          <p:nvPr/>
        </p:nvSpPr>
        <p:spPr>
          <a:xfrm>
            <a:off x="17299438" y="9602676"/>
            <a:ext cx="70538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</a:t>
            </a:r>
          </a:p>
        </p:txBody>
      </p:sp>
      <p:sp>
        <p:nvSpPr>
          <p:cNvPr id="114" name="AutoShape 94">
            <a:extLst>
              <a:ext uri="{FF2B5EF4-FFF2-40B4-BE49-F238E27FC236}">
                <a16:creationId xmlns:a16="http://schemas.microsoft.com/office/drawing/2014/main" id="{B809DB38-3C4E-F594-1221-0888CCF3619F}"/>
              </a:ext>
            </a:extLst>
          </p:cNvPr>
          <p:cNvSpPr/>
          <p:nvPr/>
        </p:nvSpPr>
        <p:spPr>
          <a:xfrm>
            <a:off x="3836448" y="8801100"/>
            <a:ext cx="0" cy="341216"/>
          </a:xfrm>
          <a:prstGeom prst="line">
            <a:avLst/>
          </a:prstGeom>
          <a:ln w="38100" cap="flat">
            <a:gradFill>
              <a:gsLst>
                <a:gs pos="0">
                  <a:srgbClr val="38B6FF">
                    <a:alpha val="100000"/>
                  </a:srgbClr>
                </a:gs>
                <a:gs pos="100000">
                  <a:srgbClr val="44489A">
                    <a:alpha val="100000"/>
                  </a:srgbClr>
                </a:gs>
              </a:gsLst>
              <a:lin ang="5400000"/>
            </a:gradFill>
            <a:prstDash val="solid"/>
            <a:headEnd type="none" w="sm" len="sm"/>
            <a:tailEnd type="none" w="lg" len="med"/>
          </a:ln>
        </p:spPr>
        <p:txBody>
          <a:bodyPr/>
          <a:lstStyle/>
          <a:p>
            <a:endParaRPr lang="en-VN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939</Words>
  <Application>Microsoft Macintosh PowerPoint</Application>
  <PresentationFormat>Custom</PresentationFormat>
  <Paragraphs>282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Montserrat Bold</vt:lpstr>
      <vt:lpstr>Josefin Sans Bold</vt:lpstr>
      <vt:lpstr>Roboto</vt:lpstr>
      <vt:lpstr>League Spartan</vt:lpstr>
      <vt:lpstr>Josefin Sans</vt:lpstr>
      <vt:lpstr>Etna Sans Serif</vt:lpstr>
      <vt:lpstr>Garet Bold</vt:lpstr>
      <vt:lpstr>Roboto Bold</vt:lpstr>
      <vt:lpstr>Arial</vt:lpstr>
      <vt:lpstr>Open Sans</vt:lpstr>
      <vt:lpstr>Calibri</vt:lpstr>
      <vt:lpstr>Open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SynPred.pptx</dc:title>
  <cp:lastModifiedBy>Pham Thanh  An - D19</cp:lastModifiedBy>
  <cp:revision>2</cp:revision>
  <dcterms:created xsi:type="dcterms:W3CDTF">2006-08-16T00:00:00Z</dcterms:created>
  <dcterms:modified xsi:type="dcterms:W3CDTF">2026-02-09T18:11:49Z</dcterms:modified>
  <dc:identifier>DAHApSaLjkY</dc:identifier>
</cp:coreProperties>
</file>