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60" r:id="rId6"/>
    <p:sldMasterId id="2147483669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</p:sldIdLst>
  <p:sldSz cy="5143500" cx="9144000"/>
  <p:notesSz cx="6858000" cy="9144000"/>
  <p:embeddedFontLst>
    <p:embeddedFont>
      <p:font typeface="IBM Plex Mono"/>
      <p:regular r:id="rId33"/>
      <p:bold r:id="rId34"/>
      <p:italic r:id="rId35"/>
      <p:boldItalic r:id="rId36"/>
    </p:embeddedFont>
    <p:embeddedFont>
      <p:font typeface="DM Sans"/>
      <p:regular r:id="rId37"/>
      <p:bold r:id="rId38"/>
      <p:italic r:id="rId39"/>
      <p:boldItalic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41" roundtripDataSignature="AMtx7mjgejY1H2d6yvNRloA5GHUywwRYE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2784557-44CE-45E7-9B82-5E6E5F582B57}">
  <a:tblStyle styleId="{62784557-44CE-45E7-9B82-5E6E5F582B5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DMSans-boldItalic.fntdata"/><Relationship Id="rId20" Type="http://schemas.openxmlformats.org/officeDocument/2006/relationships/slide" Target="slides/slide12.xml"/><Relationship Id="rId41" Type="http://customschemas.google.com/relationships/presentationmetadata" Target="metadata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11" Type="http://schemas.openxmlformats.org/officeDocument/2006/relationships/slide" Target="slides/slide3.xml"/><Relationship Id="rId33" Type="http://schemas.openxmlformats.org/officeDocument/2006/relationships/font" Target="fonts/IBMPlexMono-regular.fntdata"/><Relationship Id="rId10" Type="http://schemas.openxmlformats.org/officeDocument/2006/relationships/slide" Target="slides/slide2.xml"/><Relationship Id="rId32" Type="http://schemas.openxmlformats.org/officeDocument/2006/relationships/slide" Target="slides/slide24.xml"/><Relationship Id="rId13" Type="http://schemas.openxmlformats.org/officeDocument/2006/relationships/slide" Target="slides/slide5.xml"/><Relationship Id="rId35" Type="http://schemas.openxmlformats.org/officeDocument/2006/relationships/font" Target="fonts/IBMPlexMono-italic.fntdata"/><Relationship Id="rId12" Type="http://schemas.openxmlformats.org/officeDocument/2006/relationships/slide" Target="slides/slide4.xml"/><Relationship Id="rId34" Type="http://schemas.openxmlformats.org/officeDocument/2006/relationships/font" Target="fonts/IBMPlexMono-bold.fntdata"/><Relationship Id="rId15" Type="http://schemas.openxmlformats.org/officeDocument/2006/relationships/slide" Target="slides/slide7.xml"/><Relationship Id="rId37" Type="http://schemas.openxmlformats.org/officeDocument/2006/relationships/font" Target="fonts/DMSans-regular.fntdata"/><Relationship Id="rId14" Type="http://schemas.openxmlformats.org/officeDocument/2006/relationships/slide" Target="slides/slide6.xml"/><Relationship Id="rId36" Type="http://schemas.openxmlformats.org/officeDocument/2006/relationships/font" Target="fonts/IBMPlexMono-boldItalic.fntdata"/><Relationship Id="rId17" Type="http://schemas.openxmlformats.org/officeDocument/2006/relationships/slide" Target="slides/slide9.xml"/><Relationship Id="rId39" Type="http://schemas.openxmlformats.org/officeDocument/2006/relationships/font" Target="fonts/DMSans-italic.fntdata"/><Relationship Id="rId16" Type="http://schemas.openxmlformats.org/officeDocument/2006/relationships/slide" Target="slides/slide8.xml"/><Relationship Id="rId38" Type="http://schemas.openxmlformats.org/officeDocument/2006/relationships/font" Target="fonts/DMSans-bold.fntdata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" name="Google Shape;15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bf84cd2e33_0_20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78" name="Google Shape;378;g3bf84cd2e33_0_20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3bf84cd2e33_0_25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18" name="Google Shape;418;g3bf84cd2e33_0_2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3bf84cd2e33_0_29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59" name="Google Shape;459;g3bf84cd2e33_0_29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3c29b2525ba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" name="Google Shape;498;g3c29b2525ba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3933cd6b01c_0_3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3933cd6b01c_0_3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3933cd6b01c_0_3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3933cd6b01c_0_3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3933cd6b01c_0_5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7" name="Google Shape;577;g3933cd6b01c_0_5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3c2b8f90108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02" name="Google Shape;602;g3c2b8f90108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3c69a36a433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18" name="Google Shape;618;g3c69a36a433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3c2b8f90108_0_2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34" name="Google Shape;634;g3c2b8f90108_0_2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2" name="Google Shape;17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g3933cd6b01c_0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48" name="Google Shape;648;g3933cd6b01c_0_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3933cd6b01c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3933cd6b01c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g3933cd6b01c_0_2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9" name="Google Shape;679;g3933cd6b01c_0_2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g3933cd6b01c_0_2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5" name="Google Shape;705;g3933cd6b01c_0_2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g3933cd6b01c_0_4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0" name="Google Shape;740;g3933cd6b01c_0_4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5" name="Google Shape;195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8" name="Google Shape;21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6" name="Google Shape;25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bf84cd2e33_0_8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91" name="Google Shape;291;g3bf84cd2e33_0_8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4" name="Google Shape;304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bf84cd2e33_0_1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31" name="Google Shape;331;g3bf84cd2e33_0_1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386875f4e5b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67" name="Google Shape;367;g386875f4e5b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Relationship Id="rId3" Type="http://schemas.openxmlformats.org/officeDocument/2006/relationships/image" Target="../media/image7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5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5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r Titel" type="titleOnly">
  <p:cSld name="TITLE_ONLY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6"/>
          <p:cNvSpPr txBox="1"/>
          <p:nvPr>
            <p:ph type="title"/>
          </p:nvPr>
        </p:nvSpPr>
        <p:spPr>
          <a:xfrm>
            <a:off x="628650" y="273844"/>
            <a:ext cx="6399947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Google Shape;59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Google Shape;60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1" name="Google Shape;61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" showMasterSp="0" type="title">
  <p:cSld name="TITLE">
    <p:bg>
      <p:bgPr>
        <a:solidFill>
          <a:schemeClr val="dk2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7"/>
          <p:cNvSpPr txBox="1"/>
          <p:nvPr>
            <p:ph type="ctrTitle"/>
          </p:nvPr>
        </p:nvSpPr>
        <p:spPr>
          <a:xfrm>
            <a:off x="1143000" y="1762814"/>
            <a:ext cx="6858000" cy="1535372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Cambria"/>
              <a:buNone/>
              <a:defRPr sz="3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4" name="Google Shape;64;p27"/>
          <p:cNvSpPr txBox="1"/>
          <p:nvPr>
            <p:ph idx="1" type="subTitle"/>
          </p:nvPr>
        </p:nvSpPr>
        <p:spPr>
          <a:xfrm>
            <a:off x="1143000" y="3427841"/>
            <a:ext cx="6858000" cy="84189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65" name="Google Shape;65;p2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Google Shape;66;p2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Google Shape;67;p2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Ein Bild, das Text enthält.&#10;&#10;Automatisch generierte Beschreibung" id="68" name="Google Shape;68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809296" y="620035"/>
            <a:ext cx="3525408" cy="14689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schnitts-&#10;überschrift" showMasterSp="0" type="secHead">
  <p:cSld name="SECTION_HEADER">
    <p:bg>
      <p:bgPr>
        <a:solidFill>
          <a:schemeClr val="dk2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in Bild, das Licht, dunkel, erleuchtet, farbig enthält.&#10;&#10;Automatisch generierte Beschreibung" id="70" name="Google Shape;70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06129" y="233796"/>
            <a:ext cx="4675909" cy="4675909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28"/>
          <p:cNvSpPr txBox="1"/>
          <p:nvPr>
            <p:ph type="title"/>
          </p:nvPr>
        </p:nvSpPr>
        <p:spPr>
          <a:xfrm>
            <a:off x="623888" y="1282304"/>
            <a:ext cx="7886700" cy="1924536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Cambria"/>
              <a:buNone/>
              <a:defRPr sz="3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Google Shape;72;p28"/>
          <p:cNvSpPr txBox="1"/>
          <p:nvPr>
            <p:ph idx="1" type="body"/>
          </p:nvPr>
        </p:nvSpPr>
        <p:spPr>
          <a:xfrm>
            <a:off x="623888" y="3322749"/>
            <a:ext cx="7886700" cy="124448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2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4" name="Google Shape;74;p2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5" name="Google Shape;75;p2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Ein Bild, das Text enthält.&#10;&#10;Automatisch generierte Beschreibung" id="76" name="Google Shape;76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87283" y="273844"/>
            <a:ext cx="1123304" cy="3457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wei Inhalte Dunkel" showMasterSp="0" type="twoObj">
  <p:cSld name="TWO_OBJECTS">
    <p:bg>
      <p:bgPr>
        <a:solidFill>
          <a:schemeClr val="dk2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9"/>
          <p:cNvSpPr txBox="1"/>
          <p:nvPr>
            <p:ph type="title"/>
          </p:nvPr>
        </p:nvSpPr>
        <p:spPr>
          <a:xfrm>
            <a:off x="628650" y="273844"/>
            <a:ext cx="6399947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Cambria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Google Shape;79;p29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108000" lIns="108000" spcFirstLastPara="1" rIns="108000" wrap="square" tIns="108000">
            <a:normAutofit/>
          </a:bodyPr>
          <a:lstStyle>
            <a:lvl1pPr indent="-323850" lvl="0" marL="4572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Char char="•"/>
              <a:defRPr/>
            </a:lvl1pPr>
            <a:lvl2pPr indent="-317500" lvl="1" marL="9144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•"/>
              <a:defRPr/>
            </a:lvl2pPr>
            <a:lvl3pPr indent="-304800" lvl="2" marL="13716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Char char="•"/>
              <a:defRPr/>
            </a:lvl3pPr>
            <a:lvl4pPr indent="-298450" lvl="3" marL="18288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100"/>
              <a:buChar char="•"/>
              <a:defRPr/>
            </a:lvl4pPr>
            <a:lvl5pPr indent="-298450" lvl="4" marL="22860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1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0" name="Google Shape;80;p29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108000" lIns="108000" spcFirstLastPara="1" rIns="108000" wrap="square" tIns="108000">
            <a:normAutofit/>
          </a:bodyPr>
          <a:lstStyle>
            <a:lvl1pPr indent="-323850" lvl="0" marL="4572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Char char="•"/>
              <a:defRPr/>
            </a:lvl1pPr>
            <a:lvl2pPr indent="-317500" lvl="1" marL="9144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•"/>
              <a:defRPr/>
            </a:lvl2pPr>
            <a:lvl3pPr indent="-304800" lvl="2" marL="13716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Char char="•"/>
              <a:defRPr/>
            </a:lvl3pPr>
            <a:lvl4pPr indent="-298450" lvl="3" marL="18288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100"/>
              <a:buChar char="•"/>
              <a:defRPr/>
            </a:lvl4pPr>
            <a:lvl5pPr indent="-298450" lvl="4" marL="22860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1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1" name="Google Shape;81;p2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2" name="Google Shape;82;p2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3" name="Google Shape;83;p2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Ein Bild, das Text enthält.&#10;&#10;Automatisch generierte Beschreibung" id="84" name="Google Shape;84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87283" y="273844"/>
            <a:ext cx="1123304" cy="3457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Inhalt" type="obj">
  <p:cSld name="OBJEC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0"/>
          <p:cNvSpPr txBox="1"/>
          <p:nvPr>
            <p:ph type="title"/>
          </p:nvPr>
        </p:nvSpPr>
        <p:spPr>
          <a:xfrm>
            <a:off x="628650" y="273844"/>
            <a:ext cx="6399947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7" name="Google Shape;87;p30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8" name="Google Shape;88;p3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9" name="Google Shape;89;p3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0" name="Google Shape;90;p3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Inhalt Dunkel" showMasterSp="0">
  <p:cSld name="Titel und Inhalt Dunkel">
    <p:bg>
      <p:bgPr>
        <a:solidFill>
          <a:schemeClr val="dk2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1"/>
          <p:cNvSpPr txBox="1"/>
          <p:nvPr>
            <p:ph type="title"/>
          </p:nvPr>
        </p:nvSpPr>
        <p:spPr>
          <a:xfrm>
            <a:off x="628650" y="273844"/>
            <a:ext cx="6399947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Cambria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3" name="Google Shape;93;p31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2385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  <a:defRPr>
                <a:solidFill>
                  <a:schemeClr val="lt1"/>
                </a:solidFill>
              </a:defRPr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>
                <a:solidFill>
                  <a:schemeClr val="lt1"/>
                </a:solidFill>
              </a:defRPr>
            </a:lvl2pPr>
            <a:lvl3pPr indent="-3048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>
                <a:solidFill>
                  <a:schemeClr val="lt1"/>
                </a:solidFill>
              </a:defRPr>
            </a:lvl3pPr>
            <a:lvl4pPr indent="-2984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100"/>
              <a:buChar char="•"/>
              <a:defRPr>
                <a:solidFill>
                  <a:schemeClr val="lt1"/>
                </a:solidFill>
              </a:defRPr>
            </a:lvl4pPr>
            <a:lvl5pPr indent="-2984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100"/>
              <a:buChar char="•"/>
              <a:defRPr>
                <a:solidFill>
                  <a:schemeClr val="lt1"/>
                </a:solidFill>
              </a:defRPr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94" name="Google Shape;94;p3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5" name="Google Shape;95;p3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6" name="Google Shape;96;p3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Ein Bild, das Text enthält.&#10;&#10;Automatisch generierte Beschreibung" id="97" name="Google Shape;97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87283" y="273844"/>
            <a:ext cx="1123304" cy="3457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wei Inhalte">
  <p:cSld name="Zwei Inhalte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2"/>
          <p:cNvSpPr txBox="1"/>
          <p:nvPr>
            <p:ph type="title"/>
          </p:nvPr>
        </p:nvSpPr>
        <p:spPr>
          <a:xfrm>
            <a:off x="628650" y="273844"/>
            <a:ext cx="6399947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0" name="Google Shape;100;p32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23850" lvl="0" marL="4572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Char char="•"/>
              <a:defRPr/>
            </a:lvl1pPr>
            <a:lvl2pPr indent="-317500" lvl="1" marL="9144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•"/>
              <a:defRPr/>
            </a:lvl2pPr>
            <a:lvl3pPr indent="-304800" lvl="2" marL="13716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Char char="•"/>
              <a:defRPr/>
            </a:lvl3pPr>
            <a:lvl4pPr indent="-298450" lvl="3" marL="18288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100"/>
              <a:buChar char="•"/>
              <a:defRPr/>
            </a:lvl4pPr>
            <a:lvl5pPr indent="-298450" lvl="4" marL="22860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1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1" name="Google Shape;101;p32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23850" lvl="0" marL="4572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Char char="•"/>
              <a:defRPr/>
            </a:lvl1pPr>
            <a:lvl2pPr indent="-317500" lvl="1" marL="9144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•"/>
              <a:defRPr/>
            </a:lvl2pPr>
            <a:lvl3pPr indent="-304800" lvl="2" marL="13716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Char char="•"/>
              <a:defRPr/>
            </a:lvl3pPr>
            <a:lvl4pPr indent="-298450" lvl="3" marL="18288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100"/>
              <a:buChar char="•"/>
              <a:defRPr/>
            </a:lvl4pPr>
            <a:lvl5pPr indent="-298450" lvl="4" marL="2286000" algn="l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1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2" name="Google Shape;102;p3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3" name="Google Shape;103;p3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4" name="Google Shape;104;p3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alt mit Überschrift" type="objTx">
  <p:cSld name="OBJECT_WITH_CAPTION_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mbria"/>
              <a:buNone/>
              <a:defRPr sz="2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7" name="Google Shape;107;p33"/>
          <p:cNvSpPr txBox="1"/>
          <p:nvPr>
            <p:ph idx="1" type="body"/>
          </p:nvPr>
        </p:nvSpPr>
        <p:spPr>
          <a:xfrm>
            <a:off x="3887391" y="897341"/>
            <a:ext cx="4629150" cy="349844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800"/>
            </a:lvl1pPr>
            <a:lvl2pPr indent="-3238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Char char="•"/>
              <a:defRPr sz="1500"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•"/>
              <a:defRPr sz="1400"/>
            </a:lvl3pPr>
            <a:lvl4pPr indent="-3048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Char char="•"/>
              <a:defRPr sz="1200"/>
            </a:lvl4pPr>
            <a:lvl5pPr indent="-3048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Char char="•"/>
              <a:defRPr sz="12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108" name="Google Shape;108;p33"/>
          <p:cNvSpPr txBox="1"/>
          <p:nvPr>
            <p:ph idx="2" type="body"/>
          </p:nvPr>
        </p:nvSpPr>
        <p:spPr>
          <a:xfrm>
            <a:off x="629841" y="1624083"/>
            <a:ext cx="2949178" cy="277765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109" name="Google Shape;109;p3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0" name="Google Shape;110;p3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1" name="Google Shape;111;p3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7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c2b8f90108_0_15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8" name="Google Shape;118;g3c2b8f90108_0_15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19" name="Google Shape;119;g3c2b8f90108_0_15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c2b8f90108_0_16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2" name="Google Shape;122;g3c2b8f90108_0_16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c2b8f90108_0_16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5" name="Google Shape;125;g3c2b8f90108_0_16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26" name="Google Shape;126;g3c2b8f90108_0_16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c2b8f90108_0_17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9" name="Google Shape;129;g3c2b8f90108_0_170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30" name="Google Shape;130;g3c2b8f90108_0_170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31" name="Google Shape;131;g3c2b8f90108_0_17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c2b8f90108_0_17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4" name="Google Shape;134;g3c2b8f90108_0_17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c2b8f90108_0_17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7" name="Google Shape;137;g3c2b8f90108_0_17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38" name="Google Shape;138;g3c2b8f90108_0_17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c2b8f90108_0_182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41" name="Google Shape;141;g3c2b8f90108_0_18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c2b8f90108_0_18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g3c2b8f90108_0_185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45" name="Google Shape;145;g3c2b8f90108_0_185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46" name="Google Shape;146;g3c2b8f90108_0_185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7" name="Google Shape;147;g3c2b8f90108_0_18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c2b8f90108_0_19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50" name="Google Shape;150;g3c2b8f90108_0_19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c2b8f90108_0_19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53" name="Google Shape;153;g3c2b8f90108_0_19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54" name="Google Shape;154;g3c2b8f90108_0_19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c2b8f90108_0_19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1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1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2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2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2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2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1.xml"/><Relationship Id="rId3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9.xml"/><Relationship Id="rId12" Type="http://schemas.openxmlformats.org/officeDocument/2006/relationships/theme" Target="../theme/theme4.xml"/><Relationship Id="rId9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5"/>
          <p:cNvSpPr txBox="1"/>
          <p:nvPr>
            <p:ph type="title"/>
          </p:nvPr>
        </p:nvSpPr>
        <p:spPr>
          <a:xfrm>
            <a:off x="628650" y="273844"/>
            <a:ext cx="6399947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ambria"/>
              <a:buNone/>
              <a:defRPr b="0" i="0" sz="2100" u="none" cap="none" strike="noStrik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238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Ein Bild, das Text enthält.&#10;&#10;Automatisch generierte Beschreibung" id="56" name="Google Shape;56;p1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387283" y="273844"/>
            <a:ext cx="1123304" cy="345767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c2b8f90108_0_15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4" name="Google Shape;114;g3c2b8f90108_0_15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15" name="Google Shape;115;g3c2b8f90108_0_15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jpg"/><Relationship Id="rId4" Type="http://schemas.openxmlformats.org/officeDocument/2006/relationships/image" Target="../media/image24.png"/><Relationship Id="rId5" Type="http://schemas.openxmlformats.org/officeDocument/2006/relationships/image" Target="../media/image2.png"/><Relationship Id="rId6" Type="http://schemas.openxmlformats.org/officeDocument/2006/relationships/image" Target="../media/image2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5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51.png"/><Relationship Id="rId7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5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51.png"/><Relationship Id="rId7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5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51.png"/><Relationship Id="rId7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0" Type="http://schemas.openxmlformats.org/officeDocument/2006/relationships/image" Target="../media/image5.png"/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9" Type="http://schemas.openxmlformats.org/officeDocument/2006/relationships/image" Target="../media/image51.png"/><Relationship Id="rId5" Type="http://schemas.openxmlformats.org/officeDocument/2006/relationships/image" Target="../media/image11.png"/><Relationship Id="rId6" Type="http://schemas.openxmlformats.org/officeDocument/2006/relationships/image" Target="../media/image65.png"/><Relationship Id="rId7" Type="http://schemas.openxmlformats.org/officeDocument/2006/relationships/image" Target="../media/image54.png"/><Relationship Id="rId8" Type="http://schemas.openxmlformats.org/officeDocument/2006/relationships/image" Target="../media/image5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0" Type="http://schemas.openxmlformats.org/officeDocument/2006/relationships/image" Target="../media/image5.png"/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9" Type="http://schemas.openxmlformats.org/officeDocument/2006/relationships/image" Target="../media/image51.png"/><Relationship Id="rId5" Type="http://schemas.openxmlformats.org/officeDocument/2006/relationships/image" Target="../media/image11.png"/><Relationship Id="rId6" Type="http://schemas.openxmlformats.org/officeDocument/2006/relationships/image" Target="../media/image65.png"/><Relationship Id="rId7" Type="http://schemas.openxmlformats.org/officeDocument/2006/relationships/image" Target="../media/image54.png"/><Relationship Id="rId8" Type="http://schemas.openxmlformats.org/officeDocument/2006/relationships/image" Target="../media/image5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4.png"/><Relationship Id="rId4" Type="http://schemas.openxmlformats.org/officeDocument/2006/relationships/image" Target="../media/image60.png"/><Relationship Id="rId9" Type="http://schemas.openxmlformats.org/officeDocument/2006/relationships/image" Target="../media/image5.png"/><Relationship Id="rId5" Type="http://schemas.openxmlformats.org/officeDocument/2006/relationships/image" Target="../media/image6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8" Type="http://schemas.openxmlformats.org/officeDocument/2006/relationships/image" Target="../media/image1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6.png"/><Relationship Id="rId4" Type="http://schemas.openxmlformats.org/officeDocument/2006/relationships/image" Target="../media/image59.png"/><Relationship Id="rId5" Type="http://schemas.openxmlformats.org/officeDocument/2006/relationships/image" Target="../media/image5.png"/><Relationship Id="rId6" Type="http://schemas.openxmlformats.org/officeDocument/2006/relationships/image" Target="../media/image7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6.png"/><Relationship Id="rId4" Type="http://schemas.openxmlformats.org/officeDocument/2006/relationships/image" Target="../media/image59.png"/><Relationship Id="rId5" Type="http://schemas.openxmlformats.org/officeDocument/2006/relationships/image" Target="../media/image5.png"/><Relationship Id="rId6" Type="http://schemas.openxmlformats.org/officeDocument/2006/relationships/image" Target="../media/image6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3.png"/><Relationship Id="rId4" Type="http://schemas.openxmlformats.org/officeDocument/2006/relationships/image" Target="../media/image70.png"/><Relationship Id="rId5" Type="http://schemas.openxmlformats.org/officeDocument/2006/relationships/image" Target="../media/image19.png"/><Relationship Id="rId6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5.png"/><Relationship Id="rId5" Type="http://schemas.openxmlformats.org/officeDocument/2006/relationships/image" Target="../media/image26.png"/><Relationship Id="rId6" Type="http://schemas.openxmlformats.org/officeDocument/2006/relationships/image" Target="../media/image30.png"/><Relationship Id="rId7" Type="http://schemas.openxmlformats.org/officeDocument/2006/relationships/image" Target="../media/image10.png"/><Relationship Id="rId8" Type="http://schemas.openxmlformats.org/officeDocument/2006/relationships/image" Target="../media/image1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71.png"/><Relationship Id="rId4" Type="http://schemas.openxmlformats.org/officeDocument/2006/relationships/image" Target="../media/image67.png"/><Relationship Id="rId5" Type="http://schemas.openxmlformats.org/officeDocument/2006/relationships/image" Target="../media/image66.png"/><Relationship Id="rId6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Relationship Id="rId4" Type="http://schemas.openxmlformats.org/officeDocument/2006/relationships/image" Target="../media/image21.png"/><Relationship Id="rId5" Type="http://schemas.openxmlformats.org/officeDocument/2006/relationships/image" Target="../media/image19.png"/><Relationship Id="rId6" Type="http://schemas.openxmlformats.org/officeDocument/2006/relationships/image" Target="../media/image29.png"/><Relationship Id="rId7" Type="http://schemas.openxmlformats.org/officeDocument/2006/relationships/image" Target="../media/image11.png"/><Relationship Id="rId8" Type="http://schemas.openxmlformats.org/officeDocument/2006/relationships/image" Target="../media/image20.pn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14.png"/><Relationship Id="rId10" Type="http://schemas.openxmlformats.org/officeDocument/2006/relationships/image" Target="../media/image5.png"/><Relationship Id="rId13" Type="http://schemas.openxmlformats.org/officeDocument/2006/relationships/image" Target="../media/image25.png"/><Relationship Id="rId1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Relationship Id="rId4" Type="http://schemas.openxmlformats.org/officeDocument/2006/relationships/image" Target="../media/image21.png"/><Relationship Id="rId9" Type="http://schemas.openxmlformats.org/officeDocument/2006/relationships/image" Target="../media/image32.png"/><Relationship Id="rId5" Type="http://schemas.openxmlformats.org/officeDocument/2006/relationships/image" Target="../media/image19.png"/><Relationship Id="rId6" Type="http://schemas.openxmlformats.org/officeDocument/2006/relationships/image" Target="../media/image29.png"/><Relationship Id="rId7" Type="http://schemas.openxmlformats.org/officeDocument/2006/relationships/image" Target="../media/image11.png"/><Relationship Id="rId8" Type="http://schemas.openxmlformats.org/officeDocument/2006/relationships/image" Target="../media/image20.pn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25.png"/><Relationship Id="rId10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21.png"/><Relationship Id="rId9" Type="http://schemas.openxmlformats.org/officeDocument/2006/relationships/image" Target="../media/image32.png"/><Relationship Id="rId5" Type="http://schemas.openxmlformats.org/officeDocument/2006/relationships/image" Target="../media/image19.png"/><Relationship Id="rId6" Type="http://schemas.openxmlformats.org/officeDocument/2006/relationships/image" Target="../media/image29.png"/><Relationship Id="rId7" Type="http://schemas.openxmlformats.org/officeDocument/2006/relationships/image" Target="../media/image11.png"/><Relationship Id="rId8" Type="http://schemas.openxmlformats.org/officeDocument/2006/relationships/image" Target="../media/image2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2.png"/><Relationship Id="rId4" Type="http://schemas.openxmlformats.org/officeDocument/2006/relationships/image" Target="../media/image40.png"/><Relationship Id="rId5" Type="http://schemas.openxmlformats.org/officeDocument/2006/relationships/image" Target="../media/image50.png"/><Relationship Id="rId6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1" Type="http://schemas.openxmlformats.org/officeDocument/2006/relationships/image" Target="../media/image38.png"/><Relationship Id="rId10" Type="http://schemas.openxmlformats.org/officeDocument/2006/relationships/image" Target="../media/image45.png"/><Relationship Id="rId1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Relationship Id="rId4" Type="http://schemas.openxmlformats.org/officeDocument/2006/relationships/image" Target="../media/image21.png"/><Relationship Id="rId9" Type="http://schemas.openxmlformats.org/officeDocument/2006/relationships/image" Target="../media/image31.png"/><Relationship Id="rId5" Type="http://schemas.openxmlformats.org/officeDocument/2006/relationships/image" Target="../media/image19.png"/><Relationship Id="rId6" Type="http://schemas.openxmlformats.org/officeDocument/2006/relationships/image" Target="../media/image29.png"/><Relationship Id="rId7" Type="http://schemas.openxmlformats.org/officeDocument/2006/relationships/image" Target="../media/image11.png"/><Relationship Id="rId8" Type="http://schemas.openxmlformats.org/officeDocument/2006/relationships/image" Target="../media/image20.png"/></Relationships>
</file>

<file path=ppt/slides/_rels/slide8.xml.rels><?xml version="1.0" encoding="UTF-8" standalone="yes"?><Relationships xmlns="http://schemas.openxmlformats.org/package/2006/relationships"><Relationship Id="rId11" Type="http://schemas.openxmlformats.org/officeDocument/2006/relationships/image" Target="../media/image52.png"/><Relationship Id="rId10" Type="http://schemas.openxmlformats.org/officeDocument/2006/relationships/image" Target="../media/image43.png"/><Relationship Id="rId13" Type="http://schemas.openxmlformats.org/officeDocument/2006/relationships/image" Target="../media/image57.png"/><Relationship Id="rId12" Type="http://schemas.openxmlformats.org/officeDocument/2006/relationships/image" Target="../media/image48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9" Type="http://schemas.openxmlformats.org/officeDocument/2006/relationships/image" Target="../media/image37.png"/><Relationship Id="rId15" Type="http://schemas.openxmlformats.org/officeDocument/2006/relationships/image" Target="../media/image62.png"/><Relationship Id="rId14" Type="http://schemas.openxmlformats.org/officeDocument/2006/relationships/image" Target="../media/image53.png"/><Relationship Id="rId16" Type="http://schemas.openxmlformats.org/officeDocument/2006/relationships/image" Target="../media/image63.png"/><Relationship Id="rId5" Type="http://schemas.openxmlformats.org/officeDocument/2006/relationships/image" Target="../media/image36.png"/><Relationship Id="rId6" Type="http://schemas.openxmlformats.org/officeDocument/2006/relationships/image" Target="../media/image31.png"/><Relationship Id="rId7" Type="http://schemas.openxmlformats.org/officeDocument/2006/relationships/image" Target="../media/image45.png"/><Relationship Id="rId8" Type="http://schemas.openxmlformats.org/officeDocument/2006/relationships/image" Target="../media/image3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5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"/>
          <p:cNvSpPr txBox="1"/>
          <p:nvPr/>
        </p:nvSpPr>
        <p:spPr>
          <a:xfrm>
            <a:off x="1119750" y="1452613"/>
            <a:ext cx="6954600" cy="9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Molecular design using learnable graph grammars</a:t>
            </a:r>
            <a:endParaRPr b="1" sz="2400"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62" name="Google Shape;162;p1"/>
          <p:cNvSpPr txBox="1"/>
          <p:nvPr/>
        </p:nvSpPr>
        <p:spPr>
          <a:xfrm>
            <a:off x="3097050" y="2571750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Aleksandra Olshanova</a:t>
            </a:r>
            <a:endParaRPr b="1" i="0" sz="1200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63" name="Google Shape;163;p1"/>
          <p:cNvSpPr txBox="1"/>
          <p:nvPr/>
        </p:nvSpPr>
        <p:spPr>
          <a:xfrm>
            <a:off x="1382850" y="2910700"/>
            <a:ext cx="64284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PhD student </a:t>
            </a:r>
            <a:endParaRPr b="0" i="0" sz="1000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Training Alliance for Computational Systems Chemistry (TACsy)</a:t>
            </a:r>
            <a:endParaRPr b="0" i="0" sz="1000" u="none" cap="none" strike="noStrike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64" name="Google Shape;164;p1"/>
          <p:cNvSpPr txBox="1"/>
          <p:nvPr/>
        </p:nvSpPr>
        <p:spPr>
          <a:xfrm>
            <a:off x="3097050" y="4560275"/>
            <a:ext cx="30000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" sz="135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</a:t>
            </a:r>
            <a:r>
              <a:rPr lang="en" sz="1350">
                <a:latin typeface="Times New Roman"/>
                <a:ea typeface="Times New Roman"/>
                <a:cs typeface="Times New Roman"/>
                <a:sym typeface="Times New Roman"/>
              </a:rPr>
              <a:t>6</a:t>
            </a:r>
            <a:endParaRPr b="0" i="0" sz="135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65" name="Google Shape;16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125" y="122675"/>
            <a:ext cx="2045026" cy="852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10499" y="323075"/>
            <a:ext cx="1020101" cy="542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23798" y="364276"/>
            <a:ext cx="1356818" cy="36888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in Bild, das Text enthält.&#10;&#10;Automatisch generierte Beschreibung" id="168" name="Google Shape;168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31044" y="323078"/>
            <a:ext cx="1359200" cy="451268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"/>
          <p:cNvSpPr txBox="1"/>
          <p:nvPr/>
        </p:nvSpPr>
        <p:spPr>
          <a:xfrm>
            <a:off x="6488325" y="3433200"/>
            <a:ext cx="2292300" cy="147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Supervisors:</a:t>
            </a:r>
            <a:endParaRPr b="1" sz="11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Jakob Lykke Andersen,</a:t>
            </a:r>
            <a:endParaRPr sz="12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Peter Dittrich,</a:t>
            </a:r>
            <a:endParaRPr sz="12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Rolf Fagerberg,</a:t>
            </a:r>
            <a:endParaRPr sz="12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Christoph Flamm,</a:t>
            </a:r>
            <a:endParaRPr sz="12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Daniel Merkle.</a:t>
            </a:r>
            <a:endParaRPr b="1" sz="11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3bf84cd2e33_0_208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81" name="Google Shape;381;g3bf84cd2e33_0_208"/>
          <p:cNvSpPr txBox="1"/>
          <p:nvPr/>
        </p:nvSpPr>
        <p:spPr>
          <a:xfrm>
            <a:off x="1881450" y="226000"/>
            <a:ext cx="5381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" sz="2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Second part of the project</a:t>
            </a:r>
            <a:endParaRPr sz="20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382" name="Google Shape;382;g3bf84cd2e33_0_208" title="Screenshot 2026-01-23 at 16.33.1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0100" y="1254900"/>
            <a:ext cx="4006900" cy="356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g3bf84cd2e33_0_208" title="path6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8900" y="858325"/>
            <a:ext cx="3297577" cy="3110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g3bf84cd2e33_0_208" title="path6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4427" y="1431275"/>
            <a:ext cx="2451215" cy="3436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g3bf84cd2e33_0_208" title="path76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59151" y="2718258"/>
            <a:ext cx="2945976" cy="2425244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g3bf84cd2e33_0_208"/>
          <p:cNvSpPr txBox="1"/>
          <p:nvPr/>
        </p:nvSpPr>
        <p:spPr>
          <a:xfrm>
            <a:off x="5322775" y="1431275"/>
            <a:ext cx="3000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Goal</a:t>
            </a: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Design a </a:t>
            </a:r>
            <a:r>
              <a:rPr b="1"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learning algorithm</a:t>
            </a: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to guide generation toward rule sequences resulting in molecules with </a:t>
            </a: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desired properties</a:t>
            </a: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g3bf84cd2e33_0_208"/>
          <p:cNvSpPr/>
          <p:nvPr/>
        </p:nvSpPr>
        <p:spPr>
          <a:xfrm>
            <a:off x="2713425" y="2507550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g3bf84cd2e33_0_208"/>
          <p:cNvSpPr/>
          <p:nvPr/>
        </p:nvSpPr>
        <p:spPr>
          <a:xfrm>
            <a:off x="3234000" y="2507550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g3bf84cd2e33_0_208"/>
          <p:cNvSpPr/>
          <p:nvPr/>
        </p:nvSpPr>
        <p:spPr>
          <a:xfrm>
            <a:off x="2841525" y="1995750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g3bf84cd2e33_0_208"/>
          <p:cNvSpPr/>
          <p:nvPr/>
        </p:nvSpPr>
        <p:spPr>
          <a:xfrm>
            <a:off x="3482775" y="2076125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g3bf84cd2e33_0_208"/>
          <p:cNvSpPr/>
          <p:nvPr/>
        </p:nvSpPr>
        <p:spPr>
          <a:xfrm>
            <a:off x="2659650" y="3693150"/>
            <a:ext cx="128100" cy="128400"/>
          </a:xfrm>
          <a:prstGeom prst="diamond">
            <a:avLst/>
          </a:prstGeom>
          <a:solidFill>
            <a:srgbClr val="674EA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g3bf84cd2e33_0_208"/>
          <p:cNvSpPr/>
          <p:nvPr/>
        </p:nvSpPr>
        <p:spPr>
          <a:xfrm>
            <a:off x="3234000" y="3500075"/>
            <a:ext cx="128100" cy="128400"/>
          </a:xfrm>
          <a:prstGeom prst="diamond">
            <a:avLst/>
          </a:prstGeom>
          <a:solidFill>
            <a:srgbClr val="674EA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g3bf84cd2e33_0_208"/>
          <p:cNvSpPr/>
          <p:nvPr/>
        </p:nvSpPr>
        <p:spPr>
          <a:xfrm>
            <a:off x="2890775" y="4108825"/>
            <a:ext cx="128100" cy="128400"/>
          </a:xfrm>
          <a:prstGeom prst="diamond">
            <a:avLst/>
          </a:prstGeom>
          <a:solidFill>
            <a:srgbClr val="674EA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g3bf84cd2e33_0_208"/>
          <p:cNvSpPr/>
          <p:nvPr/>
        </p:nvSpPr>
        <p:spPr>
          <a:xfrm>
            <a:off x="1482375" y="3564750"/>
            <a:ext cx="128100" cy="128400"/>
          </a:xfrm>
          <a:prstGeom prst="diamond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g3bf84cd2e33_0_208"/>
          <p:cNvSpPr/>
          <p:nvPr/>
        </p:nvSpPr>
        <p:spPr>
          <a:xfrm>
            <a:off x="1610475" y="3085100"/>
            <a:ext cx="128100" cy="128400"/>
          </a:xfrm>
          <a:prstGeom prst="diamond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g3bf84cd2e33_0_208"/>
          <p:cNvSpPr/>
          <p:nvPr/>
        </p:nvSpPr>
        <p:spPr>
          <a:xfrm>
            <a:off x="1408900" y="2443350"/>
            <a:ext cx="128100" cy="128400"/>
          </a:xfrm>
          <a:prstGeom prst="diamond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g3bf84cd2e33_0_208"/>
          <p:cNvSpPr/>
          <p:nvPr/>
        </p:nvSpPr>
        <p:spPr>
          <a:xfrm>
            <a:off x="1074475" y="3085113"/>
            <a:ext cx="128100" cy="128400"/>
          </a:xfrm>
          <a:prstGeom prst="diamond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8" name="Google Shape;398;g3bf84cd2e33_0_20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flipH="1" rot="8945454">
            <a:off x="4470286" y="3808883"/>
            <a:ext cx="372283" cy="340654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g3bf84cd2e33_0_208"/>
          <p:cNvSpPr/>
          <p:nvPr/>
        </p:nvSpPr>
        <p:spPr>
          <a:xfrm>
            <a:off x="5059275" y="3756875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g3bf84cd2e33_0_208"/>
          <p:cNvSpPr/>
          <p:nvPr/>
        </p:nvSpPr>
        <p:spPr>
          <a:xfrm>
            <a:off x="5322775" y="3840700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g3bf84cd2e33_0_208"/>
          <p:cNvSpPr/>
          <p:nvPr/>
        </p:nvSpPr>
        <p:spPr>
          <a:xfrm>
            <a:off x="5092900" y="3915000"/>
            <a:ext cx="128100" cy="128400"/>
          </a:xfrm>
          <a:prstGeom prst="diamond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g3bf84cd2e33_0_208"/>
          <p:cNvSpPr/>
          <p:nvPr/>
        </p:nvSpPr>
        <p:spPr>
          <a:xfrm>
            <a:off x="5221000" y="4108825"/>
            <a:ext cx="128100" cy="128400"/>
          </a:xfrm>
          <a:prstGeom prst="diamond">
            <a:avLst/>
          </a:prstGeom>
          <a:solidFill>
            <a:srgbClr val="674EA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g3bf84cd2e33_0_208"/>
          <p:cNvSpPr/>
          <p:nvPr/>
        </p:nvSpPr>
        <p:spPr>
          <a:xfrm>
            <a:off x="4998263" y="4108825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g3bf84cd2e33_0_208"/>
          <p:cNvSpPr/>
          <p:nvPr/>
        </p:nvSpPr>
        <p:spPr>
          <a:xfrm>
            <a:off x="4934213" y="3932850"/>
            <a:ext cx="128100" cy="128400"/>
          </a:xfrm>
          <a:prstGeom prst="diamond">
            <a:avLst/>
          </a:prstGeom>
          <a:solidFill>
            <a:srgbClr val="674EA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g3bf84cd2e33_0_208"/>
          <p:cNvSpPr/>
          <p:nvPr/>
        </p:nvSpPr>
        <p:spPr>
          <a:xfrm>
            <a:off x="5092900" y="4237225"/>
            <a:ext cx="128100" cy="128400"/>
          </a:xfrm>
          <a:prstGeom prst="diamond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g3bf84cd2e33_0_208"/>
          <p:cNvSpPr/>
          <p:nvPr/>
        </p:nvSpPr>
        <p:spPr>
          <a:xfrm>
            <a:off x="5322775" y="4237225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g3bf84cd2e33_0_208"/>
          <p:cNvSpPr/>
          <p:nvPr/>
        </p:nvSpPr>
        <p:spPr>
          <a:xfrm>
            <a:off x="5410275" y="4038963"/>
            <a:ext cx="128100" cy="128400"/>
          </a:xfrm>
          <a:prstGeom prst="diamond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g3bf84cd2e33_0_208"/>
          <p:cNvSpPr/>
          <p:nvPr/>
        </p:nvSpPr>
        <p:spPr>
          <a:xfrm>
            <a:off x="3314000" y="4038975"/>
            <a:ext cx="128100" cy="128400"/>
          </a:xfrm>
          <a:prstGeom prst="diamond">
            <a:avLst/>
          </a:prstGeom>
          <a:solidFill>
            <a:srgbClr val="674EA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g3bf84cd2e33_0_208"/>
          <p:cNvSpPr/>
          <p:nvPr/>
        </p:nvSpPr>
        <p:spPr>
          <a:xfrm>
            <a:off x="5552650" y="4237225"/>
            <a:ext cx="128100" cy="128400"/>
          </a:xfrm>
          <a:prstGeom prst="diamond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g3bf84cd2e33_0_208"/>
          <p:cNvSpPr/>
          <p:nvPr/>
        </p:nvSpPr>
        <p:spPr>
          <a:xfrm>
            <a:off x="5529550" y="3915000"/>
            <a:ext cx="128100" cy="128400"/>
          </a:xfrm>
          <a:prstGeom prst="diamond">
            <a:avLst/>
          </a:prstGeom>
          <a:solidFill>
            <a:srgbClr val="674EA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g3bf84cd2e33_0_208"/>
          <p:cNvSpPr/>
          <p:nvPr/>
        </p:nvSpPr>
        <p:spPr>
          <a:xfrm>
            <a:off x="5666475" y="4038975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g3bf84cd2e33_0_208"/>
          <p:cNvSpPr txBox="1"/>
          <p:nvPr/>
        </p:nvSpPr>
        <p:spPr>
          <a:xfrm>
            <a:off x="4653800" y="3331675"/>
            <a:ext cx="1659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Generated molecules</a:t>
            </a:r>
            <a:endParaRPr/>
          </a:p>
        </p:txBody>
      </p:sp>
      <p:pic>
        <p:nvPicPr>
          <p:cNvPr id="413" name="Google Shape;413;g3bf84cd2e33_0_20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flipH="1" rot="9274829">
            <a:off x="5809206" y="4246003"/>
            <a:ext cx="358689" cy="328219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g3bf84cd2e33_0_208"/>
          <p:cNvSpPr txBox="1"/>
          <p:nvPr/>
        </p:nvSpPr>
        <p:spPr>
          <a:xfrm>
            <a:off x="6220975" y="4184888"/>
            <a:ext cx="1441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Evaluation based on desired properties 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5" name="Google Shape;415;g3bf84cd2e33_0_20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4716155">
            <a:off x="7605342" y="4496406"/>
            <a:ext cx="340641" cy="3406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3bf84cd2e33_0_251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21" name="Google Shape;421;g3bf84cd2e33_0_251"/>
          <p:cNvSpPr txBox="1"/>
          <p:nvPr/>
        </p:nvSpPr>
        <p:spPr>
          <a:xfrm>
            <a:off x="1881450" y="226000"/>
            <a:ext cx="5381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" sz="2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Second part of the project</a:t>
            </a:r>
            <a:endParaRPr sz="20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422" name="Google Shape;422;g3bf84cd2e33_0_251" title="Screenshot 2026-01-23 at 16.33.1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0100" y="1254900"/>
            <a:ext cx="4006900" cy="356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g3bf84cd2e33_0_251" title="path6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8900" y="858325"/>
            <a:ext cx="3297577" cy="3110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g3bf84cd2e33_0_251" title="path6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4427" y="1431275"/>
            <a:ext cx="2451215" cy="3436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g3bf84cd2e33_0_251" title="path76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59151" y="2718258"/>
            <a:ext cx="2945976" cy="2425244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g3bf84cd2e33_0_251"/>
          <p:cNvSpPr txBox="1"/>
          <p:nvPr/>
        </p:nvSpPr>
        <p:spPr>
          <a:xfrm>
            <a:off x="5322775" y="1431275"/>
            <a:ext cx="3000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Goal</a:t>
            </a: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Design a </a:t>
            </a:r>
            <a:r>
              <a:rPr b="1"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learning algorithm</a:t>
            </a: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to guide generation toward rule sequences resulting in molecules with desired properties.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g3bf84cd2e33_0_251"/>
          <p:cNvSpPr/>
          <p:nvPr/>
        </p:nvSpPr>
        <p:spPr>
          <a:xfrm>
            <a:off x="2713425" y="2507550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g3bf84cd2e33_0_251"/>
          <p:cNvSpPr/>
          <p:nvPr/>
        </p:nvSpPr>
        <p:spPr>
          <a:xfrm>
            <a:off x="3234000" y="2507550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g3bf84cd2e33_0_251"/>
          <p:cNvSpPr/>
          <p:nvPr/>
        </p:nvSpPr>
        <p:spPr>
          <a:xfrm>
            <a:off x="2841525" y="1995750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g3bf84cd2e33_0_251"/>
          <p:cNvSpPr/>
          <p:nvPr/>
        </p:nvSpPr>
        <p:spPr>
          <a:xfrm>
            <a:off x="3482775" y="2076125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g3bf84cd2e33_0_251"/>
          <p:cNvSpPr/>
          <p:nvPr/>
        </p:nvSpPr>
        <p:spPr>
          <a:xfrm>
            <a:off x="2399500" y="2349513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g3bf84cd2e33_0_251"/>
          <p:cNvSpPr/>
          <p:nvPr/>
        </p:nvSpPr>
        <p:spPr>
          <a:xfrm>
            <a:off x="3234000" y="3492075"/>
            <a:ext cx="128100" cy="128400"/>
          </a:xfrm>
          <a:prstGeom prst="diamond">
            <a:avLst/>
          </a:prstGeom>
          <a:solidFill>
            <a:srgbClr val="674EA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g3bf84cd2e33_0_251"/>
          <p:cNvSpPr/>
          <p:nvPr/>
        </p:nvSpPr>
        <p:spPr>
          <a:xfrm>
            <a:off x="2890775" y="4108825"/>
            <a:ext cx="128100" cy="128400"/>
          </a:xfrm>
          <a:prstGeom prst="diamond">
            <a:avLst/>
          </a:prstGeom>
          <a:solidFill>
            <a:srgbClr val="674EA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g3bf84cd2e33_0_251"/>
          <p:cNvSpPr/>
          <p:nvPr/>
        </p:nvSpPr>
        <p:spPr>
          <a:xfrm>
            <a:off x="2993638" y="2314950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g3bf84cd2e33_0_251"/>
          <p:cNvSpPr/>
          <p:nvPr/>
        </p:nvSpPr>
        <p:spPr>
          <a:xfrm>
            <a:off x="1482375" y="3525325"/>
            <a:ext cx="128100" cy="128400"/>
          </a:xfrm>
          <a:prstGeom prst="diamond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g3bf84cd2e33_0_251"/>
          <p:cNvSpPr/>
          <p:nvPr/>
        </p:nvSpPr>
        <p:spPr>
          <a:xfrm>
            <a:off x="1408900" y="2443350"/>
            <a:ext cx="128100" cy="128400"/>
          </a:xfrm>
          <a:prstGeom prst="diamond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g3bf84cd2e33_0_251"/>
          <p:cNvSpPr/>
          <p:nvPr/>
        </p:nvSpPr>
        <p:spPr>
          <a:xfrm>
            <a:off x="1074475" y="3085113"/>
            <a:ext cx="128100" cy="128400"/>
          </a:xfrm>
          <a:prstGeom prst="diamond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8" name="Google Shape;438;g3bf84cd2e33_0_25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flipH="1" rot="8945454">
            <a:off x="4470286" y="3808883"/>
            <a:ext cx="372283" cy="340654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g3bf84cd2e33_0_251"/>
          <p:cNvSpPr/>
          <p:nvPr/>
        </p:nvSpPr>
        <p:spPr>
          <a:xfrm>
            <a:off x="5059275" y="3756875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g3bf84cd2e33_0_251"/>
          <p:cNvSpPr/>
          <p:nvPr/>
        </p:nvSpPr>
        <p:spPr>
          <a:xfrm>
            <a:off x="5322775" y="3840700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g3bf84cd2e33_0_251"/>
          <p:cNvSpPr/>
          <p:nvPr/>
        </p:nvSpPr>
        <p:spPr>
          <a:xfrm>
            <a:off x="5092900" y="3915000"/>
            <a:ext cx="128100" cy="128400"/>
          </a:xfrm>
          <a:prstGeom prst="diamond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g3bf84cd2e33_0_251"/>
          <p:cNvSpPr/>
          <p:nvPr/>
        </p:nvSpPr>
        <p:spPr>
          <a:xfrm>
            <a:off x="5221000" y="4108825"/>
            <a:ext cx="128100" cy="128400"/>
          </a:xfrm>
          <a:prstGeom prst="diamond">
            <a:avLst/>
          </a:prstGeom>
          <a:solidFill>
            <a:srgbClr val="674EA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g3bf84cd2e33_0_251"/>
          <p:cNvSpPr/>
          <p:nvPr/>
        </p:nvSpPr>
        <p:spPr>
          <a:xfrm>
            <a:off x="4998263" y="4108825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g3bf84cd2e33_0_251"/>
          <p:cNvSpPr/>
          <p:nvPr/>
        </p:nvSpPr>
        <p:spPr>
          <a:xfrm>
            <a:off x="4934213" y="3932850"/>
            <a:ext cx="128100" cy="128400"/>
          </a:xfrm>
          <a:prstGeom prst="diamond">
            <a:avLst/>
          </a:prstGeom>
          <a:solidFill>
            <a:srgbClr val="674EA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g3bf84cd2e33_0_251"/>
          <p:cNvSpPr/>
          <p:nvPr/>
        </p:nvSpPr>
        <p:spPr>
          <a:xfrm>
            <a:off x="5092900" y="4237225"/>
            <a:ext cx="128100" cy="128400"/>
          </a:xfrm>
          <a:prstGeom prst="diamond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g3bf84cd2e33_0_251"/>
          <p:cNvSpPr/>
          <p:nvPr/>
        </p:nvSpPr>
        <p:spPr>
          <a:xfrm>
            <a:off x="5322775" y="4237225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g3bf84cd2e33_0_251"/>
          <p:cNvSpPr/>
          <p:nvPr/>
        </p:nvSpPr>
        <p:spPr>
          <a:xfrm>
            <a:off x="5410275" y="4038963"/>
            <a:ext cx="128100" cy="128400"/>
          </a:xfrm>
          <a:prstGeom prst="diamond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g3bf84cd2e33_0_251"/>
          <p:cNvSpPr/>
          <p:nvPr/>
        </p:nvSpPr>
        <p:spPr>
          <a:xfrm>
            <a:off x="3610875" y="2571750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g3bf84cd2e33_0_251"/>
          <p:cNvSpPr/>
          <p:nvPr/>
        </p:nvSpPr>
        <p:spPr>
          <a:xfrm>
            <a:off x="5552650" y="4237225"/>
            <a:ext cx="128100" cy="128400"/>
          </a:xfrm>
          <a:prstGeom prst="diamond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g3bf84cd2e33_0_251"/>
          <p:cNvSpPr/>
          <p:nvPr/>
        </p:nvSpPr>
        <p:spPr>
          <a:xfrm>
            <a:off x="5529550" y="3915000"/>
            <a:ext cx="128100" cy="128400"/>
          </a:xfrm>
          <a:prstGeom prst="diamond">
            <a:avLst/>
          </a:prstGeom>
          <a:solidFill>
            <a:srgbClr val="674EA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g3bf84cd2e33_0_251"/>
          <p:cNvSpPr/>
          <p:nvPr/>
        </p:nvSpPr>
        <p:spPr>
          <a:xfrm>
            <a:off x="5666475" y="4038975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g3bf84cd2e33_0_251"/>
          <p:cNvSpPr txBox="1"/>
          <p:nvPr/>
        </p:nvSpPr>
        <p:spPr>
          <a:xfrm>
            <a:off x="4653800" y="3331675"/>
            <a:ext cx="1659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Generated molecules</a:t>
            </a:r>
            <a:endParaRPr/>
          </a:p>
        </p:txBody>
      </p:sp>
      <p:pic>
        <p:nvPicPr>
          <p:cNvPr id="453" name="Google Shape;453;g3bf84cd2e33_0_25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4716155">
            <a:off x="370342" y="1285206"/>
            <a:ext cx="340641" cy="340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" name="Google Shape;454;g3bf84cd2e33_0_25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flipH="1" rot="9274829">
            <a:off x="5809206" y="4246003"/>
            <a:ext cx="358689" cy="328219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g3bf84cd2e33_0_251"/>
          <p:cNvSpPr txBox="1"/>
          <p:nvPr/>
        </p:nvSpPr>
        <p:spPr>
          <a:xfrm>
            <a:off x="6220975" y="4184888"/>
            <a:ext cx="1441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Evaluation based on desired properties 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6" name="Google Shape;456;g3bf84cd2e33_0_25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4716155">
            <a:off x="7605342" y="4496406"/>
            <a:ext cx="340641" cy="3406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bf84cd2e33_0_291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62" name="Google Shape;462;g3bf84cd2e33_0_291"/>
          <p:cNvSpPr txBox="1"/>
          <p:nvPr/>
        </p:nvSpPr>
        <p:spPr>
          <a:xfrm>
            <a:off x="1881450" y="226000"/>
            <a:ext cx="5381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" sz="2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Second part of the project</a:t>
            </a:r>
            <a:endParaRPr sz="20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463" name="Google Shape;463;g3bf84cd2e33_0_291" title="Screenshot 2026-01-23 at 16.33.1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0100" y="1254900"/>
            <a:ext cx="4006900" cy="356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g3bf84cd2e33_0_291" title="path6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8900" y="858325"/>
            <a:ext cx="3297577" cy="3110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g3bf84cd2e33_0_291" title="path6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4427" y="1431275"/>
            <a:ext cx="2451215" cy="3436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g3bf84cd2e33_0_291" title="path76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59151" y="2718258"/>
            <a:ext cx="2945976" cy="2425244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g3bf84cd2e33_0_291"/>
          <p:cNvSpPr txBox="1"/>
          <p:nvPr/>
        </p:nvSpPr>
        <p:spPr>
          <a:xfrm>
            <a:off x="5322775" y="1431275"/>
            <a:ext cx="3000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Goal</a:t>
            </a: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Design a </a:t>
            </a:r>
            <a:r>
              <a:rPr b="1"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learning algorithm</a:t>
            </a: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to guide generation toward rule sequences resulting in molecules with desired properties.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g3bf84cd2e33_0_291"/>
          <p:cNvSpPr/>
          <p:nvPr/>
        </p:nvSpPr>
        <p:spPr>
          <a:xfrm>
            <a:off x="2713425" y="2507550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g3bf84cd2e33_0_291"/>
          <p:cNvSpPr/>
          <p:nvPr/>
        </p:nvSpPr>
        <p:spPr>
          <a:xfrm>
            <a:off x="3234000" y="2507550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g3bf84cd2e33_0_291"/>
          <p:cNvSpPr/>
          <p:nvPr/>
        </p:nvSpPr>
        <p:spPr>
          <a:xfrm>
            <a:off x="2841525" y="1995750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g3bf84cd2e33_0_291"/>
          <p:cNvSpPr/>
          <p:nvPr/>
        </p:nvSpPr>
        <p:spPr>
          <a:xfrm>
            <a:off x="3482775" y="2076125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g3bf84cd2e33_0_291"/>
          <p:cNvSpPr/>
          <p:nvPr/>
        </p:nvSpPr>
        <p:spPr>
          <a:xfrm>
            <a:off x="2399500" y="2349513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g3bf84cd2e33_0_291"/>
          <p:cNvSpPr/>
          <p:nvPr/>
        </p:nvSpPr>
        <p:spPr>
          <a:xfrm>
            <a:off x="3234000" y="3492075"/>
            <a:ext cx="128100" cy="128400"/>
          </a:xfrm>
          <a:prstGeom prst="diamond">
            <a:avLst/>
          </a:prstGeom>
          <a:solidFill>
            <a:srgbClr val="674EA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g3bf84cd2e33_0_291"/>
          <p:cNvSpPr/>
          <p:nvPr/>
        </p:nvSpPr>
        <p:spPr>
          <a:xfrm>
            <a:off x="2467550" y="1947725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g3bf84cd2e33_0_291"/>
          <p:cNvSpPr/>
          <p:nvPr/>
        </p:nvSpPr>
        <p:spPr>
          <a:xfrm>
            <a:off x="2993638" y="2314950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g3bf84cd2e33_0_291"/>
          <p:cNvSpPr/>
          <p:nvPr/>
        </p:nvSpPr>
        <p:spPr>
          <a:xfrm>
            <a:off x="2993650" y="2718250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g3bf84cd2e33_0_291"/>
          <p:cNvSpPr/>
          <p:nvPr/>
        </p:nvSpPr>
        <p:spPr>
          <a:xfrm>
            <a:off x="1408900" y="2443350"/>
            <a:ext cx="128100" cy="128400"/>
          </a:xfrm>
          <a:prstGeom prst="diamond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g3bf84cd2e33_0_291"/>
          <p:cNvSpPr/>
          <p:nvPr/>
        </p:nvSpPr>
        <p:spPr>
          <a:xfrm>
            <a:off x="1074475" y="3085113"/>
            <a:ext cx="128100" cy="128400"/>
          </a:xfrm>
          <a:prstGeom prst="diamond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9" name="Google Shape;479;g3bf84cd2e33_0_29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flipH="1" rot="8945454">
            <a:off x="4470286" y="4058848"/>
            <a:ext cx="372283" cy="340654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g3bf84cd2e33_0_291"/>
          <p:cNvSpPr/>
          <p:nvPr/>
        </p:nvSpPr>
        <p:spPr>
          <a:xfrm>
            <a:off x="5059275" y="4006839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g3bf84cd2e33_0_291"/>
          <p:cNvSpPr/>
          <p:nvPr/>
        </p:nvSpPr>
        <p:spPr>
          <a:xfrm>
            <a:off x="5322775" y="4090664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g3bf84cd2e33_0_291"/>
          <p:cNvSpPr/>
          <p:nvPr/>
        </p:nvSpPr>
        <p:spPr>
          <a:xfrm>
            <a:off x="5092900" y="4164964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g3bf84cd2e33_0_291"/>
          <p:cNvSpPr/>
          <p:nvPr/>
        </p:nvSpPr>
        <p:spPr>
          <a:xfrm>
            <a:off x="5221000" y="4358789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g3bf84cd2e33_0_291"/>
          <p:cNvSpPr/>
          <p:nvPr/>
        </p:nvSpPr>
        <p:spPr>
          <a:xfrm>
            <a:off x="4998263" y="4358789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g3bf84cd2e33_0_291"/>
          <p:cNvSpPr/>
          <p:nvPr/>
        </p:nvSpPr>
        <p:spPr>
          <a:xfrm>
            <a:off x="4934213" y="4182814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g3bf84cd2e33_0_291"/>
          <p:cNvSpPr/>
          <p:nvPr/>
        </p:nvSpPr>
        <p:spPr>
          <a:xfrm>
            <a:off x="5092900" y="4487189"/>
            <a:ext cx="128100" cy="128400"/>
          </a:xfrm>
          <a:prstGeom prst="diamond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g3bf84cd2e33_0_291"/>
          <p:cNvSpPr/>
          <p:nvPr/>
        </p:nvSpPr>
        <p:spPr>
          <a:xfrm>
            <a:off x="5322775" y="4487189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g3bf84cd2e33_0_291"/>
          <p:cNvSpPr/>
          <p:nvPr/>
        </p:nvSpPr>
        <p:spPr>
          <a:xfrm>
            <a:off x="5410275" y="4288927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g3bf84cd2e33_0_291"/>
          <p:cNvSpPr/>
          <p:nvPr/>
        </p:nvSpPr>
        <p:spPr>
          <a:xfrm>
            <a:off x="3610875" y="2571750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g3bf84cd2e33_0_291"/>
          <p:cNvSpPr/>
          <p:nvPr/>
        </p:nvSpPr>
        <p:spPr>
          <a:xfrm>
            <a:off x="5552650" y="4487189"/>
            <a:ext cx="128100" cy="128400"/>
          </a:xfrm>
          <a:prstGeom prst="diamond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g3bf84cd2e33_0_291"/>
          <p:cNvSpPr/>
          <p:nvPr/>
        </p:nvSpPr>
        <p:spPr>
          <a:xfrm>
            <a:off x="5529550" y="4164964"/>
            <a:ext cx="128100" cy="128400"/>
          </a:xfrm>
          <a:prstGeom prst="diamond">
            <a:avLst/>
          </a:prstGeom>
          <a:solidFill>
            <a:srgbClr val="674EA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g3bf84cd2e33_0_291"/>
          <p:cNvSpPr/>
          <p:nvPr/>
        </p:nvSpPr>
        <p:spPr>
          <a:xfrm>
            <a:off x="5666475" y="4288939"/>
            <a:ext cx="128100" cy="128400"/>
          </a:xfrm>
          <a:prstGeom prst="diamond">
            <a:avLst/>
          </a:prstGeom>
          <a:solidFill>
            <a:srgbClr val="6FA8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g3bf84cd2e33_0_291"/>
          <p:cNvSpPr txBox="1"/>
          <p:nvPr/>
        </p:nvSpPr>
        <p:spPr>
          <a:xfrm>
            <a:off x="4653800" y="3581639"/>
            <a:ext cx="1659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Generated molecules</a:t>
            </a:r>
            <a:endParaRPr/>
          </a:p>
        </p:txBody>
      </p:sp>
      <p:pic>
        <p:nvPicPr>
          <p:cNvPr id="494" name="Google Shape;494;g3bf84cd2e33_0_29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4716155">
            <a:off x="370342" y="1285206"/>
            <a:ext cx="340641" cy="340639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g3bf84cd2e33_0_291"/>
          <p:cNvSpPr txBox="1"/>
          <p:nvPr/>
        </p:nvSpPr>
        <p:spPr>
          <a:xfrm>
            <a:off x="5322775" y="2444225"/>
            <a:ext cx="3000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Which combination of rules from the entire graph grammar should we use to guide the generation process toward the desired chemical space?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3c29b2525ba_0_72"/>
          <p:cNvSpPr/>
          <p:nvPr/>
        </p:nvSpPr>
        <p:spPr>
          <a:xfrm>
            <a:off x="3184774" y="2307513"/>
            <a:ext cx="490800" cy="2280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1" name="Google Shape;501;g3c29b2525ba_0_72"/>
          <p:cNvSpPr/>
          <p:nvPr/>
        </p:nvSpPr>
        <p:spPr>
          <a:xfrm>
            <a:off x="3411338" y="1329663"/>
            <a:ext cx="490800" cy="260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g3c29b2525ba_0_72"/>
          <p:cNvSpPr txBox="1"/>
          <p:nvPr/>
        </p:nvSpPr>
        <p:spPr>
          <a:xfrm>
            <a:off x="2197324" y="1272225"/>
            <a:ext cx="1835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Calibri"/>
                <a:ea typeface="Calibri"/>
                <a:cs typeface="Calibri"/>
                <a:sym typeface="Calibri"/>
              </a:rPr>
              <a:t>Sequence 1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: r1, r2, r3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g3c29b2525ba_0_72"/>
          <p:cNvSpPr txBox="1"/>
          <p:nvPr/>
        </p:nvSpPr>
        <p:spPr>
          <a:xfrm>
            <a:off x="1902300" y="201975"/>
            <a:ext cx="51555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28303D"/>
                </a:solidFill>
                <a:latin typeface="DM Sans"/>
                <a:ea typeface="DM Sans"/>
                <a:cs typeface="DM Sans"/>
                <a:sym typeface="DM Sans"/>
              </a:rPr>
              <a:t>Markov chains approach</a:t>
            </a:r>
            <a:endParaRPr sz="2000">
              <a:solidFill>
                <a:srgbClr val="28303D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Graph grammar with rule probability weights</a:t>
            </a:r>
            <a:endParaRPr sz="2000">
              <a:solidFill>
                <a:srgbClr val="28303D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504" name="Google Shape;504;g3c29b2525ba_0_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962" y="1304162"/>
            <a:ext cx="336300" cy="336300"/>
          </a:xfrm>
          <a:prstGeom prst="rect">
            <a:avLst/>
          </a:prstGeom>
          <a:noFill/>
          <a:ln>
            <a:noFill/>
          </a:ln>
        </p:spPr>
      </p:pic>
      <p:sp>
        <p:nvSpPr>
          <p:cNvPr id="505" name="Google Shape;505;g3c29b2525ba_0_72"/>
          <p:cNvSpPr txBox="1"/>
          <p:nvPr/>
        </p:nvSpPr>
        <p:spPr>
          <a:xfrm>
            <a:off x="2200913" y="1748538"/>
            <a:ext cx="1832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Sequence 2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r1, r2, r1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6" name="Google Shape;506;g3c29b2525ba_0_7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97025" y="2256812"/>
            <a:ext cx="400170" cy="4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507" name="Google Shape;507;g3c29b2525ba_0_72"/>
          <p:cNvSpPr txBox="1"/>
          <p:nvPr/>
        </p:nvSpPr>
        <p:spPr>
          <a:xfrm>
            <a:off x="2200932" y="2224875"/>
            <a:ext cx="1832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Sequence 3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r2, r3, r2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8" name="Google Shape;508;g3c29b2525ba_0_7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28963" y="1780488"/>
            <a:ext cx="336300" cy="3363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09" name="Google Shape;509;g3c29b2525ba_0_72"/>
          <p:cNvGraphicFramePr/>
          <p:nvPr/>
        </p:nvGraphicFramePr>
        <p:xfrm>
          <a:off x="484650" y="296406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{62784557-44CE-45E7-9B82-5E6E5F582B57}</a:tableStyleId>
              </a:tblPr>
              <a:tblGrid>
                <a:gridCol w="921825"/>
                <a:gridCol w="921825"/>
                <a:gridCol w="921825"/>
                <a:gridCol w="1027575"/>
              </a:tblGrid>
              <a:tr h="3897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Previous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Next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Count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Probability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</a:tr>
              <a:tr h="3897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⅔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510" name="Google Shape;510;g3c29b2525ba_0_72"/>
          <p:cNvGraphicFramePr/>
          <p:nvPr/>
        </p:nvGraphicFramePr>
        <p:xfrm>
          <a:off x="484675" y="375646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{62784557-44CE-45E7-9B82-5E6E5F582B57}</a:tableStyleId>
              </a:tblPr>
              <a:tblGrid>
                <a:gridCol w="921800"/>
                <a:gridCol w="921825"/>
                <a:gridCol w="921825"/>
                <a:gridCol w="1027550"/>
              </a:tblGrid>
              <a:tr h="3128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r2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r1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⅓ 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</a:tr>
              <a:tr h="3128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r1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r2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</a:tr>
              <a:tr h="3128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r3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r2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511" name="Google Shape;511;g3c29b2525ba_0_72"/>
          <p:cNvSpPr/>
          <p:nvPr/>
        </p:nvSpPr>
        <p:spPr>
          <a:xfrm>
            <a:off x="6311896" y="1748550"/>
            <a:ext cx="1198800" cy="5304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775" lIns="93775" spcFirstLastPara="1" rIns="93775" wrap="square" tIns="937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35"/>
              <a:t>rule_1</a:t>
            </a:r>
            <a:endParaRPr sz="1435"/>
          </a:p>
        </p:txBody>
      </p:sp>
      <p:sp>
        <p:nvSpPr>
          <p:cNvPr id="512" name="Google Shape;512;g3c29b2525ba_0_72"/>
          <p:cNvSpPr/>
          <p:nvPr/>
        </p:nvSpPr>
        <p:spPr>
          <a:xfrm>
            <a:off x="6311896" y="2794481"/>
            <a:ext cx="1198800" cy="5304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775" lIns="93775" spcFirstLastPara="1" rIns="93775" wrap="square" tIns="937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35"/>
              <a:t>rule_2</a:t>
            </a:r>
            <a:endParaRPr sz="1435"/>
          </a:p>
        </p:txBody>
      </p:sp>
      <p:sp>
        <p:nvSpPr>
          <p:cNvPr id="513" name="Google Shape;513;g3c29b2525ba_0_72"/>
          <p:cNvSpPr/>
          <p:nvPr/>
        </p:nvSpPr>
        <p:spPr>
          <a:xfrm>
            <a:off x="6311896" y="3896330"/>
            <a:ext cx="1198800" cy="5304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775" lIns="93775" spcFirstLastPara="1" rIns="93775" wrap="square" tIns="937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35"/>
              <a:t>rule_3</a:t>
            </a:r>
            <a:endParaRPr sz="1435"/>
          </a:p>
        </p:txBody>
      </p:sp>
      <p:cxnSp>
        <p:nvCxnSpPr>
          <p:cNvPr id="514" name="Google Shape;514;g3c29b2525ba_0_72"/>
          <p:cNvCxnSpPr>
            <a:stCxn id="511" idx="2"/>
            <a:endCxn id="512" idx="0"/>
          </p:cNvCxnSpPr>
          <p:nvPr/>
        </p:nvCxnSpPr>
        <p:spPr>
          <a:xfrm>
            <a:off x="6911296" y="2278950"/>
            <a:ext cx="0" cy="515400"/>
          </a:xfrm>
          <a:prstGeom prst="straightConnector1">
            <a:avLst/>
          </a:prstGeom>
          <a:noFill/>
          <a:ln cap="flat" cmpd="sng" w="97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15" name="Google Shape;515;g3c29b2525ba_0_72"/>
          <p:cNvCxnSpPr>
            <a:stCxn id="512" idx="2"/>
            <a:endCxn id="513" idx="0"/>
          </p:cNvCxnSpPr>
          <p:nvPr/>
        </p:nvCxnSpPr>
        <p:spPr>
          <a:xfrm>
            <a:off x="6911296" y="3324881"/>
            <a:ext cx="0" cy="571500"/>
          </a:xfrm>
          <a:prstGeom prst="straightConnector1">
            <a:avLst/>
          </a:prstGeom>
          <a:noFill/>
          <a:ln cap="flat" cmpd="sng" w="97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16" name="Google Shape;516;g3c29b2525ba_0_72"/>
          <p:cNvSpPr txBox="1"/>
          <p:nvPr/>
        </p:nvSpPr>
        <p:spPr>
          <a:xfrm>
            <a:off x="6907722" y="2338568"/>
            <a:ext cx="599400" cy="42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3775" lIns="93775" spcFirstLastPara="1" rIns="93775" wrap="square" tIns="937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8"/>
              <a:buFont typeface="Arial"/>
              <a:buNone/>
            </a:pPr>
            <a:r>
              <a:rPr lang="en" sz="153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1.0</a:t>
            </a:r>
            <a:endParaRPr sz="1538">
              <a:solidFill>
                <a:schemeClr val="dk2"/>
              </a:solidFill>
            </a:endParaRPr>
          </a:p>
        </p:txBody>
      </p:sp>
      <p:sp>
        <p:nvSpPr>
          <p:cNvPr id="517" name="Google Shape;517;g3c29b2525ba_0_72"/>
          <p:cNvSpPr txBox="1"/>
          <p:nvPr/>
        </p:nvSpPr>
        <p:spPr>
          <a:xfrm>
            <a:off x="6965102" y="3405599"/>
            <a:ext cx="599400" cy="4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3775" lIns="93775" spcFirstLastPara="1" rIns="93775" wrap="square" tIns="937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8"/>
              <a:buFont typeface="Arial"/>
              <a:buNone/>
            </a:pPr>
            <a:r>
              <a:rPr lang="en" sz="194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⅔</a:t>
            </a:r>
            <a:endParaRPr sz="1948">
              <a:solidFill>
                <a:schemeClr val="dk2"/>
              </a:solidFill>
            </a:endParaRPr>
          </a:p>
        </p:txBody>
      </p:sp>
      <p:cxnSp>
        <p:nvCxnSpPr>
          <p:cNvPr id="518" name="Google Shape;518;g3c29b2525ba_0_72"/>
          <p:cNvCxnSpPr>
            <a:stCxn id="512" idx="1"/>
            <a:endCxn id="511" idx="1"/>
          </p:cNvCxnSpPr>
          <p:nvPr/>
        </p:nvCxnSpPr>
        <p:spPr>
          <a:xfrm flipH="1" rot="10800000">
            <a:off x="6311896" y="2013881"/>
            <a:ext cx="600" cy="1045800"/>
          </a:xfrm>
          <a:prstGeom prst="curvedConnector3">
            <a:avLst>
              <a:gd fmla="val -39687500" name="adj1"/>
            </a:avLst>
          </a:prstGeom>
          <a:noFill/>
          <a:ln cap="flat" cmpd="sng" w="97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19" name="Google Shape;519;g3c29b2525ba_0_72"/>
          <p:cNvSpPr txBox="1"/>
          <p:nvPr/>
        </p:nvSpPr>
        <p:spPr>
          <a:xfrm>
            <a:off x="5517675" y="2390653"/>
            <a:ext cx="599400" cy="47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3775" lIns="93775" spcFirstLastPara="1" rIns="93775" wrap="square" tIns="937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8"/>
              <a:buFont typeface="Arial"/>
              <a:buNone/>
            </a:pPr>
            <a:r>
              <a:rPr lang="en" sz="1846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⅓</a:t>
            </a:r>
            <a:r>
              <a:rPr lang="en" sz="143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51">
              <a:solidFill>
                <a:schemeClr val="dk2"/>
              </a:solidFill>
            </a:endParaRPr>
          </a:p>
        </p:txBody>
      </p:sp>
      <p:cxnSp>
        <p:nvCxnSpPr>
          <p:cNvPr id="520" name="Google Shape;520;g3c29b2525ba_0_72"/>
          <p:cNvCxnSpPr>
            <a:stCxn id="513" idx="3"/>
            <a:endCxn id="512" idx="3"/>
          </p:cNvCxnSpPr>
          <p:nvPr/>
        </p:nvCxnSpPr>
        <p:spPr>
          <a:xfrm flipH="1" rot="10800000">
            <a:off x="7510696" y="3059630"/>
            <a:ext cx="600" cy="1101900"/>
          </a:xfrm>
          <a:prstGeom prst="curvedConnector3">
            <a:avLst>
              <a:gd fmla="val 39687500" name="adj1"/>
            </a:avLst>
          </a:prstGeom>
          <a:noFill/>
          <a:ln cap="flat" cmpd="sng" w="97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21" name="Google Shape;521;g3c29b2525ba_0_72"/>
          <p:cNvCxnSpPr>
            <a:stCxn id="512" idx="3"/>
            <a:endCxn id="512" idx="3"/>
          </p:cNvCxnSpPr>
          <p:nvPr/>
        </p:nvCxnSpPr>
        <p:spPr>
          <a:xfrm>
            <a:off x="7510696" y="3059681"/>
            <a:ext cx="0" cy="0"/>
          </a:xfrm>
          <a:prstGeom prst="straightConnector1">
            <a:avLst/>
          </a:prstGeom>
          <a:noFill/>
          <a:ln cap="flat" cmpd="sng" w="97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22" name="Google Shape;522;g3c29b2525ba_0_72"/>
          <p:cNvCxnSpPr>
            <a:stCxn id="511" idx="1"/>
            <a:endCxn id="511" idx="1"/>
          </p:cNvCxnSpPr>
          <p:nvPr/>
        </p:nvCxnSpPr>
        <p:spPr>
          <a:xfrm>
            <a:off x="6311896" y="2013750"/>
            <a:ext cx="0" cy="0"/>
          </a:xfrm>
          <a:prstGeom prst="straightConnector1">
            <a:avLst/>
          </a:prstGeom>
          <a:noFill/>
          <a:ln cap="flat" cmpd="sng" w="97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23" name="Google Shape;523;g3c29b2525ba_0_72"/>
          <p:cNvSpPr txBox="1"/>
          <p:nvPr/>
        </p:nvSpPr>
        <p:spPr>
          <a:xfrm>
            <a:off x="7814703" y="3412406"/>
            <a:ext cx="503100" cy="42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3775" lIns="93775" spcFirstLastPara="1" rIns="93775" wrap="square" tIns="937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3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1.0</a:t>
            </a:r>
            <a:endParaRPr sz="153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4" name="Google Shape;524;g3c29b2525ba_0_72" title="Screenshot 2026-01-23 at 16.33.16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1014" y="1267725"/>
            <a:ext cx="907829" cy="807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g3c29b2525ba_0_72" title="path65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55980" y="1177875"/>
            <a:ext cx="747121" cy="704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g3c29b2525ba_0_72" title="path66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69493" y="1307686"/>
            <a:ext cx="555363" cy="778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g3c29b2525ba_0_72" title="path76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12678" y="1599272"/>
            <a:ext cx="667453" cy="549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Google Shape;528;g3c29b2525ba_0_7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rot="5246123">
            <a:off x="1257120" y="2033497"/>
            <a:ext cx="378112" cy="3781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g3c29b2525ba_0_7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flipH="1" rot="7766769">
            <a:off x="1324949" y="1359947"/>
            <a:ext cx="372283" cy="340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g3c29b2525ba_0_7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flipH="1" rot="9107606">
            <a:off x="1352761" y="1703684"/>
            <a:ext cx="372283" cy="3406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3933cd6b01c_0_313"/>
          <p:cNvSpPr txBox="1"/>
          <p:nvPr/>
        </p:nvSpPr>
        <p:spPr>
          <a:xfrm>
            <a:off x="2879400" y="201975"/>
            <a:ext cx="33852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28303D"/>
                </a:solidFill>
                <a:latin typeface="DM Sans"/>
                <a:ea typeface="DM Sans"/>
                <a:cs typeface="DM Sans"/>
                <a:sym typeface="DM Sans"/>
              </a:rPr>
              <a:t>Markov chains approach</a:t>
            </a:r>
            <a:endParaRPr sz="2000">
              <a:solidFill>
                <a:srgbClr val="28303D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" sz="1600">
                <a:solidFill>
                  <a:srgbClr val="28303D"/>
                </a:solidFill>
                <a:latin typeface="DM Sans"/>
                <a:ea typeface="DM Sans"/>
                <a:cs typeface="DM Sans"/>
                <a:sym typeface="DM Sans"/>
              </a:rPr>
              <a:t>Transition matrix</a:t>
            </a:r>
            <a:endParaRPr sz="2000">
              <a:solidFill>
                <a:srgbClr val="28303D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36" name="Google Shape;536;g3933cd6b01c_0_313"/>
          <p:cNvSpPr/>
          <p:nvPr/>
        </p:nvSpPr>
        <p:spPr>
          <a:xfrm>
            <a:off x="6311896" y="1748550"/>
            <a:ext cx="1198800" cy="5304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775" lIns="93775" spcFirstLastPara="1" rIns="93775" wrap="square" tIns="937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35"/>
              <a:t>rule_1</a:t>
            </a:r>
            <a:endParaRPr sz="1435"/>
          </a:p>
        </p:txBody>
      </p:sp>
      <p:sp>
        <p:nvSpPr>
          <p:cNvPr id="537" name="Google Shape;537;g3933cd6b01c_0_313"/>
          <p:cNvSpPr/>
          <p:nvPr/>
        </p:nvSpPr>
        <p:spPr>
          <a:xfrm>
            <a:off x="6311896" y="2794481"/>
            <a:ext cx="1198800" cy="5304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775" lIns="93775" spcFirstLastPara="1" rIns="93775" wrap="square" tIns="937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35"/>
              <a:t>rule_2</a:t>
            </a:r>
            <a:endParaRPr sz="1435"/>
          </a:p>
        </p:txBody>
      </p:sp>
      <p:sp>
        <p:nvSpPr>
          <p:cNvPr id="538" name="Google Shape;538;g3933cd6b01c_0_313"/>
          <p:cNvSpPr/>
          <p:nvPr/>
        </p:nvSpPr>
        <p:spPr>
          <a:xfrm>
            <a:off x="6311896" y="3896330"/>
            <a:ext cx="1198800" cy="530400"/>
          </a:xfrm>
          <a:prstGeom prst="roundRect">
            <a:avLst>
              <a:gd fmla="val 16667" name="adj"/>
            </a:avLst>
          </a:prstGeom>
          <a:solidFill>
            <a:srgbClr val="FFF2CC"/>
          </a:solidFill>
          <a:ln cap="flat" cmpd="sng" w="9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775" lIns="93775" spcFirstLastPara="1" rIns="93775" wrap="square" tIns="937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35"/>
              <a:t>rule_3</a:t>
            </a:r>
            <a:endParaRPr sz="1435"/>
          </a:p>
        </p:txBody>
      </p:sp>
      <p:cxnSp>
        <p:nvCxnSpPr>
          <p:cNvPr id="539" name="Google Shape;539;g3933cd6b01c_0_313"/>
          <p:cNvCxnSpPr>
            <a:stCxn id="536" idx="2"/>
            <a:endCxn id="537" idx="0"/>
          </p:cNvCxnSpPr>
          <p:nvPr/>
        </p:nvCxnSpPr>
        <p:spPr>
          <a:xfrm>
            <a:off x="6911296" y="2278950"/>
            <a:ext cx="0" cy="515400"/>
          </a:xfrm>
          <a:prstGeom prst="straightConnector1">
            <a:avLst/>
          </a:prstGeom>
          <a:noFill/>
          <a:ln cap="flat" cmpd="sng" w="97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40" name="Google Shape;540;g3933cd6b01c_0_313"/>
          <p:cNvCxnSpPr>
            <a:stCxn id="537" idx="2"/>
            <a:endCxn id="538" idx="0"/>
          </p:cNvCxnSpPr>
          <p:nvPr/>
        </p:nvCxnSpPr>
        <p:spPr>
          <a:xfrm>
            <a:off x="6911296" y="3324881"/>
            <a:ext cx="0" cy="571500"/>
          </a:xfrm>
          <a:prstGeom prst="straightConnector1">
            <a:avLst/>
          </a:prstGeom>
          <a:noFill/>
          <a:ln cap="flat" cmpd="sng" w="97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41" name="Google Shape;541;g3933cd6b01c_0_313"/>
          <p:cNvSpPr txBox="1"/>
          <p:nvPr/>
        </p:nvSpPr>
        <p:spPr>
          <a:xfrm>
            <a:off x="6907722" y="2338568"/>
            <a:ext cx="599400" cy="42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3775" lIns="93775" spcFirstLastPara="1" rIns="93775" wrap="square" tIns="937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8"/>
              <a:buFont typeface="Arial"/>
              <a:buNone/>
            </a:pPr>
            <a:r>
              <a:rPr lang="en" sz="153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1.0</a:t>
            </a:r>
            <a:endParaRPr sz="1538">
              <a:solidFill>
                <a:schemeClr val="dk2"/>
              </a:solidFill>
            </a:endParaRPr>
          </a:p>
        </p:txBody>
      </p:sp>
      <p:sp>
        <p:nvSpPr>
          <p:cNvPr id="542" name="Google Shape;542;g3933cd6b01c_0_313"/>
          <p:cNvSpPr txBox="1"/>
          <p:nvPr/>
        </p:nvSpPr>
        <p:spPr>
          <a:xfrm>
            <a:off x="6965102" y="3405599"/>
            <a:ext cx="599400" cy="4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3775" lIns="93775" spcFirstLastPara="1" rIns="93775" wrap="square" tIns="937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8"/>
              <a:buFont typeface="Arial"/>
              <a:buNone/>
            </a:pPr>
            <a:r>
              <a:rPr lang="en" sz="194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⅔</a:t>
            </a:r>
            <a:endParaRPr sz="1948">
              <a:solidFill>
                <a:schemeClr val="dk2"/>
              </a:solidFill>
            </a:endParaRPr>
          </a:p>
        </p:txBody>
      </p:sp>
      <p:cxnSp>
        <p:nvCxnSpPr>
          <p:cNvPr id="543" name="Google Shape;543;g3933cd6b01c_0_313"/>
          <p:cNvCxnSpPr>
            <a:stCxn id="537" idx="1"/>
            <a:endCxn id="536" idx="1"/>
          </p:cNvCxnSpPr>
          <p:nvPr/>
        </p:nvCxnSpPr>
        <p:spPr>
          <a:xfrm flipH="1" rot="10800000">
            <a:off x="6311896" y="2013881"/>
            <a:ext cx="600" cy="1045800"/>
          </a:xfrm>
          <a:prstGeom prst="curvedConnector3">
            <a:avLst>
              <a:gd fmla="val -39687500" name="adj1"/>
            </a:avLst>
          </a:prstGeom>
          <a:noFill/>
          <a:ln cap="flat" cmpd="sng" w="97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44" name="Google Shape;544;g3933cd6b01c_0_313"/>
          <p:cNvSpPr txBox="1"/>
          <p:nvPr/>
        </p:nvSpPr>
        <p:spPr>
          <a:xfrm>
            <a:off x="5517675" y="2390653"/>
            <a:ext cx="599400" cy="47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3775" lIns="93775" spcFirstLastPara="1" rIns="93775" wrap="square" tIns="937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8"/>
              <a:buFont typeface="Arial"/>
              <a:buNone/>
            </a:pPr>
            <a:r>
              <a:rPr lang="en" sz="1846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⅓</a:t>
            </a:r>
            <a:r>
              <a:rPr lang="en" sz="143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51">
              <a:solidFill>
                <a:schemeClr val="dk2"/>
              </a:solidFill>
            </a:endParaRPr>
          </a:p>
        </p:txBody>
      </p:sp>
      <p:cxnSp>
        <p:nvCxnSpPr>
          <p:cNvPr id="545" name="Google Shape;545;g3933cd6b01c_0_313"/>
          <p:cNvCxnSpPr>
            <a:stCxn id="538" idx="3"/>
            <a:endCxn id="537" idx="3"/>
          </p:cNvCxnSpPr>
          <p:nvPr/>
        </p:nvCxnSpPr>
        <p:spPr>
          <a:xfrm flipH="1" rot="10800000">
            <a:off x="7510696" y="3059630"/>
            <a:ext cx="600" cy="1101900"/>
          </a:xfrm>
          <a:prstGeom prst="curvedConnector3">
            <a:avLst>
              <a:gd fmla="val 39687500" name="adj1"/>
            </a:avLst>
          </a:prstGeom>
          <a:noFill/>
          <a:ln cap="flat" cmpd="sng" w="97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6" name="Google Shape;546;g3933cd6b01c_0_313"/>
          <p:cNvCxnSpPr>
            <a:stCxn id="537" idx="3"/>
            <a:endCxn id="537" idx="3"/>
          </p:cNvCxnSpPr>
          <p:nvPr/>
        </p:nvCxnSpPr>
        <p:spPr>
          <a:xfrm>
            <a:off x="7510696" y="3059681"/>
            <a:ext cx="0" cy="0"/>
          </a:xfrm>
          <a:prstGeom prst="straightConnector1">
            <a:avLst/>
          </a:prstGeom>
          <a:noFill/>
          <a:ln cap="flat" cmpd="sng" w="97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47" name="Google Shape;547;g3933cd6b01c_0_313"/>
          <p:cNvCxnSpPr>
            <a:stCxn id="536" idx="1"/>
            <a:endCxn id="536" idx="1"/>
          </p:cNvCxnSpPr>
          <p:nvPr/>
        </p:nvCxnSpPr>
        <p:spPr>
          <a:xfrm>
            <a:off x="6311896" y="2013750"/>
            <a:ext cx="0" cy="0"/>
          </a:xfrm>
          <a:prstGeom prst="straightConnector1">
            <a:avLst/>
          </a:prstGeom>
          <a:noFill/>
          <a:ln cap="flat" cmpd="sng" w="97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48" name="Google Shape;548;g3933cd6b01c_0_313"/>
          <p:cNvSpPr txBox="1"/>
          <p:nvPr/>
        </p:nvSpPr>
        <p:spPr>
          <a:xfrm>
            <a:off x="7814703" y="3412406"/>
            <a:ext cx="503100" cy="42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3775" lIns="93775" spcFirstLastPara="1" rIns="93775" wrap="square" tIns="937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3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1.0</a:t>
            </a:r>
            <a:endParaRPr sz="153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49" name="Google Shape;549;g3933cd6b01c_0_313"/>
          <p:cNvGraphicFramePr/>
          <p:nvPr/>
        </p:nvGraphicFramePr>
        <p:xfrm>
          <a:off x="914075" y="2128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{62784557-44CE-45E7-9B82-5E6E5F582B57}</a:tableStyleId>
              </a:tblPr>
              <a:tblGrid>
                <a:gridCol w="799550"/>
                <a:gridCol w="799550"/>
                <a:gridCol w="799550"/>
                <a:gridCol w="799550"/>
              </a:tblGrid>
              <a:tr h="490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r3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903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1.0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6D9EE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EFEFEF"/>
                    </a:solidFill>
                  </a:tcPr>
                </a:tc>
              </a:tr>
              <a:tr h="5846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⅓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9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⅔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A4C2F4"/>
                    </a:solidFill>
                  </a:tcPr>
                </a:tc>
              </a:tr>
              <a:tr h="4903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1.0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6D9EE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sp>
        <p:nvSpPr>
          <p:cNvPr id="550" name="Google Shape;550;g3933cd6b01c_0_313"/>
          <p:cNvSpPr txBox="1"/>
          <p:nvPr/>
        </p:nvSpPr>
        <p:spPr>
          <a:xfrm>
            <a:off x="1013175" y="155065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Transition probability matrix to predict future states</a:t>
            </a:r>
            <a:endParaRPr sz="16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3933cd6b01c_0_368"/>
          <p:cNvSpPr txBox="1"/>
          <p:nvPr/>
        </p:nvSpPr>
        <p:spPr>
          <a:xfrm>
            <a:off x="2879925" y="2089425"/>
            <a:ext cx="198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Calibri"/>
                <a:ea typeface="Calibri"/>
                <a:cs typeface="Calibri"/>
                <a:sym typeface="Calibri"/>
              </a:rPr>
              <a:t>Sequence 1</a:t>
            </a:r>
            <a:r>
              <a:rPr lang="en">
                <a:latin typeface="Calibri"/>
                <a:ea typeface="Calibri"/>
                <a:cs typeface="Calibri"/>
                <a:sym typeface="Calibri"/>
              </a:rPr>
              <a:t>: r1, r2, r3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g3933cd6b01c_0_368"/>
          <p:cNvSpPr txBox="1"/>
          <p:nvPr/>
        </p:nvSpPr>
        <p:spPr>
          <a:xfrm>
            <a:off x="1902300" y="201975"/>
            <a:ext cx="51555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28303D"/>
                </a:solidFill>
                <a:latin typeface="DM Sans"/>
                <a:ea typeface="DM Sans"/>
                <a:cs typeface="DM Sans"/>
                <a:sym typeface="DM Sans"/>
              </a:rPr>
              <a:t>Markov chains approach</a:t>
            </a:r>
            <a:endParaRPr sz="2000">
              <a:solidFill>
                <a:srgbClr val="28303D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Graph grammar with rule probability weights</a:t>
            </a:r>
            <a:endParaRPr sz="2000">
              <a:solidFill>
                <a:srgbClr val="28303D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557" name="Google Shape;557;g3933cd6b01c_0_3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11562" y="2121362"/>
            <a:ext cx="336300" cy="336300"/>
          </a:xfrm>
          <a:prstGeom prst="rect">
            <a:avLst/>
          </a:prstGeom>
          <a:noFill/>
          <a:ln>
            <a:noFill/>
          </a:ln>
        </p:spPr>
      </p:pic>
      <p:sp>
        <p:nvSpPr>
          <p:cNvPr id="558" name="Google Shape;558;g3933cd6b01c_0_368"/>
          <p:cNvSpPr txBox="1"/>
          <p:nvPr/>
        </p:nvSpPr>
        <p:spPr>
          <a:xfrm>
            <a:off x="2883513" y="2565738"/>
            <a:ext cx="1832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Sequence 2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r1, r2, r1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9" name="Google Shape;559;g3933cd6b01c_0_3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79625" y="3074012"/>
            <a:ext cx="400170" cy="4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560" name="Google Shape;560;g3933cd6b01c_0_368"/>
          <p:cNvSpPr txBox="1"/>
          <p:nvPr/>
        </p:nvSpPr>
        <p:spPr>
          <a:xfrm>
            <a:off x="2883522" y="3042075"/>
            <a:ext cx="1769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Sequence 3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r2, r3, r2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1" name="Google Shape;561;g3933cd6b01c_0_36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11563" y="2597688"/>
            <a:ext cx="336300" cy="33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Google Shape;562;g3933cd6b01c_0_368" title="Screenshot 2026-01-23 at 16.33.16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3614" y="2084925"/>
            <a:ext cx="907829" cy="807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Google Shape;563;g3933cd6b01c_0_368" title="path65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238580" y="1995075"/>
            <a:ext cx="747121" cy="704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4" name="Google Shape;564;g3933cd6b01c_0_368" title="path66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52093" y="2124886"/>
            <a:ext cx="555363" cy="778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g3933cd6b01c_0_368" title="path76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295278" y="2416472"/>
            <a:ext cx="667453" cy="549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g3933cd6b01c_0_36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rot="5246123">
            <a:off x="1939720" y="2850697"/>
            <a:ext cx="378112" cy="3781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g3933cd6b01c_0_36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flipH="1" rot="7766769">
            <a:off x="2007549" y="2177147"/>
            <a:ext cx="372283" cy="340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g3933cd6b01c_0_36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flipH="1" rot="9107606">
            <a:off x="2035361" y="2520884"/>
            <a:ext cx="372283" cy="34065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69" name="Google Shape;569;g3933cd6b01c_0_368"/>
          <p:cNvCxnSpPr/>
          <p:nvPr/>
        </p:nvCxnSpPr>
        <p:spPr>
          <a:xfrm flipH="1" rot="10800000">
            <a:off x="4681525" y="2336225"/>
            <a:ext cx="1000500" cy="27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triangle"/>
          </a:ln>
        </p:spPr>
      </p:cxnSp>
      <p:cxnSp>
        <p:nvCxnSpPr>
          <p:cNvPr id="570" name="Google Shape;570;g3933cd6b01c_0_368"/>
          <p:cNvCxnSpPr/>
          <p:nvPr/>
        </p:nvCxnSpPr>
        <p:spPr>
          <a:xfrm>
            <a:off x="4681525" y="2757301"/>
            <a:ext cx="1000500" cy="18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triangle"/>
          </a:ln>
        </p:spPr>
      </p:cxnSp>
      <p:cxnSp>
        <p:nvCxnSpPr>
          <p:cNvPr id="571" name="Google Shape;571;g3933cd6b01c_0_368"/>
          <p:cNvCxnSpPr/>
          <p:nvPr/>
        </p:nvCxnSpPr>
        <p:spPr>
          <a:xfrm>
            <a:off x="4656950" y="3255478"/>
            <a:ext cx="1015200" cy="36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triangle"/>
          </a:ln>
        </p:spPr>
      </p:cxnSp>
      <p:sp>
        <p:nvSpPr>
          <p:cNvPr id="572" name="Google Shape;572;g3933cd6b01c_0_368"/>
          <p:cNvSpPr txBox="1"/>
          <p:nvPr/>
        </p:nvSpPr>
        <p:spPr>
          <a:xfrm>
            <a:off x="5328425" y="1522100"/>
            <a:ext cx="1998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Sequence’s weights,</a:t>
            </a:r>
            <a:endParaRPr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DM Sans"/>
                <a:ea typeface="DM Sans"/>
                <a:cs typeface="DM Sans"/>
                <a:sym typeface="DM Sans"/>
              </a:rPr>
              <a:t>score</a:t>
            </a:r>
            <a:endParaRPr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73" name="Google Shape;573;g3933cd6b01c_0_368"/>
          <p:cNvSpPr txBox="1"/>
          <p:nvPr/>
        </p:nvSpPr>
        <p:spPr>
          <a:xfrm>
            <a:off x="5993832" y="2186825"/>
            <a:ext cx="667500" cy="1262100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DM Sans"/>
                <a:ea typeface="DM Sans"/>
                <a:cs typeface="DM Sans"/>
                <a:sym typeface="DM Sans"/>
              </a:rPr>
              <a:t>5</a:t>
            </a:r>
            <a:endParaRPr>
              <a:latin typeface="DM Sans"/>
              <a:ea typeface="DM Sans"/>
              <a:cs typeface="DM Sans"/>
              <a:sym typeface="DM Sans"/>
            </a:endParaRPr>
          </a:p>
          <a:p>
            <a:pPr indent="45720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DM Sans"/>
                <a:ea typeface="DM Sans"/>
                <a:cs typeface="DM Sans"/>
                <a:sym typeface="DM Sans"/>
              </a:rPr>
              <a:t>2</a:t>
            </a:r>
            <a:endParaRPr>
              <a:latin typeface="DM Sans"/>
              <a:ea typeface="DM Sans"/>
              <a:cs typeface="DM Sans"/>
              <a:sym typeface="DM Sans"/>
            </a:endParaRPr>
          </a:p>
          <a:p>
            <a:pPr indent="45720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DM Sans"/>
                <a:ea typeface="DM Sans"/>
                <a:cs typeface="DM Sans"/>
                <a:sym typeface="DM Sans"/>
              </a:rPr>
              <a:t>1</a:t>
            </a:r>
            <a:endParaRPr/>
          </a:p>
        </p:txBody>
      </p:sp>
      <p:sp>
        <p:nvSpPr>
          <p:cNvPr id="574" name="Google Shape;574;g3933cd6b01c_0_368"/>
          <p:cNvSpPr txBox="1"/>
          <p:nvPr/>
        </p:nvSpPr>
        <p:spPr>
          <a:xfrm>
            <a:off x="1711200" y="4024925"/>
            <a:ext cx="5537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Adjust transition probability weights to favor rule sequences producing molecules with desired properties.</a:t>
            </a:r>
            <a:endParaRPr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9" name="Google Shape;579;g3933cd6b01c_0_507" title="matrix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9061" y="2375033"/>
            <a:ext cx="629283" cy="6292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g3933cd6b01c_0_507" title="boo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1953" y="1403452"/>
            <a:ext cx="723474" cy="723474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Google Shape;581;g3933cd6b01c_0_507"/>
          <p:cNvSpPr txBox="1"/>
          <p:nvPr/>
        </p:nvSpPr>
        <p:spPr>
          <a:xfrm>
            <a:off x="505550" y="3061768"/>
            <a:ext cx="1296300" cy="5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85025" lIns="85025" spcFirstLastPara="1" rIns="85025" wrap="square" tIns="850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16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Initial transition </a:t>
            </a:r>
            <a:endParaRPr sz="1116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16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matrix, pm</a:t>
            </a:r>
            <a:endParaRPr sz="1116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582" name="Google Shape;582;g3933cd6b01c_0_507" title="risk-matrix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29927" y="3685899"/>
            <a:ext cx="723474" cy="723474"/>
          </a:xfrm>
          <a:prstGeom prst="rect">
            <a:avLst/>
          </a:prstGeom>
          <a:noFill/>
          <a:ln>
            <a:noFill/>
          </a:ln>
        </p:spPr>
      </p:pic>
      <p:sp>
        <p:nvSpPr>
          <p:cNvPr id="583" name="Google Shape;583;g3933cd6b01c_0_507"/>
          <p:cNvSpPr txBox="1"/>
          <p:nvPr/>
        </p:nvSpPr>
        <p:spPr>
          <a:xfrm>
            <a:off x="2168694" y="4398351"/>
            <a:ext cx="1645800" cy="5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85025" lIns="85025" spcFirstLastPara="1" rIns="85025" wrap="square" tIns="850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16">
                <a:solidFill>
                  <a:schemeClr val="dk2"/>
                </a:solidFill>
              </a:rPr>
              <a:t>New transition </a:t>
            </a:r>
            <a:endParaRPr sz="1116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16">
                <a:solidFill>
                  <a:schemeClr val="dk2"/>
                </a:solidFill>
              </a:rPr>
              <a:t>matrix, pm_i</a:t>
            </a:r>
            <a:endParaRPr sz="1116">
              <a:solidFill>
                <a:schemeClr val="dk2"/>
              </a:solidFill>
            </a:endParaRPr>
          </a:p>
        </p:txBody>
      </p:sp>
      <p:sp>
        <p:nvSpPr>
          <p:cNvPr id="584" name="Google Shape;584;g3933cd6b01c_0_507"/>
          <p:cNvSpPr txBox="1"/>
          <p:nvPr/>
        </p:nvSpPr>
        <p:spPr>
          <a:xfrm>
            <a:off x="505550" y="3861529"/>
            <a:ext cx="1439100" cy="372300"/>
          </a:xfrm>
          <a:prstGeom prst="rect">
            <a:avLst/>
          </a:prstGeom>
          <a:noFill/>
          <a:ln>
            <a:noFill/>
          </a:ln>
        </p:spPr>
        <p:txBody>
          <a:bodyPr anchorCtr="0" anchor="t" bIns="85025" lIns="85025" spcFirstLastPara="1" rIns="85025" wrap="square" tIns="850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2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Update weights</a:t>
            </a:r>
            <a:endParaRPr sz="1302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85" name="Google Shape;585;g3933cd6b01c_0_507"/>
          <p:cNvSpPr txBox="1"/>
          <p:nvPr/>
        </p:nvSpPr>
        <p:spPr>
          <a:xfrm>
            <a:off x="5237975" y="948325"/>
            <a:ext cx="3331200" cy="409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Parameters:</a:t>
            </a:r>
            <a:endParaRPr b="1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-"/>
            </a:pPr>
            <a:r>
              <a:rPr lang="en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Number of learning rounds, </a:t>
            </a:r>
            <a:endParaRPr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-"/>
            </a:pPr>
            <a:r>
              <a:rPr lang="en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Number of rule sequences for each round,</a:t>
            </a:r>
            <a:endParaRPr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-"/>
            </a:pPr>
            <a:r>
              <a:rPr lang="en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Depth of each sequence,</a:t>
            </a:r>
            <a:endParaRPr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-"/>
            </a:pPr>
            <a:r>
              <a:rPr lang="en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Target value, </a:t>
            </a:r>
            <a:endParaRPr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-"/>
            </a:pPr>
            <a:r>
              <a:rPr lang="en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Order (history-based),</a:t>
            </a:r>
            <a:endParaRPr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-"/>
            </a:pPr>
            <a:r>
              <a:rPr lang="en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A, B = weights for transition matrices, </a:t>
            </a:r>
            <a:endParaRPr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pm_updated = </a:t>
            </a:r>
            <a:r>
              <a:rPr i="1" lang="en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A*pm +B*pm_i</a:t>
            </a:r>
            <a:endParaRPr i="1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86" name="Google Shape;586;g3933cd6b01c_0_507"/>
          <p:cNvSpPr txBox="1"/>
          <p:nvPr/>
        </p:nvSpPr>
        <p:spPr>
          <a:xfrm>
            <a:off x="1902300" y="201975"/>
            <a:ext cx="5155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28303D"/>
                </a:solidFill>
                <a:latin typeface="DM Sans"/>
                <a:ea typeface="DM Sans"/>
                <a:cs typeface="DM Sans"/>
                <a:sym typeface="DM Sans"/>
              </a:rPr>
              <a:t>Learning</a:t>
            </a:r>
            <a:endParaRPr sz="2000">
              <a:solidFill>
                <a:srgbClr val="28303D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87" name="Google Shape;587;g3933cd6b01c_0_507"/>
          <p:cNvSpPr txBox="1"/>
          <p:nvPr/>
        </p:nvSpPr>
        <p:spPr>
          <a:xfrm>
            <a:off x="2831903" y="1601427"/>
            <a:ext cx="1845900" cy="372300"/>
          </a:xfrm>
          <a:prstGeom prst="rect">
            <a:avLst/>
          </a:prstGeom>
          <a:noFill/>
          <a:ln>
            <a:noFill/>
          </a:ln>
        </p:spPr>
        <p:txBody>
          <a:bodyPr anchorCtr="0" anchor="t" bIns="85025" lIns="85025" spcFirstLastPara="1" rIns="85025" wrap="square" tIns="850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2">
                <a:latin typeface="Calibri"/>
                <a:ea typeface="Calibri"/>
                <a:cs typeface="Calibri"/>
                <a:sym typeface="Calibri"/>
              </a:rPr>
              <a:t>Sequence 1</a:t>
            </a:r>
            <a:r>
              <a:rPr lang="en" sz="1302">
                <a:latin typeface="Calibri"/>
                <a:ea typeface="Calibri"/>
                <a:cs typeface="Calibri"/>
                <a:sym typeface="Calibri"/>
              </a:rPr>
              <a:t>: r1, r2, r3</a:t>
            </a:r>
            <a:endParaRPr sz="1302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8" name="Google Shape;588;g3933cd6b01c_0_50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489301" y="1631131"/>
            <a:ext cx="312781" cy="312781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g3933cd6b01c_0_507"/>
          <p:cNvSpPr txBox="1"/>
          <p:nvPr/>
        </p:nvSpPr>
        <p:spPr>
          <a:xfrm>
            <a:off x="2835240" y="2044429"/>
            <a:ext cx="1704000" cy="372300"/>
          </a:xfrm>
          <a:prstGeom prst="rect">
            <a:avLst/>
          </a:prstGeom>
          <a:noFill/>
          <a:ln>
            <a:noFill/>
          </a:ln>
        </p:spPr>
        <p:txBody>
          <a:bodyPr anchorCtr="0" anchor="t" bIns="85025" lIns="85025" spcFirstLastPara="1" rIns="85025" wrap="square" tIns="850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Sequence 2</a:t>
            </a:r>
            <a:r>
              <a:rPr lang="en" sz="130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r1, r2, r1</a:t>
            </a:r>
            <a:endParaRPr sz="1302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0" name="Google Shape;590;g3933cd6b01c_0_50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89290" y="2839076"/>
            <a:ext cx="372184" cy="372211"/>
          </a:xfrm>
          <a:prstGeom prst="rect">
            <a:avLst/>
          </a:prstGeom>
          <a:noFill/>
          <a:ln>
            <a:noFill/>
          </a:ln>
        </p:spPr>
      </p:pic>
      <p:sp>
        <p:nvSpPr>
          <p:cNvPr id="591" name="Google Shape;591;g3933cd6b01c_0_507"/>
          <p:cNvSpPr txBox="1"/>
          <p:nvPr/>
        </p:nvSpPr>
        <p:spPr>
          <a:xfrm>
            <a:off x="2864941" y="2809372"/>
            <a:ext cx="1645800" cy="372300"/>
          </a:xfrm>
          <a:prstGeom prst="rect">
            <a:avLst/>
          </a:prstGeom>
          <a:noFill/>
          <a:ln>
            <a:noFill/>
          </a:ln>
        </p:spPr>
        <p:txBody>
          <a:bodyPr anchorCtr="0" anchor="t" bIns="85025" lIns="85025" spcFirstLastPara="1" rIns="85025" wrap="square" tIns="850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Sequence n</a:t>
            </a:r>
            <a:r>
              <a:rPr lang="en" sz="1302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r2, r3, r2</a:t>
            </a:r>
            <a:endParaRPr sz="1302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2" name="Google Shape;592;g3933cd6b01c_0_50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489301" y="2074144"/>
            <a:ext cx="312781" cy="312781"/>
          </a:xfrm>
          <a:prstGeom prst="rect">
            <a:avLst/>
          </a:prstGeom>
          <a:noFill/>
          <a:ln>
            <a:noFill/>
          </a:ln>
        </p:spPr>
      </p:pic>
      <p:sp>
        <p:nvSpPr>
          <p:cNvPr id="593" name="Google Shape;593;g3933cd6b01c_0_507"/>
          <p:cNvSpPr txBox="1"/>
          <p:nvPr/>
        </p:nvSpPr>
        <p:spPr>
          <a:xfrm>
            <a:off x="3353415" y="2416652"/>
            <a:ext cx="4881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85025" lIns="85025" spcFirstLastPara="1" rIns="85025" wrap="square" tIns="850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74">
                <a:solidFill>
                  <a:schemeClr val="dk2"/>
                </a:solidFill>
              </a:rPr>
              <a:t>…</a:t>
            </a:r>
            <a:endParaRPr sz="1674">
              <a:solidFill>
                <a:schemeClr val="dk2"/>
              </a:solidFill>
            </a:endParaRPr>
          </a:p>
        </p:txBody>
      </p:sp>
      <p:sp>
        <p:nvSpPr>
          <p:cNvPr id="594" name="Google Shape;594;g3933cd6b01c_0_507"/>
          <p:cNvSpPr/>
          <p:nvPr/>
        </p:nvSpPr>
        <p:spPr>
          <a:xfrm>
            <a:off x="2359034" y="1393697"/>
            <a:ext cx="2264100" cy="1970700"/>
          </a:xfrm>
          <a:prstGeom prst="roundRect">
            <a:avLst>
              <a:gd fmla="val 16667" name="adj"/>
            </a:avLst>
          </a:prstGeom>
          <a:noFill/>
          <a:ln cap="flat" cmpd="sng" w="88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5025" lIns="85025" spcFirstLastPara="1" rIns="85025" wrap="square" tIns="85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2"/>
          </a:p>
        </p:txBody>
      </p:sp>
      <p:sp>
        <p:nvSpPr>
          <p:cNvPr id="595" name="Google Shape;595;g3933cd6b01c_0_507"/>
          <p:cNvSpPr txBox="1"/>
          <p:nvPr/>
        </p:nvSpPr>
        <p:spPr>
          <a:xfrm>
            <a:off x="2937884" y="1002500"/>
            <a:ext cx="1130100" cy="4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85025" lIns="85025" spcFirstLastPara="1" rIns="85025" wrap="square" tIns="850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88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Sampling</a:t>
            </a:r>
            <a:endParaRPr sz="1488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596" name="Google Shape;596;g3933cd6b01c_0_50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flipH="1" rot="7766769">
            <a:off x="1674085" y="2120339"/>
            <a:ext cx="346248" cy="316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7" name="Google Shape;597;g3933cd6b01c_0_50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rot="10799949">
            <a:off x="3408430" y="3573468"/>
            <a:ext cx="432992" cy="433009"/>
          </a:xfrm>
          <a:prstGeom prst="rect">
            <a:avLst/>
          </a:prstGeom>
          <a:noFill/>
          <a:ln>
            <a:noFill/>
          </a:ln>
        </p:spPr>
      </p:pic>
      <p:sp>
        <p:nvSpPr>
          <p:cNvPr id="598" name="Google Shape;598;g3933cd6b01c_0_507"/>
          <p:cNvSpPr txBox="1"/>
          <p:nvPr/>
        </p:nvSpPr>
        <p:spPr>
          <a:xfrm>
            <a:off x="3812566" y="3695896"/>
            <a:ext cx="810900" cy="372300"/>
          </a:xfrm>
          <a:prstGeom prst="rect">
            <a:avLst/>
          </a:prstGeom>
          <a:noFill/>
          <a:ln>
            <a:noFill/>
          </a:ln>
        </p:spPr>
        <p:txBody>
          <a:bodyPr anchorCtr="0" anchor="t" bIns="85025" lIns="85025" spcFirstLastPara="1" rIns="85025" wrap="square" tIns="850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2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Scoring</a:t>
            </a:r>
            <a:endParaRPr sz="1302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599" name="Google Shape;599;g3933cd6b01c_0_50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rot="-5928594">
            <a:off x="1707150" y="3573457"/>
            <a:ext cx="432992" cy="4330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3c2b8f90108_0_0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05" name="Google Shape;605;g3c2b8f90108_0_0"/>
          <p:cNvSpPr txBox="1"/>
          <p:nvPr/>
        </p:nvSpPr>
        <p:spPr>
          <a:xfrm>
            <a:off x="1953075" y="279858"/>
            <a:ext cx="5381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Learning</a:t>
            </a:r>
            <a:endParaRPr sz="20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example</a:t>
            </a:r>
            <a:endParaRPr sz="13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606" name="Google Shape;606;g3c2b8f90108_0_0" title="begginig.png"/>
          <p:cNvPicPr preferRelativeResize="0"/>
          <p:nvPr/>
        </p:nvPicPr>
        <p:blipFill rotWithShape="1">
          <a:blip r:embed="rId3">
            <a:alphaModFix/>
          </a:blip>
          <a:srcRect b="0" l="7373" r="0" t="11886"/>
          <a:stretch/>
        </p:blipFill>
        <p:spPr>
          <a:xfrm>
            <a:off x="777825" y="1018750"/>
            <a:ext cx="2605950" cy="181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g3c2b8f90108_0_0" title="end.png"/>
          <p:cNvPicPr preferRelativeResize="0"/>
          <p:nvPr/>
        </p:nvPicPr>
        <p:blipFill rotWithShape="1">
          <a:blip r:embed="rId4">
            <a:alphaModFix/>
          </a:blip>
          <a:srcRect b="0" l="8112" r="10187" t="10144"/>
          <a:stretch/>
        </p:blipFill>
        <p:spPr>
          <a:xfrm>
            <a:off x="777825" y="3297875"/>
            <a:ext cx="2325300" cy="174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8" name="Google Shape;608;g3c2b8f90108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 rot="-8803816">
            <a:off x="1744172" y="2803604"/>
            <a:ext cx="392607" cy="359242"/>
          </a:xfrm>
          <a:prstGeom prst="rect">
            <a:avLst/>
          </a:prstGeom>
          <a:noFill/>
          <a:ln>
            <a:noFill/>
          </a:ln>
        </p:spPr>
      </p:pic>
      <p:sp>
        <p:nvSpPr>
          <p:cNvPr id="609" name="Google Shape;609;g3c2b8f90108_0_0"/>
          <p:cNvSpPr txBox="1"/>
          <p:nvPr/>
        </p:nvSpPr>
        <p:spPr>
          <a:xfrm>
            <a:off x="1361392" y="2798563"/>
            <a:ext cx="2606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10 </a:t>
            </a: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learning rounds</a:t>
            </a:r>
            <a:endParaRPr sz="1200"/>
          </a:p>
        </p:txBody>
      </p:sp>
      <p:sp>
        <p:nvSpPr>
          <p:cNvPr id="610" name="Google Shape;610;g3c2b8f90108_0_0"/>
          <p:cNvSpPr txBox="1"/>
          <p:nvPr/>
        </p:nvSpPr>
        <p:spPr>
          <a:xfrm>
            <a:off x="884725" y="683801"/>
            <a:ext cx="833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1st</a:t>
            </a: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 round</a:t>
            </a:r>
            <a:endParaRPr sz="1200"/>
          </a:p>
        </p:txBody>
      </p:sp>
      <p:sp>
        <p:nvSpPr>
          <p:cNvPr id="611" name="Google Shape;611;g3c2b8f90108_0_0"/>
          <p:cNvSpPr txBox="1"/>
          <p:nvPr/>
        </p:nvSpPr>
        <p:spPr>
          <a:xfrm>
            <a:off x="838913" y="3002951"/>
            <a:ext cx="1095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10th round</a:t>
            </a:r>
            <a:endParaRPr sz="1200"/>
          </a:p>
        </p:txBody>
      </p:sp>
      <p:sp>
        <p:nvSpPr>
          <p:cNvPr id="612" name="Google Shape;612;g3c2b8f90108_0_0"/>
          <p:cNvSpPr txBox="1"/>
          <p:nvPr/>
        </p:nvSpPr>
        <p:spPr>
          <a:xfrm rot="-5400000">
            <a:off x="54950" y="1538650"/>
            <a:ext cx="888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Rule IDs</a:t>
            </a:r>
            <a:endParaRPr sz="12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13" name="Google Shape;613;g3c2b8f90108_0_0"/>
          <p:cNvSpPr txBox="1"/>
          <p:nvPr/>
        </p:nvSpPr>
        <p:spPr>
          <a:xfrm rot="-5400000">
            <a:off x="97450" y="3815850"/>
            <a:ext cx="888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Rule IDs</a:t>
            </a:r>
            <a:endParaRPr sz="12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614" name="Google Shape;614;g3c2b8f90108_0_0" title="Screenshot 2025-10-24 at 19.40.28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63500" y="1512650"/>
            <a:ext cx="3938477" cy="2392951"/>
          </a:xfrm>
          <a:prstGeom prst="rect">
            <a:avLst/>
          </a:prstGeom>
          <a:noFill/>
          <a:ln>
            <a:noFill/>
          </a:ln>
        </p:spPr>
      </p:pic>
      <p:sp>
        <p:nvSpPr>
          <p:cNvPr id="615" name="Google Shape;615;g3c2b8f90108_0_0"/>
          <p:cNvSpPr txBox="1"/>
          <p:nvPr/>
        </p:nvSpPr>
        <p:spPr>
          <a:xfrm>
            <a:off x="4771675" y="4075350"/>
            <a:ext cx="2491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Target value: LogP value = -2.0</a:t>
            </a:r>
            <a:endParaRPr sz="12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3c69a36a433_0_0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21" name="Google Shape;621;g3c69a36a433_0_0"/>
          <p:cNvSpPr txBox="1"/>
          <p:nvPr/>
        </p:nvSpPr>
        <p:spPr>
          <a:xfrm>
            <a:off x="1953075" y="279858"/>
            <a:ext cx="5381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Learning</a:t>
            </a:r>
            <a:endParaRPr sz="20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example</a:t>
            </a:r>
            <a:endParaRPr sz="13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622" name="Google Shape;622;g3c69a36a433_0_0" title="begginig.png"/>
          <p:cNvPicPr preferRelativeResize="0"/>
          <p:nvPr/>
        </p:nvPicPr>
        <p:blipFill rotWithShape="1">
          <a:blip r:embed="rId3">
            <a:alphaModFix/>
          </a:blip>
          <a:srcRect b="0" l="7373" r="0" t="11886"/>
          <a:stretch/>
        </p:blipFill>
        <p:spPr>
          <a:xfrm>
            <a:off x="777825" y="1018750"/>
            <a:ext cx="2605950" cy="181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3" name="Google Shape;623;g3c69a36a433_0_0" title="end.png"/>
          <p:cNvPicPr preferRelativeResize="0"/>
          <p:nvPr/>
        </p:nvPicPr>
        <p:blipFill rotWithShape="1">
          <a:blip r:embed="rId4">
            <a:alphaModFix/>
          </a:blip>
          <a:srcRect b="0" l="8112" r="10187" t="10144"/>
          <a:stretch/>
        </p:blipFill>
        <p:spPr>
          <a:xfrm>
            <a:off x="777825" y="3297875"/>
            <a:ext cx="2325300" cy="174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4" name="Google Shape;624;g3c69a36a433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 rot="-8803816">
            <a:off x="1744172" y="2803604"/>
            <a:ext cx="392607" cy="359242"/>
          </a:xfrm>
          <a:prstGeom prst="rect">
            <a:avLst/>
          </a:prstGeom>
          <a:noFill/>
          <a:ln>
            <a:noFill/>
          </a:ln>
        </p:spPr>
      </p:pic>
      <p:sp>
        <p:nvSpPr>
          <p:cNvPr id="625" name="Google Shape;625;g3c69a36a433_0_0"/>
          <p:cNvSpPr txBox="1"/>
          <p:nvPr/>
        </p:nvSpPr>
        <p:spPr>
          <a:xfrm>
            <a:off x="1361392" y="2798563"/>
            <a:ext cx="2606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10 learning rounds</a:t>
            </a:r>
            <a:endParaRPr sz="1200"/>
          </a:p>
        </p:txBody>
      </p:sp>
      <p:sp>
        <p:nvSpPr>
          <p:cNvPr id="626" name="Google Shape;626;g3c69a36a433_0_0"/>
          <p:cNvSpPr txBox="1"/>
          <p:nvPr/>
        </p:nvSpPr>
        <p:spPr>
          <a:xfrm>
            <a:off x="884725" y="683801"/>
            <a:ext cx="833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1st round</a:t>
            </a:r>
            <a:endParaRPr sz="1200"/>
          </a:p>
        </p:txBody>
      </p:sp>
      <p:sp>
        <p:nvSpPr>
          <p:cNvPr id="627" name="Google Shape;627;g3c69a36a433_0_0"/>
          <p:cNvSpPr txBox="1"/>
          <p:nvPr/>
        </p:nvSpPr>
        <p:spPr>
          <a:xfrm>
            <a:off x="838913" y="3002951"/>
            <a:ext cx="1095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10th round</a:t>
            </a:r>
            <a:endParaRPr sz="1200"/>
          </a:p>
        </p:txBody>
      </p:sp>
      <p:sp>
        <p:nvSpPr>
          <p:cNvPr id="628" name="Google Shape;628;g3c69a36a433_0_0"/>
          <p:cNvSpPr txBox="1"/>
          <p:nvPr/>
        </p:nvSpPr>
        <p:spPr>
          <a:xfrm rot="-5400000">
            <a:off x="54950" y="1538650"/>
            <a:ext cx="888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Rule IDs</a:t>
            </a:r>
            <a:endParaRPr sz="12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29" name="Google Shape;629;g3c69a36a433_0_0"/>
          <p:cNvSpPr txBox="1"/>
          <p:nvPr/>
        </p:nvSpPr>
        <p:spPr>
          <a:xfrm rot="-5400000">
            <a:off x="97450" y="3815850"/>
            <a:ext cx="888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Rule IDs</a:t>
            </a:r>
            <a:endParaRPr sz="12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30" name="Google Shape;630;g3c69a36a433_0_0"/>
          <p:cNvSpPr txBox="1"/>
          <p:nvPr/>
        </p:nvSpPr>
        <p:spPr>
          <a:xfrm>
            <a:off x="4771675" y="4075350"/>
            <a:ext cx="2491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Target value: LogP value = -2.0</a:t>
            </a:r>
            <a:endParaRPr sz="12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631" name="Google Shape;631;g3c69a36a433_0_0" title="Screenshot 2026-02-09 at 16.49.55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09799" y="1335375"/>
            <a:ext cx="3081175" cy="2587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g3c2b8f90108_0_229"/>
          <p:cNvSpPr txBox="1"/>
          <p:nvPr/>
        </p:nvSpPr>
        <p:spPr>
          <a:xfrm>
            <a:off x="1942625" y="185658"/>
            <a:ext cx="5381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History-based graph grammars</a:t>
            </a:r>
            <a:endParaRPr sz="2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637" name="Google Shape;637;g3c2b8f90108_0_229" title="Screenshot 2025-10-26 at 21.22.57.png"/>
          <p:cNvPicPr preferRelativeResize="0"/>
          <p:nvPr/>
        </p:nvPicPr>
        <p:blipFill rotWithShape="1">
          <a:blip r:embed="rId3">
            <a:alphaModFix/>
          </a:blip>
          <a:srcRect b="0" l="2827" r="0" t="3642"/>
          <a:stretch/>
        </p:blipFill>
        <p:spPr>
          <a:xfrm>
            <a:off x="4427913" y="1533352"/>
            <a:ext cx="4476273" cy="3050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8" name="Google Shape;638;g3c2b8f90108_0_229" title="Screenshot 2025-10-26 at 21.24.18.png"/>
          <p:cNvPicPr preferRelativeResize="0"/>
          <p:nvPr/>
        </p:nvPicPr>
        <p:blipFill rotWithShape="1">
          <a:blip r:embed="rId4">
            <a:alphaModFix/>
          </a:blip>
          <a:srcRect b="0" l="2714" r="0" t="6690"/>
          <a:stretch/>
        </p:blipFill>
        <p:spPr>
          <a:xfrm>
            <a:off x="684637" y="2522252"/>
            <a:ext cx="2666475" cy="1761349"/>
          </a:xfrm>
          <a:prstGeom prst="rect">
            <a:avLst/>
          </a:prstGeom>
          <a:noFill/>
          <a:ln>
            <a:noFill/>
          </a:ln>
        </p:spPr>
      </p:pic>
      <p:sp>
        <p:nvSpPr>
          <p:cNvPr id="639" name="Google Shape;639;g3c2b8f90108_0_229"/>
          <p:cNvSpPr txBox="1"/>
          <p:nvPr/>
        </p:nvSpPr>
        <p:spPr>
          <a:xfrm>
            <a:off x="1365425" y="4392877"/>
            <a:ext cx="886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Order = 2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40" name="Google Shape;640;g3c2b8f90108_0_229"/>
          <p:cNvSpPr txBox="1"/>
          <p:nvPr/>
        </p:nvSpPr>
        <p:spPr>
          <a:xfrm>
            <a:off x="6017763" y="4652902"/>
            <a:ext cx="1166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Order = 3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41" name="Google Shape;641;g3c2b8f90108_0_229"/>
          <p:cNvSpPr txBox="1"/>
          <p:nvPr/>
        </p:nvSpPr>
        <p:spPr>
          <a:xfrm rot="-5400000">
            <a:off x="-19687" y="3103402"/>
            <a:ext cx="888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Rule IDs</a:t>
            </a:r>
            <a:endParaRPr sz="12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42" name="Google Shape;642;g3c2b8f90108_0_229"/>
          <p:cNvSpPr txBox="1"/>
          <p:nvPr/>
        </p:nvSpPr>
        <p:spPr>
          <a:xfrm rot="-5400000">
            <a:off x="3754313" y="2781740"/>
            <a:ext cx="888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Rule IDs</a:t>
            </a:r>
            <a:endParaRPr sz="12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43" name="Google Shape;643;g3c2b8f90108_0_229"/>
          <p:cNvSpPr txBox="1"/>
          <p:nvPr/>
        </p:nvSpPr>
        <p:spPr>
          <a:xfrm>
            <a:off x="737225" y="1018675"/>
            <a:ext cx="32766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Sequence</a:t>
            </a:r>
            <a:r>
              <a:rPr lang="en" sz="1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: </a:t>
            </a:r>
            <a:r>
              <a:rPr lang="en" sz="1700">
                <a:solidFill>
                  <a:srgbClr val="0000FF"/>
                </a:solidFill>
                <a:latin typeface="DM Sans"/>
                <a:ea typeface="DM Sans"/>
                <a:cs typeface="DM Sans"/>
                <a:sym typeface="DM Sans"/>
              </a:rPr>
              <a:t>r1</a:t>
            </a:r>
            <a:r>
              <a:rPr lang="en" sz="1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, r2, r3, r1, r6, r1, </a:t>
            </a:r>
            <a:r>
              <a:rPr lang="en" sz="1700">
                <a:solidFill>
                  <a:srgbClr val="FF9900"/>
                </a:solidFill>
                <a:latin typeface="DM Sans"/>
                <a:ea typeface="DM Sans"/>
                <a:cs typeface="DM Sans"/>
                <a:sym typeface="DM Sans"/>
              </a:rPr>
              <a:t>r4</a:t>
            </a:r>
            <a:endParaRPr sz="1700">
              <a:solidFill>
                <a:srgbClr val="FF99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644" name="Google Shape;644;g3c2b8f90108_0_2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00937" y="1073737"/>
            <a:ext cx="336300" cy="33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" name="Google Shape;645;g3c2b8f90108_0_2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 rot="7766764">
            <a:off x="3516356" y="4106831"/>
            <a:ext cx="530529" cy="4854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CFCFC"/>
        </a:solid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5" name="Google Shape;175;p3"/>
          <p:cNvSpPr txBox="1"/>
          <p:nvPr/>
        </p:nvSpPr>
        <p:spPr>
          <a:xfrm>
            <a:off x="1881450" y="149800"/>
            <a:ext cx="53811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Why </a:t>
            </a:r>
            <a:r>
              <a:rPr b="0" i="1" lang="en" sz="20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in silico</a:t>
            </a:r>
            <a:r>
              <a:rPr b="0" i="0" lang="en" sz="20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molecule generation is important?</a:t>
            </a:r>
            <a:endParaRPr b="0" i="0" sz="20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176" name="Google Shape;17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5975" y="1604813"/>
            <a:ext cx="1933875" cy="193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9665504">
            <a:off x="2885867" y="1763543"/>
            <a:ext cx="340641" cy="340639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3"/>
          <p:cNvSpPr txBox="1"/>
          <p:nvPr/>
        </p:nvSpPr>
        <p:spPr>
          <a:xfrm>
            <a:off x="2673475" y="1286450"/>
            <a:ext cx="1489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Drug discovery</a:t>
            </a:r>
            <a:endParaRPr b="0" i="0" sz="14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79" name="Google Shape;179;p3"/>
          <p:cNvSpPr txBox="1"/>
          <p:nvPr/>
        </p:nvSpPr>
        <p:spPr>
          <a:xfrm>
            <a:off x="3052800" y="3327413"/>
            <a:ext cx="1416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Agrochemicals</a:t>
            </a:r>
            <a:endParaRPr b="0" i="0" sz="1400" u="none" cap="none" strike="noStrike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180" name="Google Shape;180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8100018">
            <a:off x="3038267" y="2466643"/>
            <a:ext cx="340640" cy="340639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3"/>
          <p:cNvSpPr txBox="1"/>
          <p:nvPr/>
        </p:nvSpPr>
        <p:spPr>
          <a:xfrm>
            <a:off x="3424900" y="2371650"/>
            <a:ext cx="975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Materials</a:t>
            </a:r>
            <a:endParaRPr b="0" i="0" sz="1700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182" name="Google Shape;182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6928747">
            <a:off x="2590138" y="3221264"/>
            <a:ext cx="356773" cy="356771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3"/>
          <p:cNvSpPr txBox="1"/>
          <p:nvPr/>
        </p:nvSpPr>
        <p:spPr>
          <a:xfrm>
            <a:off x="1556200" y="4177225"/>
            <a:ext cx="1868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Perfumes &amp; Flavors</a:t>
            </a:r>
            <a:endParaRPr b="0" i="0" sz="1400" u="none" cap="none" strike="noStrike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184" name="Google Shape;184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4621700">
            <a:off x="1916937" y="3763114"/>
            <a:ext cx="356773" cy="356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97000" y="1245700"/>
            <a:ext cx="613050" cy="61305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3"/>
          <p:cNvSpPr txBox="1"/>
          <p:nvPr/>
        </p:nvSpPr>
        <p:spPr>
          <a:xfrm>
            <a:off x="5876075" y="1934950"/>
            <a:ext cx="654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Time</a:t>
            </a:r>
            <a:endParaRPr b="0" i="0" sz="1500" u="none" cap="none" strike="noStrike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187" name="Google Shape;187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374175" y="1166272"/>
            <a:ext cx="654900" cy="65493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3"/>
          <p:cNvSpPr txBox="1"/>
          <p:nvPr/>
        </p:nvSpPr>
        <p:spPr>
          <a:xfrm>
            <a:off x="7227600" y="1858750"/>
            <a:ext cx="975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Reduced cost</a:t>
            </a:r>
            <a:endParaRPr b="0" i="0" sz="1500" u="none" cap="none" strike="noStrike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189" name="Google Shape;189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897000" y="2714378"/>
            <a:ext cx="613050" cy="61305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3"/>
          <p:cNvSpPr txBox="1"/>
          <p:nvPr/>
        </p:nvSpPr>
        <p:spPr>
          <a:xfrm>
            <a:off x="5406425" y="3413800"/>
            <a:ext cx="1594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Desired properties</a:t>
            </a:r>
            <a:endParaRPr b="0" i="0" sz="15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191" name="Google Shape;191;p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416026" y="2771852"/>
            <a:ext cx="613050" cy="613023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3"/>
          <p:cNvSpPr txBox="1"/>
          <p:nvPr/>
        </p:nvSpPr>
        <p:spPr>
          <a:xfrm>
            <a:off x="7014100" y="3529300"/>
            <a:ext cx="1416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Sustainability</a:t>
            </a:r>
            <a:endParaRPr b="0" i="0" sz="1500" u="none" cap="none" strike="noStrike">
              <a:solidFill>
                <a:srgbClr val="00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3933cd6b01c_0_10"/>
          <p:cNvSpPr txBox="1"/>
          <p:nvPr>
            <p:ph idx="12" type="sldNum"/>
          </p:nvPr>
        </p:nvSpPr>
        <p:spPr>
          <a:xfrm>
            <a:off x="8563650" y="4700275"/>
            <a:ext cx="330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51" name="Google Shape;651;g3933cd6b01c_0_10"/>
          <p:cNvSpPr txBox="1"/>
          <p:nvPr/>
        </p:nvSpPr>
        <p:spPr>
          <a:xfrm>
            <a:off x="1881450" y="1562350"/>
            <a:ext cx="53811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7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Additional slides</a:t>
            </a:r>
            <a:endParaRPr b="0" i="1" sz="27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g3933cd6b01c_0_177"/>
          <p:cNvSpPr txBox="1"/>
          <p:nvPr>
            <p:ph type="title"/>
          </p:nvPr>
        </p:nvSpPr>
        <p:spPr>
          <a:xfrm>
            <a:off x="311700" y="228675"/>
            <a:ext cx="1619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Sampling</a:t>
            </a:r>
            <a:endParaRPr/>
          </a:p>
        </p:txBody>
      </p:sp>
      <p:sp>
        <p:nvSpPr>
          <p:cNvPr id="657" name="Google Shape;657;g3933cd6b01c_0_177"/>
          <p:cNvSpPr/>
          <p:nvPr/>
        </p:nvSpPr>
        <p:spPr>
          <a:xfrm>
            <a:off x="1199825" y="1111300"/>
            <a:ext cx="786900" cy="6195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</a:t>
            </a:r>
            <a:endParaRPr/>
          </a:p>
        </p:txBody>
      </p:sp>
      <p:cxnSp>
        <p:nvCxnSpPr>
          <p:cNvPr id="658" name="Google Shape;658;g3933cd6b01c_0_177"/>
          <p:cNvCxnSpPr>
            <a:stCxn id="657" idx="3"/>
          </p:cNvCxnSpPr>
          <p:nvPr/>
        </p:nvCxnSpPr>
        <p:spPr>
          <a:xfrm flipH="1">
            <a:off x="895064" y="1640076"/>
            <a:ext cx="420000" cy="21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59" name="Google Shape;659;g3933cd6b01c_0_177"/>
          <p:cNvCxnSpPr>
            <a:stCxn id="657" idx="4"/>
            <a:endCxn id="660" idx="0"/>
          </p:cNvCxnSpPr>
          <p:nvPr/>
        </p:nvCxnSpPr>
        <p:spPr>
          <a:xfrm>
            <a:off x="1593275" y="1730800"/>
            <a:ext cx="255900" cy="309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61" name="Google Shape;661;g3933cd6b01c_0_177"/>
          <p:cNvCxnSpPr>
            <a:stCxn id="657" idx="5"/>
            <a:endCxn id="662" idx="1"/>
          </p:cNvCxnSpPr>
          <p:nvPr/>
        </p:nvCxnSpPr>
        <p:spPr>
          <a:xfrm>
            <a:off x="1871486" y="1640076"/>
            <a:ext cx="768000" cy="300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62" name="Google Shape;662;g3933cd6b01c_0_177"/>
          <p:cNvSpPr/>
          <p:nvPr/>
        </p:nvSpPr>
        <p:spPr>
          <a:xfrm>
            <a:off x="2549875" y="1868575"/>
            <a:ext cx="612600" cy="4917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</a:t>
            </a:r>
            <a:endParaRPr/>
          </a:p>
        </p:txBody>
      </p:sp>
      <p:sp>
        <p:nvSpPr>
          <p:cNvPr id="663" name="Google Shape;663;g3933cd6b01c_0_177"/>
          <p:cNvSpPr txBox="1"/>
          <p:nvPr/>
        </p:nvSpPr>
        <p:spPr>
          <a:xfrm>
            <a:off x="403200" y="1396525"/>
            <a:ext cx="845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rule_2</a:t>
            </a:r>
            <a:endParaRPr/>
          </a:p>
        </p:txBody>
      </p:sp>
      <p:sp>
        <p:nvSpPr>
          <p:cNvPr id="664" name="Google Shape;664;g3933cd6b01c_0_177"/>
          <p:cNvSpPr txBox="1"/>
          <p:nvPr/>
        </p:nvSpPr>
        <p:spPr>
          <a:xfrm>
            <a:off x="2316763" y="1330600"/>
            <a:ext cx="845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rule_1</a:t>
            </a:r>
            <a:endParaRPr/>
          </a:p>
        </p:txBody>
      </p:sp>
      <p:sp>
        <p:nvSpPr>
          <p:cNvPr id="665" name="Google Shape;665;g3933cd6b01c_0_177"/>
          <p:cNvSpPr txBox="1"/>
          <p:nvPr/>
        </p:nvSpPr>
        <p:spPr>
          <a:xfrm>
            <a:off x="1085088" y="1730800"/>
            <a:ext cx="845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rule_3</a:t>
            </a:r>
            <a:endParaRPr/>
          </a:p>
        </p:txBody>
      </p:sp>
      <p:graphicFrame>
        <p:nvGraphicFramePr>
          <p:cNvPr id="666" name="Google Shape;666;g3933cd6b01c_0_177"/>
          <p:cNvGraphicFramePr/>
          <p:nvPr/>
        </p:nvGraphicFramePr>
        <p:xfrm>
          <a:off x="6236725" y="3673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{62784557-44CE-45E7-9B82-5E6E5F582B57}</a:tableStyleId>
              </a:tblPr>
              <a:tblGrid>
                <a:gridCol w="646700"/>
                <a:gridCol w="392825"/>
                <a:gridCol w="583625"/>
                <a:gridCol w="541050"/>
                <a:gridCol w="541050"/>
              </a:tblGrid>
              <a:tr h="328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rule_1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rule_2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rule_3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328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328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rule_1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842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rule_2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328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667" name="Google Shape;667;g3933cd6b01c_0_177"/>
          <p:cNvSpPr txBox="1"/>
          <p:nvPr/>
        </p:nvSpPr>
        <p:spPr>
          <a:xfrm>
            <a:off x="6589600" y="41425"/>
            <a:ext cx="2317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Initial transition matrix, </a:t>
            </a:r>
            <a:r>
              <a:rPr i="1" lang="en">
                <a:solidFill>
                  <a:schemeClr val="dk1"/>
                </a:solidFill>
              </a:rPr>
              <a:t>pm</a:t>
            </a:r>
            <a:endParaRPr i="1" sz="1800">
              <a:solidFill>
                <a:schemeClr val="dk2"/>
              </a:solidFill>
            </a:endParaRPr>
          </a:p>
        </p:txBody>
      </p:sp>
      <p:graphicFrame>
        <p:nvGraphicFramePr>
          <p:cNvPr id="668" name="Google Shape;668;g3933cd6b01c_0_177"/>
          <p:cNvGraphicFramePr/>
          <p:nvPr/>
        </p:nvGraphicFramePr>
        <p:xfrm>
          <a:off x="6236725" y="2349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{62784557-44CE-45E7-9B82-5E6E5F582B57}</a:tableStyleId>
              </a:tblPr>
              <a:tblGrid>
                <a:gridCol w="646700"/>
                <a:gridCol w="392825"/>
                <a:gridCol w="583625"/>
                <a:gridCol w="541050"/>
                <a:gridCol w="541050"/>
              </a:tblGrid>
              <a:tr h="328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rule_1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rule_2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rule_3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328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669" name="Google Shape;669;g3933cd6b01c_0_1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-8455321">
            <a:off x="5839148" y="1963964"/>
            <a:ext cx="448158" cy="410097"/>
          </a:xfrm>
          <a:prstGeom prst="rect">
            <a:avLst/>
          </a:prstGeom>
          <a:noFill/>
          <a:ln>
            <a:noFill/>
          </a:ln>
        </p:spPr>
      </p:pic>
      <p:sp>
        <p:nvSpPr>
          <p:cNvPr id="670" name="Google Shape;670;g3933cd6b01c_0_177"/>
          <p:cNvSpPr/>
          <p:nvPr/>
        </p:nvSpPr>
        <p:spPr>
          <a:xfrm>
            <a:off x="403200" y="1858775"/>
            <a:ext cx="420000" cy="400200"/>
          </a:xfrm>
          <a:prstGeom prst="noSmoking">
            <a:avLst>
              <a:gd fmla="val 18750" name="adj"/>
            </a:avLst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671" name="Google Shape;671;g3933cd6b01c_0_177"/>
          <p:cNvGraphicFramePr/>
          <p:nvPr/>
        </p:nvGraphicFramePr>
        <p:xfrm>
          <a:off x="6236725" y="3325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{62784557-44CE-45E7-9B82-5E6E5F582B57}</a:tableStyleId>
              </a:tblPr>
              <a:tblGrid>
                <a:gridCol w="646700"/>
                <a:gridCol w="392825"/>
                <a:gridCol w="583625"/>
                <a:gridCol w="541050"/>
                <a:gridCol w="541050"/>
              </a:tblGrid>
              <a:tr h="328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rule_1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rule_2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rule_3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328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0,5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0,5</a:t>
                      </a:r>
                      <a:endParaRPr sz="10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cxnSp>
        <p:nvCxnSpPr>
          <p:cNvPr id="672" name="Google Shape;672;g3933cd6b01c_0_177"/>
          <p:cNvCxnSpPr/>
          <p:nvPr/>
        </p:nvCxnSpPr>
        <p:spPr>
          <a:xfrm>
            <a:off x="7680075" y="3020550"/>
            <a:ext cx="8700" cy="240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73" name="Google Shape;673;g3933cd6b01c_0_177"/>
          <p:cNvSpPr/>
          <p:nvPr/>
        </p:nvSpPr>
        <p:spPr>
          <a:xfrm>
            <a:off x="1629688" y="2131000"/>
            <a:ext cx="420000" cy="400200"/>
          </a:xfrm>
          <a:prstGeom prst="noSmoking">
            <a:avLst>
              <a:gd fmla="val 18750" name="adj"/>
            </a:avLst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674" name="Google Shape;674;g3933cd6b01c_0_177"/>
          <p:cNvGraphicFramePr/>
          <p:nvPr/>
        </p:nvGraphicFramePr>
        <p:xfrm>
          <a:off x="6236725" y="4237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{62784557-44CE-45E7-9B82-5E6E5F582B57}</a:tableStyleId>
              </a:tblPr>
              <a:tblGrid>
                <a:gridCol w="646700"/>
                <a:gridCol w="392825"/>
                <a:gridCol w="583625"/>
                <a:gridCol w="541050"/>
                <a:gridCol w="541050"/>
              </a:tblGrid>
              <a:tr h="328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rule_1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rule_2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rule_3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328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cxnSp>
        <p:nvCxnSpPr>
          <p:cNvPr id="675" name="Google Shape;675;g3933cd6b01c_0_177"/>
          <p:cNvCxnSpPr/>
          <p:nvPr/>
        </p:nvCxnSpPr>
        <p:spPr>
          <a:xfrm>
            <a:off x="7680075" y="3998875"/>
            <a:ext cx="8700" cy="240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76" name="Google Shape;676;g3933cd6b01c_0_177"/>
          <p:cNvSpPr txBox="1"/>
          <p:nvPr/>
        </p:nvSpPr>
        <p:spPr>
          <a:xfrm>
            <a:off x="2891825" y="253425"/>
            <a:ext cx="2067900" cy="523200"/>
          </a:xfrm>
          <a:prstGeom prst="rect">
            <a:avLst/>
          </a:prstGeom>
          <a:noFill/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</a:rPr>
              <a:t>Two first rules are rejected, the last one is accepted</a:t>
            </a:r>
            <a:endParaRPr sz="11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g3933cd6b01c_0_201"/>
          <p:cNvSpPr txBox="1"/>
          <p:nvPr>
            <p:ph type="title"/>
          </p:nvPr>
        </p:nvSpPr>
        <p:spPr>
          <a:xfrm>
            <a:off x="311700" y="228675"/>
            <a:ext cx="1619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Sampling</a:t>
            </a:r>
            <a:endParaRPr/>
          </a:p>
        </p:txBody>
      </p:sp>
      <p:sp>
        <p:nvSpPr>
          <p:cNvPr id="682" name="Google Shape;682;g3933cd6b01c_0_201"/>
          <p:cNvSpPr/>
          <p:nvPr/>
        </p:nvSpPr>
        <p:spPr>
          <a:xfrm>
            <a:off x="1199825" y="1111300"/>
            <a:ext cx="786900" cy="6195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</a:t>
            </a:r>
            <a:endParaRPr/>
          </a:p>
        </p:txBody>
      </p:sp>
      <p:cxnSp>
        <p:nvCxnSpPr>
          <p:cNvPr id="683" name="Google Shape;683;g3933cd6b01c_0_201"/>
          <p:cNvCxnSpPr>
            <a:stCxn id="682" idx="3"/>
          </p:cNvCxnSpPr>
          <p:nvPr/>
        </p:nvCxnSpPr>
        <p:spPr>
          <a:xfrm flipH="1">
            <a:off x="895064" y="1640076"/>
            <a:ext cx="420000" cy="21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84" name="Google Shape;684;g3933cd6b01c_0_201"/>
          <p:cNvCxnSpPr>
            <a:stCxn id="682" idx="4"/>
            <a:endCxn id="685" idx="0"/>
          </p:cNvCxnSpPr>
          <p:nvPr/>
        </p:nvCxnSpPr>
        <p:spPr>
          <a:xfrm>
            <a:off x="1593275" y="1730800"/>
            <a:ext cx="255900" cy="309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86" name="Google Shape;686;g3933cd6b01c_0_201"/>
          <p:cNvCxnSpPr>
            <a:stCxn id="682" idx="5"/>
            <a:endCxn id="687" idx="1"/>
          </p:cNvCxnSpPr>
          <p:nvPr/>
        </p:nvCxnSpPr>
        <p:spPr>
          <a:xfrm>
            <a:off x="1871486" y="1640076"/>
            <a:ext cx="768000" cy="300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87" name="Google Shape;687;g3933cd6b01c_0_201"/>
          <p:cNvSpPr/>
          <p:nvPr/>
        </p:nvSpPr>
        <p:spPr>
          <a:xfrm>
            <a:off x="2549875" y="1868575"/>
            <a:ext cx="612600" cy="4917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</a:t>
            </a:r>
            <a:endParaRPr/>
          </a:p>
        </p:txBody>
      </p:sp>
      <p:sp>
        <p:nvSpPr>
          <p:cNvPr id="688" name="Google Shape;688;g3933cd6b01c_0_201"/>
          <p:cNvSpPr txBox="1"/>
          <p:nvPr/>
        </p:nvSpPr>
        <p:spPr>
          <a:xfrm>
            <a:off x="403200" y="1396525"/>
            <a:ext cx="845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rule_2</a:t>
            </a:r>
            <a:endParaRPr/>
          </a:p>
        </p:txBody>
      </p:sp>
      <p:sp>
        <p:nvSpPr>
          <p:cNvPr id="689" name="Google Shape;689;g3933cd6b01c_0_201"/>
          <p:cNvSpPr txBox="1"/>
          <p:nvPr/>
        </p:nvSpPr>
        <p:spPr>
          <a:xfrm>
            <a:off x="2316763" y="1330600"/>
            <a:ext cx="845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rule_1</a:t>
            </a:r>
            <a:endParaRPr/>
          </a:p>
        </p:txBody>
      </p:sp>
      <p:sp>
        <p:nvSpPr>
          <p:cNvPr id="690" name="Google Shape;690;g3933cd6b01c_0_201"/>
          <p:cNvSpPr txBox="1"/>
          <p:nvPr/>
        </p:nvSpPr>
        <p:spPr>
          <a:xfrm>
            <a:off x="1085088" y="1730800"/>
            <a:ext cx="845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rule_3</a:t>
            </a:r>
            <a:endParaRPr/>
          </a:p>
        </p:txBody>
      </p:sp>
      <p:graphicFrame>
        <p:nvGraphicFramePr>
          <p:cNvPr id="691" name="Google Shape;691;g3933cd6b01c_0_201"/>
          <p:cNvGraphicFramePr/>
          <p:nvPr/>
        </p:nvGraphicFramePr>
        <p:xfrm>
          <a:off x="6236725" y="3673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{62784557-44CE-45E7-9B82-5E6E5F582B57}</a:tableStyleId>
              </a:tblPr>
              <a:tblGrid>
                <a:gridCol w="646700"/>
                <a:gridCol w="392825"/>
                <a:gridCol w="583625"/>
                <a:gridCol w="541050"/>
                <a:gridCol w="541050"/>
              </a:tblGrid>
              <a:tr h="328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rule_1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rule_2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rule_3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328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328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rule_1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842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rule_2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328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692" name="Google Shape;692;g3933cd6b01c_0_201"/>
          <p:cNvSpPr txBox="1"/>
          <p:nvPr/>
        </p:nvSpPr>
        <p:spPr>
          <a:xfrm>
            <a:off x="6589600" y="41425"/>
            <a:ext cx="2317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Initial transition matrix, </a:t>
            </a:r>
            <a:r>
              <a:rPr i="1" lang="en">
                <a:solidFill>
                  <a:schemeClr val="dk1"/>
                </a:solidFill>
              </a:rPr>
              <a:t>pm</a:t>
            </a:r>
            <a:endParaRPr i="1" sz="1800">
              <a:solidFill>
                <a:schemeClr val="dk2"/>
              </a:solidFill>
            </a:endParaRPr>
          </a:p>
        </p:txBody>
      </p:sp>
      <p:graphicFrame>
        <p:nvGraphicFramePr>
          <p:cNvPr id="693" name="Google Shape;693;g3933cd6b01c_0_201"/>
          <p:cNvGraphicFramePr/>
          <p:nvPr/>
        </p:nvGraphicFramePr>
        <p:xfrm>
          <a:off x="6236725" y="2349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{62784557-44CE-45E7-9B82-5E6E5F582B57}</a:tableStyleId>
              </a:tblPr>
              <a:tblGrid>
                <a:gridCol w="646700"/>
                <a:gridCol w="392825"/>
                <a:gridCol w="583625"/>
                <a:gridCol w="541050"/>
                <a:gridCol w="541050"/>
              </a:tblGrid>
              <a:tr h="328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rule_1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rule_2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rule_3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328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</a:rPr>
                        <a:t>rule_1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694" name="Google Shape;694;g3933cd6b01c_0_2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-8455321">
            <a:off x="5839148" y="1963964"/>
            <a:ext cx="448158" cy="410097"/>
          </a:xfrm>
          <a:prstGeom prst="rect">
            <a:avLst/>
          </a:prstGeom>
          <a:noFill/>
          <a:ln>
            <a:noFill/>
          </a:ln>
        </p:spPr>
      </p:pic>
      <p:sp>
        <p:nvSpPr>
          <p:cNvPr id="695" name="Google Shape;695;g3933cd6b01c_0_201"/>
          <p:cNvSpPr/>
          <p:nvPr/>
        </p:nvSpPr>
        <p:spPr>
          <a:xfrm>
            <a:off x="403200" y="1858775"/>
            <a:ext cx="420000" cy="400200"/>
          </a:xfrm>
          <a:prstGeom prst="noSmoking">
            <a:avLst>
              <a:gd fmla="val 18750" name="adj"/>
            </a:avLst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696" name="Google Shape;696;g3933cd6b01c_0_201"/>
          <p:cNvGraphicFramePr/>
          <p:nvPr/>
        </p:nvGraphicFramePr>
        <p:xfrm>
          <a:off x="6236725" y="3325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{62784557-44CE-45E7-9B82-5E6E5F582B57}</a:tableStyleId>
              </a:tblPr>
              <a:tblGrid>
                <a:gridCol w="646700"/>
                <a:gridCol w="392825"/>
                <a:gridCol w="583625"/>
                <a:gridCol w="541050"/>
                <a:gridCol w="541050"/>
              </a:tblGrid>
              <a:tr h="328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rule_1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rule_2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rule_3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328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</a:rPr>
                        <a:t>rule_1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cxnSp>
        <p:nvCxnSpPr>
          <p:cNvPr id="697" name="Google Shape;697;g3933cd6b01c_0_201"/>
          <p:cNvCxnSpPr/>
          <p:nvPr/>
        </p:nvCxnSpPr>
        <p:spPr>
          <a:xfrm>
            <a:off x="7680075" y="3020550"/>
            <a:ext cx="8700" cy="240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98" name="Google Shape;698;g3933cd6b01c_0_201"/>
          <p:cNvSpPr/>
          <p:nvPr/>
        </p:nvSpPr>
        <p:spPr>
          <a:xfrm>
            <a:off x="1629688" y="2131000"/>
            <a:ext cx="420000" cy="400200"/>
          </a:xfrm>
          <a:prstGeom prst="noSmoking">
            <a:avLst>
              <a:gd fmla="val 18750" name="adj"/>
            </a:avLst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99" name="Google Shape;699;g3933cd6b01c_0_201"/>
          <p:cNvCxnSpPr>
            <a:endCxn id="700" idx="0"/>
          </p:cNvCxnSpPr>
          <p:nvPr/>
        </p:nvCxnSpPr>
        <p:spPr>
          <a:xfrm>
            <a:off x="2856025" y="2360350"/>
            <a:ext cx="562200" cy="648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00" name="Google Shape;700;g3933cd6b01c_0_201"/>
          <p:cNvSpPr/>
          <p:nvPr/>
        </p:nvSpPr>
        <p:spPr>
          <a:xfrm>
            <a:off x="3162475" y="3009250"/>
            <a:ext cx="511500" cy="4917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</a:t>
            </a:r>
            <a:endParaRPr/>
          </a:p>
        </p:txBody>
      </p:sp>
      <p:sp>
        <p:nvSpPr>
          <p:cNvPr id="701" name="Google Shape;701;g3933cd6b01c_0_201"/>
          <p:cNvSpPr txBox="1"/>
          <p:nvPr/>
        </p:nvSpPr>
        <p:spPr>
          <a:xfrm>
            <a:off x="3150975" y="2371650"/>
            <a:ext cx="693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rule_2</a:t>
            </a:r>
            <a:endParaRPr/>
          </a:p>
        </p:txBody>
      </p:sp>
      <p:sp>
        <p:nvSpPr>
          <p:cNvPr id="702" name="Google Shape;702;g3933cd6b01c_0_201"/>
          <p:cNvSpPr txBox="1"/>
          <p:nvPr/>
        </p:nvSpPr>
        <p:spPr>
          <a:xfrm>
            <a:off x="2891825" y="253425"/>
            <a:ext cx="1810500" cy="354000"/>
          </a:xfrm>
          <a:prstGeom prst="rect">
            <a:avLst/>
          </a:prstGeom>
          <a:noFill/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</a:rPr>
              <a:t>The first rule is accepted</a:t>
            </a:r>
            <a:endParaRPr sz="11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g3933cd6b01c_0_226"/>
          <p:cNvSpPr txBox="1"/>
          <p:nvPr>
            <p:ph type="title"/>
          </p:nvPr>
        </p:nvSpPr>
        <p:spPr>
          <a:xfrm>
            <a:off x="311700" y="228675"/>
            <a:ext cx="1619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Sampling</a:t>
            </a:r>
            <a:endParaRPr/>
          </a:p>
        </p:txBody>
      </p:sp>
      <p:sp>
        <p:nvSpPr>
          <p:cNvPr id="708" name="Google Shape;708;g3933cd6b01c_0_226"/>
          <p:cNvSpPr/>
          <p:nvPr/>
        </p:nvSpPr>
        <p:spPr>
          <a:xfrm>
            <a:off x="1199825" y="1111300"/>
            <a:ext cx="786900" cy="6195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</a:t>
            </a:r>
            <a:endParaRPr/>
          </a:p>
        </p:txBody>
      </p:sp>
      <p:cxnSp>
        <p:nvCxnSpPr>
          <p:cNvPr id="709" name="Google Shape;709;g3933cd6b01c_0_226"/>
          <p:cNvCxnSpPr>
            <a:stCxn id="708" idx="3"/>
          </p:cNvCxnSpPr>
          <p:nvPr/>
        </p:nvCxnSpPr>
        <p:spPr>
          <a:xfrm flipH="1">
            <a:off x="895064" y="1640076"/>
            <a:ext cx="420000" cy="21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10" name="Google Shape;710;g3933cd6b01c_0_226"/>
          <p:cNvCxnSpPr>
            <a:stCxn id="708" idx="4"/>
            <a:endCxn id="711" idx="0"/>
          </p:cNvCxnSpPr>
          <p:nvPr/>
        </p:nvCxnSpPr>
        <p:spPr>
          <a:xfrm>
            <a:off x="1593275" y="1730800"/>
            <a:ext cx="255900" cy="309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12" name="Google Shape;712;g3933cd6b01c_0_226"/>
          <p:cNvCxnSpPr>
            <a:stCxn id="708" idx="5"/>
            <a:endCxn id="713" idx="1"/>
          </p:cNvCxnSpPr>
          <p:nvPr/>
        </p:nvCxnSpPr>
        <p:spPr>
          <a:xfrm>
            <a:off x="1871486" y="1640076"/>
            <a:ext cx="768000" cy="300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13" name="Google Shape;713;g3933cd6b01c_0_226"/>
          <p:cNvSpPr/>
          <p:nvPr/>
        </p:nvSpPr>
        <p:spPr>
          <a:xfrm>
            <a:off x="2549875" y="1868575"/>
            <a:ext cx="612600" cy="4917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</a:t>
            </a:r>
            <a:endParaRPr/>
          </a:p>
        </p:txBody>
      </p:sp>
      <p:sp>
        <p:nvSpPr>
          <p:cNvPr id="714" name="Google Shape;714;g3933cd6b01c_0_226"/>
          <p:cNvSpPr txBox="1"/>
          <p:nvPr/>
        </p:nvSpPr>
        <p:spPr>
          <a:xfrm>
            <a:off x="403200" y="1396525"/>
            <a:ext cx="845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rule_2</a:t>
            </a:r>
            <a:endParaRPr/>
          </a:p>
        </p:txBody>
      </p:sp>
      <p:sp>
        <p:nvSpPr>
          <p:cNvPr id="715" name="Google Shape;715;g3933cd6b01c_0_226"/>
          <p:cNvSpPr txBox="1"/>
          <p:nvPr/>
        </p:nvSpPr>
        <p:spPr>
          <a:xfrm>
            <a:off x="2316763" y="1330600"/>
            <a:ext cx="845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rule_1</a:t>
            </a:r>
            <a:endParaRPr/>
          </a:p>
        </p:txBody>
      </p:sp>
      <p:sp>
        <p:nvSpPr>
          <p:cNvPr id="716" name="Google Shape;716;g3933cd6b01c_0_226"/>
          <p:cNvSpPr txBox="1"/>
          <p:nvPr/>
        </p:nvSpPr>
        <p:spPr>
          <a:xfrm>
            <a:off x="1085088" y="1730800"/>
            <a:ext cx="845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rule_3</a:t>
            </a:r>
            <a:endParaRPr/>
          </a:p>
        </p:txBody>
      </p:sp>
      <p:graphicFrame>
        <p:nvGraphicFramePr>
          <p:cNvPr id="717" name="Google Shape;717;g3933cd6b01c_0_226"/>
          <p:cNvGraphicFramePr/>
          <p:nvPr/>
        </p:nvGraphicFramePr>
        <p:xfrm>
          <a:off x="6236725" y="3673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{62784557-44CE-45E7-9B82-5E6E5F582B57}</a:tableStyleId>
              </a:tblPr>
              <a:tblGrid>
                <a:gridCol w="646700"/>
                <a:gridCol w="392825"/>
                <a:gridCol w="583625"/>
                <a:gridCol w="541050"/>
                <a:gridCol w="541050"/>
              </a:tblGrid>
              <a:tr h="328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rule_1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rule_2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rule_3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328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328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rule_1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842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rule_2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328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718" name="Google Shape;718;g3933cd6b01c_0_226"/>
          <p:cNvSpPr txBox="1"/>
          <p:nvPr/>
        </p:nvSpPr>
        <p:spPr>
          <a:xfrm>
            <a:off x="6589600" y="41425"/>
            <a:ext cx="2317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Initial transition matrix, </a:t>
            </a:r>
            <a:r>
              <a:rPr i="1" lang="en">
                <a:solidFill>
                  <a:schemeClr val="dk1"/>
                </a:solidFill>
              </a:rPr>
              <a:t>pm</a:t>
            </a:r>
            <a:endParaRPr i="1" sz="1800">
              <a:solidFill>
                <a:schemeClr val="dk2"/>
              </a:solidFill>
            </a:endParaRPr>
          </a:p>
        </p:txBody>
      </p:sp>
      <p:graphicFrame>
        <p:nvGraphicFramePr>
          <p:cNvPr id="719" name="Google Shape;719;g3933cd6b01c_0_226"/>
          <p:cNvGraphicFramePr/>
          <p:nvPr/>
        </p:nvGraphicFramePr>
        <p:xfrm>
          <a:off x="6236725" y="2349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{62784557-44CE-45E7-9B82-5E6E5F582B57}</a:tableStyleId>
              </a:tblPr>
              <a:tblGrid>
                <a:gridCol w="646700"/>
                <a:gridCol w="392825"/>
                <a:gridCol w="583625"/>
                <a:gridCol w="541050"/>
                <a:gridCol w="541050"/>
              </a:tblGrid>
              <a:tr h="328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rule_1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rule_2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rule_3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328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</a:rPr>
                        <a:t>rule_2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1/3</a:t>
                      </a:r>
                      <a:endParaRPr sz="10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720" name="Google Shape;720;g3933cd6b01c_0_2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-8455321">
            <a:off x="5839148" y="1963964"/>
            <a:ext cx="448158" cy="410097"/>
          </a:xfrm>
          <a:prstGeom prst="rect">
            <a:avLst/>
          </a:prstGeom>
          <a:noFill/>
          <a:ln>
            <a:noFill/>
          </a:ln>
        </p:spPr>
      </p:pic>
      <p:sp>
        <p:nvSpPr>
          <p:cNvPr id="721" name="Google Shape;721;g3933cd6b01c_0_226"/>
          <p:cNvSpPr/>
          <p:nvPr/>
        </p:nvSpPr>
        <p:spPr>
          <a:xfrm>
            <a:off x="403200" y="1858775"/>
            <a:ext cx="420000" cy="400200"/>
          </a:xfrm>
          <a:prstGeom prst="noSmoking">
            <a:avLst>
              <a:gd fmla="val 18750" name="adj"/>
            </a:avLst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722" name="Google Shape;722;g3933cd6b01c_0_226"/>
          <p:cNvGraphicFramePr/>
          <p:nvPr/>
        </p:nvGraphicFramePr>
        <p:xfrm>
          <a:off x="6236725" y="3325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{62784557-44CE-45E7-9B82-5E6E5F582B57}</a:tableStyleId>
              </a:tblPr>
              <a:tblGrid>
                <a:gridCol w="646700"/>
                <a:gridCol w="392825"/>
                <a:gridCol w="583625"/>
                <a:gridCol w="541050"/>
                <a:gridCol w="541050"/>
              </a:tblGrid>
              <a:tr h="328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rule_1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rule_2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rule_3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328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</a:rPr>
                        <a:t>rule_1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0,5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0,5</a:t>
                      </a:r>
                      <a:endParaRPr sz="10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cxnSp>
        <p:nvCxnSpPr>
          <p:cNvPr id="723" name="Google Shape;723;g3933cd6b01c_0_226"/>
          <p:cNvCxnSpPr/>
          <p:nvPr/>
        </p:nvCxnSpPr>
        <p:spPr>
          <a:xfrm>
            <a:off x="7680075" y="3020550"/>
            <a:ext cx="8700" cy="240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24" name="Google Shape;724;g3933cd6b01c_0_226"/>
          <p:cNvSpPr/>
          <p:nvPr/>
        </p:nvSpPr>
        <p:spPr>
          <a:xfrm>
            <a:off x="1629688" y="2131000"/>
            <a:ext cx="420000" cy="400200"/>
          </a:xfrm>
          <a:prstGeom prst="noSmoking">
            <a:avLst>
              <a:gd fmla="val 18750" name="adj"/>
            </a:avLst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25" name="Google Shape;725;g3933cd6b01c_0_226"/>
          <p:cNvCxnSpPr>
            <a:endCxn id="726" idx="0"/>
          </p:cNvCxnSpPr>
          <p:nvPr/>
        </p:nvCxnSpPr>
        <p:spPr>
          <a:xfrm>
            <a:off x="2856025" y="2360350"/>
            <a:ext cx="562200" cy="648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26" name="Google Shape;726;g3933cd6b01c_0_226"/>
          <p:cNvSpPr/>
          <p:nvPr/>
        </p:nvSpPr>
        <p:spPr>
          <a:xfrm>
            <a:off x="3162475" y="3009250"/>
            <a:ext cx="511500" cy="4917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</a:t>
            </a:r>
            <a:endParaRPr/>
          </a:p>
        </p:txBody>
      </p:sp>
      <p:sp>
        <p:nvSpPr>
          <p:cNvPr id="727" name="Google Shape;727;g3933cd6b01c_0_226"/>
          <p:cNvSpPr txBox="1"/>
          <p:nvPr/>
        </p:nvSpPr>
        <p:spPr>
          <a:xfrm>
            <a:off x="3150975" y="2371650"/>
            <a:ext cx="693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rule_2</a:t>
            </a:r>
            <a:endParaRPr/>
          </a:p>
        </p:txBody>
      </p:sp>
      <p:cxnSp>
        <p:nvCxnSpPr>
          <p:cNvPr id="728" name="Google Shape;728;g3933cd6b01c_0_226"/>
          <p:cNvCxnSpPr>
            <a:stCxn id="729" idx="4"/>
          </p:cNvCxnSpPr>
          <p:nvPr/>
        </p:nvCxnSpPr>
        <p:spPr>
          <a:xfrm>
            <a:off x="3418225" y="3500950"/>
            <a:ext cx="30300" cy="574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30" name="Google Shape;730;g3933cd6b01c_0_226"/>
          <p:cNvCxnSpPr>
            <a:stCxn id="729" idx="4"/>
          </p:cNvCxnSpPr>
          <p:nvPr/>
        </p:nvCxnSpPr>
        <p:spPr>
          <a:xfrm flipH="1">
            <a:off x="2691025" y="3500950"/>
            <a:ext cx="727200" cy="783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31" name="Google Shape;731;g3933cd6b01c_0_226"/>
          <p:cNvSpPr txBox="1"/>
          <p:nvPr/>
        </p:nvSpPr>
        <p:spPr>
          <a:xfrm>
            <a:off x="2338650" y="3598675"/>
            <a:ext cx="845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rule_2</a:t>
            </a:r>
            <a:endParaRPr/>
          </a:p>
        </p:txBody>
      </p:sp>
      <p:sp>
        <p:nvSpPr>
          <p:cNvPr id="732" name="Google Shape;732;g3933cd6b01c_0_226"/>
          <p:cNvSpPr txBox="1"/>
          <p:nvPr/>
        </p:nvSpPr>
        <p:spPr>
          <a:xfrm>
            <a:off x="3500538" y="3638088"/>
            <a:ext cx="845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rule_3</a:t>
            </a:r>
            <a:endParaRPr/>
          </a:p>
        </p:txBody>
      </p:sp>
      <p:sp>
        <p:nvSpPr>
          <p:cNvPr id="733" name="Google Shape;733;g3933cd6b01c_0_226"/>
          <p:cNvSpPr/>
          <p:nvPr/>
        </p:nvSpPr>
        <p:spPr>
          <a:xfrm>
            <a:off x="3177625" y="4096600"/>
            <a:ext cx="511500" cy="4425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</a:t>
            </a:r>
            <a:endParaRPr/>
          </a:p>
        </p:txBody>
      </p:sp>
      <p:sp>
        <p:nvSpPr>
          <p:cNvPr id="734" name="Google Shape;734;g3933cd6b01c_0_226"/>
          <p:cNvSpPr/>
          <p:nvPr/>
        </p:nvSpPr>
        <p:spPr>
          <a:xfrm>
            <a:off x="2338638" y="4284550"/>
            <a:ext cx="420000" cy="400200"/>
          </a:xfrm>
          <a:prstGeom prst="noSmoking">
            <a:avLst>
              <a:gd fmla="val 18750" name="adj"/>
            </a:avLst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735" name="Google Shape;735;g3933cd6b01c_0_226"/>
          <p:cNvGraphicFramePr/>
          <p:nvPr/>
        </p:nvGraphicFramePr>
        <p:xfrm>
          <a:off x="6236725" y="4302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{62784557-44CE-45E7-9B82-5E6E5F582B57}</a:tableStyleId>
              </a:tblPr>
              <a:tblGrid>
                <a:gridCol w="646700"/>
                <a:gridCol w="392825"/>
                <a:gridCol w="583625"/>
                <a:gridCol w="541050"/>
                <a:gridCol w="541050"/>
              </a:tblGrid>
              <a:tr h="328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rule_1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rule_2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rule_3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328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</a:rPr>
                        <a:t>rule_1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</a:t>
                      </a:r>
                      <a:endParaRPr sz="10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cxnSp>
        <p:nvCxnSpPr>
          <p:cNvPr id="736" name="Google Shape;736;g3933cd6b01c_0_226"/>
          <p:cNvCxnSpPr/>
          <p:nvPr/>
        </p:nvCxnSpPr>
        <p:spPr>
          <a:xfrm>
            <a:off x="7585000" y="4029175"/>
            <a:ext cx="8700" cy="240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37" name="Google Shape;737;g3933cd6b01c_0_226"/>
          <p:cNvSpPr txBox="1"/>
          <p:nvPr/>
        </p:nvSpPr>
        <p:spPr>
          <a:xfrm>
            <a:off x="2891825" y="253425"/>
            <a:ext cx="2067900" cy="523200"/>
          </a:xfrm>
          <a:prstGeom prst="rect">
            <a:avLst/>
          </a:prstGeom>
          <a:noFill/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</a:rPr>
              <a:t>Two first rule is rejected, the second one is accepted</a:t>
            </a:r>
            <a:endParaRPr sz="11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g3933cd6b01c_0_427"/>
          <p:cNvSpPr txBox="1"/>
          <p:nvPr/>
        </p:nvSpPr>
        <p:spPr>
          <a:xfrm>
            <a:off x="326550" y="244925"/>
            <a:ext cx="36057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Pipeline for grammar generation </a:t>
            </a:r>
            <a:endParaRPr sz="16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743" name="Google Shape;743;g3933cd6b01c_0_427" title="thymin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375" y="1777125"/>
            <a:ext cx="595974" cy="595974"/>
          </a:xfrm>
          <a:prstGeom prst="rect">
            <a:avLst/>
          </a:prstGeom>
          <a:noFill/>
          <a:ln>
            <a:noFill/>
          </a:ln>
        </p:spPr>
      </p:pic>
      <p:sp>
        <p:nvSpPr>
          <p:cNvPr id="744" name="Google Shape;744;g3933cd6b01c_0_427"/>
          <p:cNvSpPr txBox="1"/>
          <p:nvPr/>
        </p:nvSpPr>
        <p:spPr>
          <a:xfrm>
            <a:off x="293150" y="2373100"/>
            <a:ext cx="986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Molecules</a:t>
            </a:r>
            <a:endParaRPr sz="11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cxnSp>
        <p:nvCxnSpPr>
          <p:cNvPr id="745" name="Google Shape;745;g3933cd6b01c_0_427"/>
          <p:cNvCxnSpPr/>
          <p:nvPr/>
        </p:nvCxnSpPr>
        <p:spPr>
          <a:xfrm flipH="1" rot="10800000">
            <a:off x="1563450" y="2069550"/>
            <a:ext cx="877800" cy="6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46" name="Google Shape;746;g3933cd6b01c_0_427"/>
          <p:cNvSpPr txBox="1"/>
          <p:nvPr/>
        </p:nvSpPr>
        <p:spPr>
          <a:xfrm>
            <a:off x="1563450" y="1307650"/>
            <a:ext cx="877800" cy="6003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Frequent subgraph mining</a:t>
            </a:r>
            <a:endParaRPr sz="11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747" name="Google Shape;747;g3933cd6b01c_0_427" title="chain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03150" y="1811823"/>
            <a:ext cx="526575" cy="526575"/>
          </a:xfrm>
          <a:prstGeom prst="rect">
            <a:avLst/>
          </a:prstGeom>
          <a:noFill/>
          <a:ln>
            <a:noFill/>
          </a:ln>
        </p:spPr>
      </p:pic>
      <p:sp>
        <p:nvSpPr>
          <p:cNvPr id="748" name="Google Shape;748;g3933cd6b01c_0_427"/>
          <p:cNvSpPr txBox="1"/>
          <p:nvPr/>
        </p:nvSpPr>
        <p:spPr>
          <a:xfrm>
            <a:off x="2627538" y="2418000"/>
            <a:ext cx="877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Frequent subgraphs</a:t>
            </a:r>
            <a:endParaRPr sz="11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749" name="Google Shape;749;g3933cd6b01c_0_427" title="rule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33189" y="1785788"/>
            <a:ext cx="481400" cy="481400"/>
          </a:xfrm>
          <a:prstGeom prst="rect">
            <a:avLst/>
          </a:prstGeom>
          <a:noFill/>
          <a:ln>
            <a:noFill/>
          </a:ln>
        </p:spPr>
      </p:pic>
      <p:sp>
        <p:nvSpPr>
          <p:cNvPr id="750" name="Google Shape;750;g3933cd6b01c_0_427"/>
          <p:cNvSpPr txBox="1"/>
          <p:nvPr/>
        </p:nvSpPr>
        <p:spPr>
          <a:xfrm>
            <a:off x="4869200" y="2303938"/>
            <a:ext cx="843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Rules</a:t>
            </a:r>
            <a:endParaRPr sz="11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cxnSp>
        <p:nvCxnSpPr>
          <p:cNvPr id="751" name="Google Shape;751;g3933cd6b01c_0_427"/>
          <p:cNvCxnSpPr/>
          <p:nvPr/>
        </p:nvCxnSpPr>
        <p:spPr>
          <a:xfrm flipH="1" rot="10800000">
            <a:off x="6056400" y="2069538"/>
            <a:ext cx="877800" cy="6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52" name="Google Shape;752;g3933cd6b01c_0_427"/>
          <p:cNvSpPr txBox="1"/>
          <p:nvPr/>
        </p:nvSpPr>
        <p:spPr>
          <a:xfrm>
            <a:off x="6073500" y="1307650"/>
            <a:ext cx="843600" cy="6312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  <a:latin typeface="DM Sans"/>
                <a:ea typeface="DM Sans"/>
                <a:cs typeface="DM Sans"/>
                <a:sym typeface="DM Sans"/>
              </a:rPr>
              <a:t>MØD</a:t>
            </a:r>
            <a:endParaRPr sz="1100">
              <a:solidFill>
                <a:schemeClr val="dk1"/>
              </a:solidFill>
              <a:highlight>
                <a:srgbClr val="FFFFFF"/>
              </a:highlight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highlight>
                  <a:srgbClr val="FFFFFF"/>
                </a:highlight>
                <a:latin typeface="DM Sans"/>
                <a:ea typeface="DM Sans"/>
                <a:cs typeface="DM Sans"/>
                <a:sym typeface="DM Sans"/>
              </a:rPr>
              <a:t>Applying rules</a:t>
            </a:r>
            <a:endParaRPr sz="900">
              <a:solidFill>
                <a:schemeClr val="dk1"/>
              </a:solidFill>
              <a:highlight>
                <a:srgbClr val="FFFFFF"/>
              </a:highlight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753" name="Google Shape;753;g3933cd6b01c_0_427"/>
          <p:cNvSpPr txBox="1"/>
          <p:nvPr/>
        </p:nvSpPr>
        <p:spPr>
          <a:xfrm>
            <a:off x="7322000" y="2418000"/>
            <a:ext cx="1272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DM Sans"/>
                <a:ea typeface="DM Sans"/>
                <a:cs typeface="DM Sans"/>
                <a:sym typeface="DM Sans"/>
              </a:rPr>
              <a:t>Contracted molecules</a:t>
            </a:r>
            <a:endParaRPr sz="1100"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754" name="Google Shape;754;g3933cd6b01c_0_427" title="thymin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60162" y="1811825"/>
            <a:ext cx="595974" cy="595974"/>
          </a:xfrm>
          <a:prstGeom prst="rect">
            <a:avLst/>
          </a:prstGeom>
          <a:noFill/>
          <a:ln>
            <a:noFill/>
          </a:ln>
        </p:spPr>
      </p:pic>
      <p:sp>
        <p:nvSpPr>
          <p:cNvPr id="755" name="Google Shape;755;g3933cd6b01c_0_427"/>
          <p:cNvSpPr/>
          <p:nvPr/>
        </p:nvSpPr>
        <p:spPr>
          <a:xfrm>
            <a:off x="7565575" y="1839050"/>
            <a:ext cx="258900" cy="278400"/>
          </a:xfrm>
          <a:prstGeom prst="rect">
            <a:avLst/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E599"/>
              </a:highlight>
            </a:endParaRPr>
          </a:p>
        </p:txBody>
      </p:sp>
      <p:sp>
        <p:nvSpPr>
          <p:cNvPr id="756" name="Google Shape;756;g3933cd6b01c_0_427"/>
          <p:cNvSpPr txBox="1"/>
          <p:nvPr/>
        </p:nvSpPr>
        <p:spPr>
          <a:xfrm>
            <a:off x="7531750" y="1785800"/>
            <a:ext cx="381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</a:rPr>
              <a:t>X</a:t>
            </a:r>
            <a:endParaRPr sz="1300">
              <a:solidFill>
                <a:schemeClr val="dk2"/>
              </a:solidFill>
            </a:endParaRPr>
          </a:p>
        </p:txBody>
      </p:sp>
      <p:cxnSp>
        <p:nvCxnSpPr>
          <p:cNvPr id="757" name="Google Shape;757;g3933cd6b01c_0_427"/>
          <p:cNvCxnSpPr/>
          <p:nvPr/>
        </p:nvCxnSpPr>
        <p:spPr>
          <a:xfrm rot="10800000">
            <a:off x="8001625" y="865550"/>
            <a:ext cx="3900" cy="514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58" name="Google Shape;758;g3933cd6b01c_0_427"/>
          <p:cNvCxnSpPr/>
          <p:nvPr/>
        </p:nvCxnSpPr>
        <p:spPr>
          <a:xfrm flipH="1">
            <a:off x="812425" y="860450"/>
            <a:ext cx="7193100" cy="10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59" name="Google Shape;759;g3933cd6b01c_0_427"/>
          <p:cNvCxnSpPr/>
          <p:nvPr/>
        </p:nvCxnSpPr>
        <p:spPr>
          <a:xfrm>
            <a:off x="817225" y="874900"/>
            <a:ext cx="3900" cy="628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60" name="Google Shape;760;g3933cd6b01c_0_427"/>
          <p:cNvSpPr txBox="1"/>
          <p:nvPr/>
        </p:nvSpPr>
        <p:spPr>
          <a:xfrm>
            <a:off x="1448075" y="2170700"/>
            <a:ext cx="10989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Threshold = 1</a:t>
            </a:r>
            <a:endParaRPr sz="9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761" name="Google Shape;761;g3933cd6b01c_0_4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7558501">
            <a:off x="1564131" y="3036270"/>
            <a:ext cx="450283" cy="450281"/>
          </a:xfrm>
          <a:prstGeom prst="rect">
            <a:avLst/>
          </a:prstGeom>
          <a:noFill/>
          <a:ln>
            <a:noFill/>
          </a:ln>
        </p:spPr>
      </p:pic>
      <p:sp>
        <p:nvSpPr>
          <p:cNvPr id="762" name="Google Shape;762;g3933cd6b01c_0_427"/>
          <p:cNvSpPr txBox="1"/>
          <p:nvPr/>
        </p:nvSpPr>
        <p:spPr>
          <a:xfrm>
            <a:off x="1279550" y="3294100"/>
            <a:ext cx="1098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If no subgraphs extracted</a:t>
            </a:r>
            <a:endParaRPr sz="9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763" name="Google Shape;763;g3933cd6b01c_0_427"/>
          <p:cNvSpPr txBox="1"/>
          <p:nvPr/>
        </p:nvSpPr>
        <p:spPr>
          <a:xfrm>
            <a:off x="1335800" y="3609750"/>
            <a:ext cx="986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DM Sans"/>
                <a:ea typeface="DM Sans"/>
                <a:cs typeface="DM Sans"/>
                <a:sym typeface="DM Sans"/>
              </a:rPr>
              <a:t>lose threshold</a:t>
            </a:r>
            <a:endParaRPr sz="900"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764" name="Google Shape;764;g3933cd6b01c_0_427"/>
          <p:cNvSpPr txBox="1"/>
          <p:nvPr/>
        </p:nvSpPr>
        <p:spPr>
          <a:xfrm>
            <a:off x="1345250" y="2333225"/>
            <a:ext cx="1272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Threshold = 1 - </a:t>
            </a:r>
            <a:r>
              <a:rPr lang="en" sz="900">
                <a:solidFill>
                  <a:srgbClr val="FF0000"/>
                </a:solidFill>
                <a:latin typeface="DM Sans"/>
                <a:ea typeface="DM Sans"/>
                <a:cs typeface="DM Sans"/>
                <a:sym typeface="DM Sans"/>
              </a:rPr>
              <a:t>0.1</a:t>
            </a:r>
            <a:endParaRPr sz="900">
              <a:solidFill>
                <a:srgbClr val="FF000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cxnSp>
        <p:nvCxnSpPr>
          <p:cNvPr id="765" name="Google Shape;765;g3933cd6b01c_0_427"/>
          <p:cNvCxnSpPr/>
          <p:nvPr/>
        </p:nvCxnSpPr>
        <p:spPr>
          <a:xfrm flipH="1" rot="10800000">
            <a:off x="3694200" y="2069550"/>
            <a:ext cx="877800" cy="6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66" name="Google Shape;766;g3933cd6b01c_0_427"/>
          <p:cNvSpPr txBox="1"/>
          <p:nvPr/>
        </p:nvSpPr>
        <p:spPr>
          <a:xfrm>
            <a:off x="3691625" y="1446250"/>
            <a:ext cx="877800" cy="4617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Extracting rules</a:t>
            </a:r>
            <a:endParaRPr sz="11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767" name="Google Shape;767;g3933cd6b01c_0_427"/>
          <p:cNvSpPr txBox="1"/>
          <p:nvPr/>
        </p:nvSpPr>
        <p:spPr>
          <a:xfrm>
            <a:off x="2543838" y="3020800"/>
            <a:ext cx="1045200" cy="6003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0000"/>
                </a:solidFill>
                <a:latin typeface="DM Sans"/>
                <a:ea typeface="DM Sans"/>
                <a:cs typeface="DM Sans"/>
                <a:sym typeface="DM Sans"/>
              </a:rPr>
              <a:t>***</a:t>
            </a:r>
            <a:endParaRPr sz="900">
              <a:solidFill>
                <a:srgbClr val="343A4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343A40"/>
                </a:solidFill>
                <a:latin typeface="DM Sans"/>
                <a:ea typeface="DM Sans"/>
                <a:cs typeface="DM Sans"/>
                <a:sym typeface="DM Sans"/>
              </a:rPr>
              <a:t>monomorphism</a:t>
            </a:r>
            <a:endParaRPr sz="900">
              <a:solidFill>
                <a:srgbClr val="343A4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343A40"/>
                </a:solidFill>
                <a:latin typeface="DM Sans"/>
                <a:ea typeface="DM Sans"/>
                <a:cs typeface="DM Sans"/>
                <a:sym typeface="DM Sans"/>
              </a:rPr>
              <a:t>check</a:t>
            </a:r>
            <a:endParaRPr sz="900">
              <a:solidFill>
                <a:srgbClr val="343A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768" name="Google Shape;768;g3933cd6b01c_0_427"/>
          <p:cNvSpPr txBox="1"/>
          <p:nvPr/>
        </p:nvSpPr>
        <p:spPr>
          <a:xfrm>
            <a:off x="4751288" y="2694700"/>
            <a:ext cx="1045200" cy="6003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0000"/>
                </a:solidFill>
                <a:latin typeface="DM Sans"/>
                <a:ea typeface="DM Sans"/>
                <a:cs typeface="DM Sans"/>
                <a:sym typeface="DM Sans"/>
              </a:rPr>
              <a:t>***</a:t>
            </a:r>
            <a:endParaRPr sz="900">
              <a:solidFill>
                <a:srgbClr val="FF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343A40"/>
                </a:solidFill>
                <a:latin typeface="DM Sans"/>
                <a:ea typeface="DM Sans"/>
                <a:cs typeface="DM Sans"/>
                <a:sym typeface="DM Sans"/>
              </a:rPr>
              <a:t>isomorphism</a:t>
            </a:r>
            <a:endParaRPr sz="900">
              <a:solidFill>
                <a:srgbClr val="343A4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343A40"/>
                </a:solidFill>
                <a:latin typeface="DM Sans"/>
                <a:ea typeface="DM Sans"/>
                <a:cs typeface="DM Sans"/>
                <a:sym typeface="DM Sans"/>
              </a:rPr>
              <a:t>check</a:t>
            </a:r>
            <a:endParaRPr sz="900">
              <a:solidFill>
                <a:srgbClr val="343A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769" name="Google Shape;769;g3933cd6b01c_0_427"/>
          <p:cNvSpPr txBox="1"/>
          <p:nvPr/>
        </p:nvSpPr>
        <p:spPr>
          <a:xfrm>
            <a:off x="7483513" y="3020800"/>
            <a:ext cx="1045200" cy="6003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0000"/>
                </a:solidFill>
                <a:latin typeface="DM Sans"/>
                <a:ea typeface="DM Sans"/>
                <a:cs typeface="DM Sans"/>
                <a:sym typeface="DM Sans"/>
              </a:rPr>
              <a:t>***</a:t>
            </a:r>
            <a:endParaRPr sz="900">
              <a:solidFill>
                <a:srgbClr val="FF000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343A40"/>
                </a:solidFill>
                <a:latin typeface="DM Sans"/>
                <a:ea typeface="DM Sans"/>
                <a:cs typeface="DM Sans"/>
                <a:sym typeface="DM Sans"/>
              </a:rPr>
              <a:t>isomorphism</a:t>
            </a:r>
            <a:endParaRPr sz="900">
              <a:solidFill>
                <a:srgbClr val="343A4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343A40"/>
                </a:solidFill>
                <a:latin typeface="DM Sans"/>
                <a:ea typeface="DM Sans"/>
                <a:cs typeface="DM Sans"/>
                <a:sym typeface="DM Sans"/>
              </a:rPr>
              <a:t>check</a:t>
            </a:r>
            <a:endParaRPr sz="900">
              <a:solidFill>
                <a:srgbClr val="343A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cxnSp>
        <p:nvCxnSpPr>
          <p:cNvPr id="770" name="Google Shape;770;g3933cd6b01c_0_427"/>
          <p:cNvCxnSpPr/>
          <p:nvPr/>
        </p:nvCxnSpPr>
        <p:spPr>
          <a:xfrm>
            <a:off x="3064188" y="3700700"/>
            <a:ext cx="4500" cy="459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71" name="Google Shape;771;g3933cd6b01c_0_427"/>
          <p:cNvSpPr txBox="1"/>
          <p:nvPr/>
        </p:nvSpPr>
        <p:spPr>
          <a:xfrm>
            <a:off x="2089925" y="4326575"/>
            <a:ext cx="1953000" cy="4617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343A40"/>
                </a:solidFill>
                <a:latin typeface="DM Sans"/>
                <a:ea typeface="DM Sans"/>
                <a:cs typeface="DM Sans"/>
                <a:sym typeface="DM Sans"/>
              </a:rPr>
              <a:t>Stops when :</a:t>
            </a:r>
            <a:endParaRPr sz="900">
              <a:solidFill>
                <a:srgbClr val="343A40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343A40"/>
                </a:solidFill>
                <a:latin typeface="DM Sans"/>
                <a:ea typeface="DM Sans"/>
                <a:cs typeface="DM Sans"/>
                <a:sym typeface="DM Sans"/>
              </a:rPr>
              <a:t>Molecules = Frequent subgraphs</a:t>
            </a:r>
            <a:endParaRPr sz="900">
              <a:solidFill>
                <a:srgbClr val="343A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cxnSp>
        <p:nvCxnSpPr>
          <p:cNvPr id="772" name="Google Shape;772;g3933cd6b01c_0_427"/>
          <p:cNvCxnSpPr/>
          <p:nvPr/>
        </p:nvCxnSpPr>
        <p:spPr>
          <a:xfrm>
            <a:off x="4188250" y="4592800"/>
            <a:ext cx="319200" cy="2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73" name="Google Shape;773;g3933cd6b01c_0_427"/>
          <p:cNvSpPr txBox="1"/>
          <p:nvPr/>
        </p:nvSpPr>
        <p:spPr>
          <a:xfrm>
            <a:off x="4536675" y="4432450"/>
            <a:ext cx="1140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343A40"/>
                </a:solidFill>
                <a:latin typeface="DM Sans"/>
                <a:ea typeface="DM Sans"/>
                <a:cs typeface="DM Sans"/>
                <a:sym typeface="DM Sans"/>
              </a:rPr>
              <a:t>Termination rules</a:t>
            </a:r>
            <a:endParaRPr sz="900">
              <a:solidFill>
                <a:srgbClr val="343A4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8" name="Google Shape;198;p4"/>
          <p:cNvSpPr txBox="1"/>
          <p:nvPr/>
        </p:nvSpPr>
        <p:spPr>
          <a:xfrm>
            <a:off x="1881450" y="226000"/>
            <a:ext cx="53811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Current methods to generate new molecules</a:t>
            </a:r>
            <a:endParaRPr b="0" i="1" sz="20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199" name="Google Shape;19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2656" y="2028250"/>
            <a:ext cx="679311" cy="665027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4"/>
          <p:cNvSpPr txBox="1"/>
          <p:nvPr/>
        </p:nvSpPr>
        <p:spPr>
          <a:xfrm>
            <a:off x="246500" y="2693282"/>
            <a:ext cx="16116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Domain-specific</a:t>
            </a:r>
            <a:endParaRPr b="0" i="0" sz="11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dataset</a:t>
            </a:r>
            <a:endParaRPr b="0" i="0" sz="11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cxnSp>
        <p:nvCxnSpPr>
          <p:cNvPr id="201" name="Google Shape;201;p4"/>
          <p:cNvCxnSpPr/>
          <p:nvPr/>
        </p:nvCxnSpPr>
        <p:spPr>
          <a:xfrm>
            <a:off x="1657964" y="2463210"/>
            <a:ext cx="4107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202" name="Google Shape;202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99075" y="1814863"/>
            <a:ext cx="489251" cy="489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88775" y="2303363"/>
            <a:ext cx="460826" cy="460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66799" y="1723000"/>
            <a:ext cx="460826" cy="460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999075" y="2491063"/>
            <a:ext cx="489251" cy="489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515650" y="2918688"/>
            <a:ext cx="425100" cy="4251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7" name="Google Shape;207;p4"/>
          <p:cNvCxnSpPr/>
          <p:nvPr/>
        </p:nvCxnSpPr>
        <p:spPr>
          <a:xfrm>
            <a:off x="6075438" y="2391775"/>
            <a:ext cx="4251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08" name="Google Shape;208;p4"/>
          <p:cNvCxnSpPr/>
          <p:nvPr/>
        </p:nvCxnSpPr>
        <p:spPr>
          <a:xfrm>
            <a:off x="6227838" y="2544175"/>
            <a:ext cx="4251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09" name="Google Shape;209;p4"/>
          <p:cNvCxnSpPr/>
          <p:nvPr/>
        </p:nvCxnSpPr>
        <p:spPr>
          <a:xfrm>
            <a:off x="6380238" y="2696575"/>
            <a:ext cx="4251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10" name="Google Shape;210;p4"/>
          <p:cNvSpPr txBox="1"/>
          <p:nvPr/>
        </p:nvSpPr>
        <p:spPr>
          <a:xfrm>
            <a:off x="6737050" y="1273900"/>
            <a:ext cx="2189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sng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Generated set of molecules:</a:t>
            </a:r>
            <a:endParaRPr b="0" i="0" sz="1100" u="sng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11" name="Google Shape;211;p4"/>
          <p:cNvSpPr txBox="1"/>
          <p:nvPr/>
        </p:nvSpPr>
        <p:spPr>
          <a:xfrm>
            <a:off x="7264975" y="3481100"/>
            <a:ext cx="1203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Chemically valid</a:t>
            </a:r>
            <a:endParaRPr b="0" i="0" sz="10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12" name="Google Shape;212;p4"/>
          <p:cNvSpPr txBox="1"/>
          <p:nvPr/>
        </p:nvSpPr>
        <p:spPr>
          <a:xfrm>
            <a:off x="6771925" y="3704450"/>
            <a:ext cx="218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Unique (no duplicates)</a:t>
            </a:r>
            <a:endParaRPr b="0" i="0" sz="10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13" name="Google Shape;213;p4"/>
          <p:cNvSpPr txBox="1"/>
          <p:nvPr/>
        </p:nvSpPr>
        <p:spPr>
          <a:xfrm>
            <a:off x="7529875" y="3926250"/>
            <a:ext cx="673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New</a:t>
            </a:r>
            <a:endParaRPr b="0" i="0" sz="10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14" name="Google Shape;214;p4"/>
          <p:cNvSpPr txBox="1"/>
          <p:nvPr/>
        </p:nvSpPr>
        <p:spPr>
          <a:xfrm>
            <a:off x="7264975" y="4144500"/>
            <a:ext cx="12033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Optimized property profile</a:t>
            </a:r>
            <a:endParaRPr b="0" i="0" sz="10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15" name="Google Shape;215;p4"/>
          <p:cNvSpPr txBox="1"/>
          <p:nvPr/>
        </p:nvSpPr>
        <p:spPr>
          <a:xfrm>
            <a:off x="2890813" y="2255450"/>
            <a:ext cx="2421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What methods do exist?</a:t>
            </a:r>
            <a:endParaRPr b="0" i="0" sz="18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5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1" name="Google Shape;221;p5"/>
          <p:cNvSpPr txBox="1"/>
          <p:nvPr/>
        </p:nvSpPr>
        <p:spPr>
          <a:xfrm>
            <a:off x="1881450" y="226000"/>
            <a:ext cx="53811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Current approaches to generate new molecules</a:t>
            </a:r>
            <a:endParaRPr b="0" i="1" sz="20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222" name="Google Shape;22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2656" y="2028250"/>
            <a:ext cx="679311" cy="665027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5"/>
          <p:cNvSpPr txBox="1"/>
          <p:nvPr/>
        </p:nvSpPr>
        <p:spPr>
          <a:xfrm>
            <a:off x="246500" y="2693282"/>
            <a:ext cx="16116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Domain-specific</a:t>
            </a:r>
            <a:endParaRPr b="0" i="0" sz="11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dataset</a:t>
            </a:r>
            <a:endParaRPr b="0" i="0" sz="11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cxnSp>
        <p:nvCxnSpPr>
          <p:cNvPr id="224" name="Google Shape;224;p5"/>
          <p:cNvCxnSpPr/>
          <p:nvPr/>
        </p:nvCxnSpPr>
        <p:spPr>
          <a:xfrm>
            <a:off x="1657964" y="2463210"/>
            <a:ext cx="4107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225" name="Google Shape;225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99075" y="1814863"/>
            <a:ext cx="489251" cy="489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88775" y="2303363"/>
            <a:ext cx="460826" cy="460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66799" y="1723000"/>
            <a:ext cx="460826" cy="460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999075" y="2491063"/>
            <a:ext cx="489251" cy="489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515650" y="2918688"/>
            <a:ext cx="425100" cy="4251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0" name="Google Shape;230;p5"/>
          <p:cNvCxnSpPr/>
          <p:nvPr/>
        </p:nvCxnSpPr>
        <p:spPr>
          <a:xfrm>
            <a:off x="6075438" y="2391775"/>
            <a:ext cx="4251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31" name="Google Shape;231;p5"/>
          <p:cNvCxnSpPr/>
          <p:nvPr/>
        </p:nvCxnSpPr>
        <p:spPr>
          <a:xfrm>
            <a:off x="6227838" y="2544175"/>
            <a:ext cx="4251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32" name="Google Shape;232;p5"/>
          <p:cNvCxnSpPr/>
          <p:nvPr/>
        </p:nvCxnSpPr>
        <p:spPr>
          <a:xfrm>
            <a:off x="6380238" y="2696575"/>
            <a:ext cx="4251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33" name="Google Shape;233;p5"/>
          <p:cNvSpPr txBox="1"/>
          <p:nvPr/>
        </p:nvSpPr>
        <p:spPr>
          <a:xfrm>
            <a:off x="6737050" y="1273900"/>
            <a:ext cx="2189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sng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Generated set of molecules:</a:t>
            </a:r>
            <a:endParaRPr b="0" i="0" sz="1100" u="sng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234" name="Google Shape;234;p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283025" y="2081774"/>
            <a:ext cx="610450" cy="61045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5"/>
          <p:cNvSpPr txBox="1"/>
          <p:nvPr/>
        </p:nvSpPr>
        <p:spPr>
          <a:xfrm>
            <a:off x="1782450" y="2718882"/>
            <a:ext cx="16116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Molecular representation</a:t>
            </a:r>
            <a:endParaRPr b="0" i="0" sz="11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236" name="Google Shape;236;p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rot="-10630166">
            <a:off x="1961917" y="3275768"/>
            <a:ext cx="340641" cy="340638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5"/>
          <p:cNvSpPr txBox="1"/>
          <p:nvPr/>
        </p:nvSpPr>
        <p:spPr>
          <a:xfrm>
            <a:off x="1391975" y="3502575"/>
            <a:ext cx="610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SMILES</a:t>
            </a:r>
            <a:endParaRPr b="0" i="0" sz="9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238" name="Google Shape;238;p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flipH="1" rot="-10630186">
            <a:off x="2442236" y="3352758"/>
            <a:ext cx="372283" cy="340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536450" y="3778600"/>
            <a:ext cx="357025" cy="357025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5"/>
          <p:cNvSpPr txBox="1"/>
          <p:nvPr/>
        </p:nvSpPr>
        <p:spPr>
          <a:xfrm>
            <a:off x="2458125" y="4167475"/>
            <a:ext cx="6792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Graphs</a:t>
            </a:r>
            <a:endParaRPr b="0" i="0" sz="9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41" name="Google Shape;241;p5"/>
          <p:cNvSpPr txBox="1"/>
          <p:nvPr/>
        </p:nvSpPr>
        <p:spPr>
          <a:xfrm>
            <a:off x="1926025" y="3825675"/>
            <a:ext cx="357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 b="0" i="0" sz="15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42" name="Google Shape;242;p5"/>
          <p:cNvCxnSpPr/>
          <p:nvPr/>
        </p:nvCxnSpPr>
        <p:spPr>
          <a:xfrm>
            <a:off x="2983339" y="2440010"/>
            <a:ext cx="4107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43" name="Google Shape;243;p5"/>
          <p:cNvSpPr txBox="1"/>
          <p:nvPr/>
        </p:nvSpPr>
        <p:spPr>
          <a:xfrm>
            <a:off x="3911775" y="1671125"/>
            <a:ext cx="1789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Deep generative models</a:t>
            </a:r>
            <a:endParaRPr b="1" i="0" sz="10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244" name="Google Shape;244;p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858562" y="2151547"/>
            <a:ext cx="576913" cy="576913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5"/>
          <p:cNvSpPr/>
          <p:nvPr/>
        </p:nvSpPr>
        <p:spPr>
          <a:xfrm>
            <a:off x="3674313" y="1675700"/>
            <a:ext cx="2189400" cy="1422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B7B7B7"/>
              </a:solidFill>
              <a:highlight>
                <a:srgbClr val="00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46" name="Google Shape;246;p5"/>
          <p:cNvCxnSpPr/>
          <p:nvPr/>
        </p:nvCxnSpPr>
        <p:spPr>
          <a:xfrm>
            <a:off x="4563664" y="2444785"/>
            <a:ext cx="4107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247" name="Google Shape;247;p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5215861" y="2258038"/>
            <a:ext cx="460826" cy="460826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5"/>
          <p:cNvSpPr txBox="1"/>
          <p:nvPr/>
        </p:nvSpPr>
        <p:spPr>
          <a:xfrm>
            <a:off x="3749363" y="2696575"/>
            <a:ext cx="795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Generate</a:t>
            </a:r>
            <a:endParaRPr b="0" i="0" sz="10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49" name="Google Shape;249;p5"/>
          <p:cNvSpPr txBox="1"/>
          <p:nvPr/>
        </p:nvSpPr>
        <p:spPr>
          <a:xfrm>
            <a:off x="5064813" y="2696575"/>
            <a:ext cx="795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Optimize</a:t>
            </a:r>
            <a:endParaRPr b="0" i="0" sz="10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250" name="Google Shape;250;p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rot="-10630166">
            <a:off x="4148567" y="3326368"/>
            <a:ext cx="340641" cy="340638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5"/>
          <p:cNvSpPr txBox="1"/>
          <p:nvPr/>
        </p:nvSpPr>
        <p:spPr>
          <a:xfrm>
            <a:off x="3549125" y="3700800"/>
            <a:ext cx="14409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Neural networks (RNNs, VAEs, GANs)</a:t>
            </a:r>
            <a:endParaRPr b="0" i="0" sz="10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252" name="Google Shape;252;p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flipH="1" rot="-10630186">
            <a:off x="4982561" y="3428958"/>
            <a:ext cx="372283" cy="340654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5"/>
          <p:cNvSpPr txBox="1"/>
          <p:nvPr/>
        </p:nvSpPr>
        <p:spPr>
          <a:xfrm>
            <a:off x="5189950" y="3747600"/>
            <a:ext cx="11466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Bayesian optimization</a:t>
            </a:r>
            <a:endParaRPr b="0" i="0" sz="1000" u="none" cap="none" strike="noStrike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6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9" name="Google Shape;259;p6"/>
          <p:cNvSpPr txBox="1"/>
          <p:nvPr/>
        </p:nvSpPr>
        <p:spPr>
          <a:xfrm>
            <a:off x="1881450" y="226000"/>
            <a:ext cx="53811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Current approaches to generate new molecules</a:t>
            </a:r>
            <a:endParaRPr b="0" i="1" sz="20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260" name="Google Shape;260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2656" y="2028250"/>
            <a:ext cx="679311" cy="665027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6"/>
          <p:cNvSpPr txBox="1"/>
          <p:nvPr/>
        </p:nvSpPr>
        <p:spPr>
          <a:xfrm>
            <a:off x="246500" y="2693282"/>
            <a:ext cx="16116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Domain-specific</a:t>
            </a:r>
            <a:endParaRPr b="0" i="0" sz="11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dataset</a:t>
            </a:r>
            <a:endParaRPr b="0" i="0" sz="11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cxnSp>
        <p:nvCxnSpPr>
          <p:cNvPr id="262" name="Google Shape;262;p6"/>
          <p:cNvCxnSpPr/>
          <p:nvPr/>
        </p:nvCxnSpPr>
        <p:spPr>
          <a:xfrm>
            <a:off x="1657964" y="2463210"/>
            <a:ext cx="4107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263" name="Google Shape;263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99075" y="1814863"/>
            <a:ext cx="489251" cy="489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88775" y="2303363"/>
            <a:ext cx="460826" cy="460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66799" y="1723000"/>
            <a:ext cx="460826" cy="460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999075" y="2491063"/>
            <a:ext cx="489251" cy="489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515650" y="2918688"/>
            <a:ext cx="425100" cy="4251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8" name="Google Shape;268;p6"/>
          <p:cNvCxnSpPr/>
          <p:nvPr/>
        </p:nvCxnSpPr>
        <p:spPr>
          <a:xfrm>
            <a:off x="6075438" y="2391775"/>
            <a:ext cx="4251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69" name="Google Shape;269;p6"/>
          <p:cNvCxnSpPr/>
          <p:nvPr/>
        </p:nvCxnSpPr>
        <p:spPr>
          <a:xfrm>
            <a:off x="6227838" y="2544175"/>
            <a:ext cx="4251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70" name="Google Shape;270;p6"/>
          <p:cNvCxnSpPr/>
          <p:nvPr/>
        </p:nvCxnSpPr>
        <p:spPr>
          <a:xfrm>
            <a:off x="6380238" y="2696575"/>
            <a:ext cx="4251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271" name="Google Shape;271;p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283025" y="2081774"/>
            <a:ext cx="610450" cy="61045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6"/>
          <p:cNvSpPr txBox="1"/>
          <p:nvPr/>
        </p:nvSpPr>
        <p:spPr>
          <a:xfrm>
            <a:off x="1782450" y="2718882"/>
            <a:ext cx="16116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Molecular representation</a:t>
            </a:r>
            <a:endParaRPr b="0" i="0" sz="11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cxnSp>
        <p:nvCxnSpPr>
          <p:cNvPr id="273" name="Google Shape;273;p6"/>
          <p:cNvCxnSpPr/>
          <p:nvPr/>
        </p:nvCxnSpPr>
        <p:spPr>
          <a:xfrm>
            <a:off x="2983339" y="2440010"/>
            <a:ext cx="4107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74" name="Google Shape;274;p6"/>
          <p:cNvSpPr txBox="1"/>
          <p:nvPr/>
        </p:nvSpPr>
        <p:spPr>
          <a:xfrm>
            <a:off x="3911775" y="1671125"/>
            <a:ext cx="1789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Deep generative models</a:t>
            </a:r>
            <a:endParaRPr b="1" i="0" sz="10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275" name="Google Shape;275;p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858562" y="2151547"/>
            <a:ext cx="576913" cy="57691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6" name="Google Shape;276;p6"/>
          <p:cNvCxnSpPr/>
          <p:nvPr/>
        </p:nvCxnSpPr>
        <p:spPr>
          <a:xfrm>
            <a:off x="4563664" y="2444785"/>
            <a:ext cx="4107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77" name="Google Shape;277;p6"/>
          <p:cNvSpPr/>
          <p:nvPr/>
        </p:nvSpPr>
        <p:spPr>
          <a:xfrm>
            <a:off x="3674313" y="1675700"/>
            <a:ext cx="2189400" cy="1422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B7B7B7"/>
              </a:solidFill>
              <a:highlight>
                <a:srgbClr val="00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8" name="Google Shape;278;p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215861" y="2258038"/>
            <a:ext cx="460826" cy="460826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6"/>
          <p:cNvSpPr txBox="1"/>
          <p:nvPr/>
        </p:nvSpPr>
        <p:spPr>
          <a:xfrm>
            <a:off x="3749363" y="2696575"/>
            <a:ext cx="795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Generate</a:t>
            </a:r>
            <a:endParaRPr b="0" i="0" sz="10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80" name="Google Shape;280;p6"/>
          <p:cNvSpPr txBox="1"/>
          <p:nvPr/>
        </p:nvSpPr>
        <p:spPr>
          <a:xfrm>
            <a:off x="5064813" y="2696575"/>
            <a:ext cx="795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Optimize</a:t>
            </a:r>
            <a:endParaRPr b="0" i="0" sz="10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81" name="Google Shape;281;p6"/>
          <p:cNvSpPr txBox="1"/>
          <p:nvPr/>
        </p:nvSpPr>
        <p:spPr>
          <a:xfrm>
            <a:off x="3648075" y="3599450"/>
            <a:ext cx="22419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Complex architectures and hard to interpret.</a:t>
            </a:r>
            <a:endParaRPr b="0" i="0" sz="1100" u="none" cap="none" strike="noStrike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82" name="Google Shape;282;p6"/>
          <p:cNvSpPr txBox="1"/>
          <p:nvPr/>
        </p:nvSpPr>
        <p:spPr>
          <a:xfrm>
            <a:off x="522500" y="3599425"/>
            <a:ext cx="10596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A lot of data</a:t>
            </a:r>
            <a:endParaRPr b="0" i="0" sz="1100" u="none" cap="none" strike="noStrike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is needed.</a:t>
            </a:r>
            <a:endParaRPr b="0" i="0" sz="1100" u="none" cap="none" strike="noStrike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cxnSp>
        <p:nvCxnSpPr>
          <p:cNvPr id="283" name="Google Shape;283;p6"/>
          <p:cNvCxnSpPr/>
          <p:nvPr/>
        </p:nvCxnSpPr>
        <p:spPr>
          <a:xfrm>
            <a:off x="330500" y="3439325"/>
            <a:ext cx="83196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284" name="Google Shape;284;p6"/>
          <p:cNvSpPr txBox="1"/>
          <p:nvPr/>
        </p:nvSpPr>
        <p:spPr>
          <a:xfrm>
            <a:off x="6835925" y="3599450"/>
            <a:ext cx="19911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Invalid molecules: synthesizability issues.</a:t>
            </a:r>
            <a:endParaRPr b="0" i="0" sz="1100" u="none" cap="none" strike="noStrike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85" name="Google Shape;285;p6"/>
          <p:cNvSpPr/>
          <p:nvPr/>
        </p:nvSpPr>
        <p:spPr>
          <a:xfrm>
            <a:off x="470025" y="1781625"/>
            <a:ext cx="1164600" cy="1497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E0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6"/>
          <p:cNvSpPr/>
          <p:nvPr/>
        </p:nvSpPr>
        <p:spPr>
          <a:xfrm>
            <a:off x="3674325" y="1675600"/>
            <a:ext cx="2189400" cy="1422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E0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6"/>
          <p:cNvSpPr/>
          <p:nvPr/>
        </p:nvSpPr>
        <p:spPr>
          <a:xfrm>
            <a:off x="6995675" y="1671125"/>
            <a:ext cx="1671600" cy="16809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E0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6"/>
          <p:cNvSpPr txBox="1"/>
          <p:nvPr/>
        </p:nvSpPr>
        <p:spPr>
          <a:xfrm>
            <a:off x="6737050" y="1273900"/>
            <a:ext cx="2189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sng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Generated set of molecules:</a:t>
            </a:r>
            <a:endParaRPr b="0" i="0" sz="1100" u="sng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bf84cd2e33_0_88"/>
          <p:cNvSpPr txBox="1"/>
          <p:nvPr>
            <p:ph idx="12" type="sldNum"/>
          </p:nvPr>
        </p:nvSpPr>
        <p:spPr>
          <a:xfrm>
            <a:off x="6775450" y="472021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4" name="Google Shape;294;g3bf84cd2e33_0_88"/>
          <p:cNvSpPr txBox="1"/>
          <p:nvPr/>
        </p:nvSpPr>
        <p:spPr>
          <a:xfrm>
            <a:off x="1881450" y="226000"/>
            <a:ext cx="5381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" sz="28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Idea</a:t>
            </a:r>
            <a:endParaRPr b="0" i="1" sz="28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95" name="Google Shape;295;g3bf84cd2e33_0_88"/>
          <p:cNvSpPr txBox="1"/>
          <p:nvPr/>
        </p:nvSpPr>
        <p:spPr>
          <a:xfrm>
            <a:off x="1023050" y="1412525"/>
            <a:ext cx="2740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5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Graph</a:t>
            </a:r>
            <a:endParaRPr b="0" i="1" sz="25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296" name="Google Shape;296;g3bf84cd2e33_0_88" title="path8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515594"/>
            <a:ext cx="1252475" cy="1416281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g3bf84cd2e33_0_88"/>
          <p:cNvSpPr txBox="1"/>
          <p:nvPr/>
        </p:nvSpPr>
        <p:spPr>
          <a:xfrm>
            <a:off x="893300" y="2716350"/>
            <a:ext cx="30000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Graph</a:t>
            </a:r>
            <a:endParaRPr sz="25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Grammar</a:t>
            </a:r>
            <a:endParaRPr sz="2500"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298" name="Google Shape;298;g3bf84cd2e33_0_88" title="path12-7-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6775" y="3926375"/>
            <a:ext cx="684750" cy="273900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g3bf84cd2e33_0_88"/>
          <p:cNvSpPr/>
          <p:nvPr/>
        </p:nvSpPr>
        <p:spPr>
          <a:xfrm>
            <a:off x="1939875" y="3704150"/>
            <a:ext cx="1152300" cy="6939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0" name="Google Shape;300;g3bf84cd2e33_0_88" title="path8-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05625" y="2716350"/>
            <a:ext cx="1252475" cy="1416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g3bf84cd2e33_0_8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 rot="10022716">
            <a:off x="5779905" y="2889476"/>
            <a:ext cx="497312" cy="455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2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7" name="Google Shape;307;p12"/>
          <p:cNvSpPr txBox="1"/>
          <p:nvPr/>
        </p:nvSpPr>
        <p:spPr>
          <a:xfrm>
            <a:off x="1881450" y="226000"/>
            <a:ext cx="5381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Project goal</a:t>
            </a:r>
            <a:endParaRPr b="0" i="1" sz="20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308" name="Google Shape;308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5056" y="1958644"/>
            <a:ext cx="679311" cy="665027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12"/>
          <p:cNvSpPr txBox="1"/>
          <p:nvPr/>
        </p:nvSpPr>
        <p:spPr>
          <a:xfrm>
            <a:off x="796025" y="2626969"/>
            <a:ext cx="734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Dataset</a:t>
            </a:r>
            <a:endParaRPr b="0" i="0" sz="11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cxnSp>
        <p:nvCxnSpPr>
          <p:cNvPr id="310" name="Google Shape;310;p12"/>
          <p:cNvCxnSpPr/>
          <p:nvPr/>
        </p:nvCxnSpPr>
        <p:spPr>
          <a:xfrm>
            <a:off x="2135026" y="2834567"/>
            <a:ext cx="4107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311" name="Google Shape;311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70475" y="2354857"/>
            <a:ext cx="489251" cy="489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60175" y="2843357"/>
            <a:ext cx="460826" cy="460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038199" y="2262994"/>
            <a:ext cx="460826" cy="460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70475" y="3031057"/>
            <a:ext cx="489251" cy="489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1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287050" y="3458682"/>
            <a:ext cx="425100" cy="4251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6" name="Google Shape;316;p12"/>
          <p:cNvCxnSpPr/>
          <p:nvPr/>
        </p:nvCxnSpPr>
        <p:spPr>
          <a:xfrm>
            <a:off x="5846838" y="2703169"/>
            <a:ext cx="4251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17" name="Google Shape;317;p12"/>
          <p:cNvCxnSpPr/>
          <p:nvPr/>
        </p:nvCxnSpPr>
        <p:spPr>
          <a:xfrm>
            <a:off x="5999238" y="2855569"/>
            <a:ext cx="4251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18" name="Google Shape;318;p12"/>
          <p:cNvCxnSpPr/>
          <p:nvPr/>
        </p:nvCxnSpPr>
        <p:spPr>
          <a:xfrm>
            <a:off x="6151638" y="3007969"/>
            <a:ext cx="4251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19" name="Google Shape;319;p12"/>
          <p:cNvSpPr txBox="1"/>
          <p:nvPr/>
        </p:nvSpPr>
        <p:spPr>
          <a:xfrm>
            <a:off x="1013675" y="2853869"/>
            <a:ext cx="2994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 b="0" i="0" sz="15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12"/>
          <p:cNvSpPr txBox="1"/>
          <p:nvPr/>
        </p:nvSpPr>
        <p:spPr>
          <a:xfrm>
            <a:off x="497225" y="3243544"/>
            <a:ext cx="1332300" cy="515700"/>
          </a:xfrm>
          <a:prstGeom prst="rect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Domain-specific</a:t>
            </a:r>
            <a:endParaRPr b="0" i="0" sz="10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properties</a:t>
            </a:r>
            <a:endParaRPr b="0" i="0" sz="10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21" name="Google Shape;321;p12"/>
          <p:cNvSpPr txBox="1"/>
          <p:nvPr/>
        </p:nvSpPr>
        <p:spPr>
          <a:xfrm>
            <a:off x="6508450" y="1813894"/>
            <a:ext cx="2189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sng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Generated set of molecules:</a:t>
            </a:r>
            <a:endParaRPr b="0" i="0" sz="1200" u="sng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22" name="Google Shape;322;p12"/>
          <p:cNvSpPr txBox="1"/>
          <p:nvPr/>
        </p:nvSpPr>
        <p:spPr>
          <a:xfrm>
            <a:off x="3050675" y="1861044"/>
            <a:ext cx="2189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Graph grammar</a:t>
            </a:r>
            <a:endParaRPr b="0" i="0" sz="12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23" name="Google Shape;323;p12"/>
          <p:cNvSpPr/>
          <p:nvPr/>
        </p:nvSpPr>
        <p:spPr>
          <a:xfrm>
            <a:off x="2870963" y="2475769"/>
            <a:ext cx="2548800" cy="717600"/>
          </a:xfrm>
          <a:prstGeom prst="bracePair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4" name="Google Shape;324;p1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028395" y="2525651"/>
            <a:ext cx="874794" cy="392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1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028396" y="2980831"/>
            <a:ext cx="856209" cy="168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1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153394" y="2507674"/>
            <a:ext cx="1008242" cy="230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1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148861" y="2819618"/>
            <a:ext cx="1017306" cy="462101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12"/>
          <p:cNvSpPr txBox="1"/>
          <p:nvPr/>
        </p:nvSpPr>
        <p:spPr>
          <a:xfrm>
            <a:off x="579150" y="847510"/>
            <a:ext cx="7985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Goal: Learning </a:t>
            </a:r>
            <a:r>
              <a:rPr b="1" i="0" lang="en" sz="15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molecular graph grammar</a:t>
            </a:r>
            <a:r>
              <a:rPr b="0" i="0" lang="en" sz="15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for generating </a:t>
            </a:r>
            <a:r>
              <a:rPr b="1" i="0" lang="en" sz="15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diverse, chemically valid molecules</a:t>
            </a:r>
            <a:r>
              <a:rPr b="0" i="0" lang="en" sz="15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with </a:t>
            </a:r>
            <a:r>
              <a:rPr b="1" i="0" lang="en" sz="15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desired properties</a:t>
            </a:r>
            <a:r>
              <a:rPr b="0" i="0" lang="en" sz="15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5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bf84cd2e33_0_142"/>
          <p:cNvSpPr/>
          <p:nvPr/>
        </p:nvSpPr>
        <p:spPr>
          <a:xfrm>
            <a:off x="4954750" y="833950"/>
            <a:ext cx="3706800" cy="40854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g3bf84cd2e33_0_142"/>
          <p:cNvSpPr txBox="1"/>
          <p:nvPr>
            <p:ph idx="12" type="sldNum"/>
          </p:nvPr>
        </p:nvSpPr>
        <p:spPr>
          <a:xfrm>
            <a:off x="8563650" y="4700275"/>
            <a:ext cx="330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5" name="Google Shape;335;g3bf84cd2e33_0_142"/>
          <p:cNvSpPr txBox="1"/>
          <p:nvPr/>
        </p:nvSpPr>
        <p:spPr>
          <a:xfrm>
            <a:off x="1881450" y="226000"/>
            <a:ext cx="5381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First part of the p</a:t>
            </a:r>
            <a:r>
              <a:rPr b="0" i="0" lang="en" sz="2000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roject</a:t>
            </a:r>
            <a:endParaRPr b="0" i="1" sz="2000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36" name="Google Shape;336;g3bf84cd2e33_0_142"/>
          <p:cNvSpPr txBox="1"/>
          <p:nvPr/>
        </p:nvSpPr>
        <p:spPr>
          <a:xfrm>
            <a:off x="602125" y="1045375"/>
            <a:ext cx="3706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200" u="sng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Goal</a:t>
            </a:r>
            <a:r>
              <a:rPr b="0" i="0" lang="en" sz="1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b="0" i="0" sz="12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Design a framework for </a:t>
            </a:r>
            <a:r>
              <a:rPr i="1"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automatically</a:t>
            </a: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generating </a:t>
            </a:r>
            <a:r>
              <a:rPr b="1"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graph grammars</a:t>
            </a: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by combining frequent subgraph mining with rule extraction.</a:t>
            </a:r>
            <a:endParaRPr b="0" i="0" sz="12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7" name="Google Shape;337;g3bf84cd2e33_0_142" title="path1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24700" y="1669538"/>
            <a:ext cx="1237850" cy="152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g3bf84cd2e33_0_142" title="g4-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29075" y="3616363"/>
            <a:ext cx="813900" cy="100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g3bf84cd2e33_0_142" title="g29-4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28257" y="2442483"/>
            <a:ext cx="523272" cy="866219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g3bf84cd2e33_0_142"/>
          <p:cNvSpPr txBox="1"/>
          <p:nvPr/>
        </p:nvSpPr>
        <p:spPr>
          <a:xfrm>
            <a:off x="372525" y="3219265"/>
            <a:ext cx="3729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62925" lIns="62925" spcFirstLastPara="1" rIns="62925" wrap="square" tIns="62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3"/>
              <a:buFont typeface="Arial"/>
              <a:buNone/>
            </a:pPr>
            <a:r>
              <a:rPr b="0" i="0" lang="en" sz="1032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G =  </a:t>
            </a:r>
            <a:endParaRPr b="0" i="0" sz="1032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41" name="Google Shape;341;g3bf84cd2e33_0_142"/>
          <p:cNvSpPr txBox="1"/>
          <p:nvPr/>
        </p:nvSpPr>
        <p:spPr>
          <a:xfrm>
            <a:off x="1127305" y="2571750"/>
            <a:ext cx="2001300" cy="2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62925" lIns="62925" spcFirstLastPara="1" rIns="62925" wrap="square" tIns="62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4"/>
              <a:buFont typeface="Arial"/>
              <a:buNone/>
            </a:pPr>
            <a:r>
              <a:rPr b="0" i="0" lang="en" sz="963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N = {</a:t>
            </a:r>
            <a:r>
              <a:rPr lang="en" sz="963">
                <a:solidFill>
                  <a:schemeClr val="dk2"/>
                </a:solidFill>
                <a:highlight>
                  <a:srgbClr val="EAD1DC"/>
                </a:highlight>
                <a:latin typeface="DM Sans"/>
                <a:ea typeface="DM Sans"/>
                <a:cs typeface="DM Sans"/>
                <a:sym typeface="DM Sans"/>
              </a:rPr>
              <a:t>SSS</a:t>
            </a:r>
            <a:r>
              <a:rPr b="0" i="0" lang="en" sz="963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,</a:t>
            </a:r>
            <a:r>
              <a:rPr lang="en" sz="963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" sz="963">
                <a:solidFill>
                  <a:schemeClr val="dk2"/>
                </a:solidFill>
                <a:highlight>
                  <a:srgbClr val="FCE5CD"/>
                </a:highlight>
                <a:latin typeface="DM Sans"/>
                <a:ea typeface="DM Sans"/>
                <a:cs typeface="DM Sans"/>
                <a:sym typeface="DM Sans"/>
              </a:rPr>
              <a:t>X</a:t>
            </a:r>
            <a:r>
              <a:rPr b="0" i="0" lang="en" sz="963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} - </a:t>
            </a:r>
            <a:r>
              <a:rPr lang="en" sz="826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Non-terminal</a:t>
            </a:r>
            <a:r>
              <a:rPr b="0" i="0" lang="en" sz="826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b="1" i="0" lang="en" sz="826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nodes</a:t>
            </a:r>
            <a:endParaRPr b="1" i="0" sz="826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42" name="Google Shape;342;g3bf84cd2e33_0_142"/>
          <p:cNvSpPr/>
          <p:nvPr/>
        </p:nvSpPr>
        <p:spPr>
          <a:xfrm>
            <a:off x="803194" y="2575620"/>
            <a:ext cx="266700" cy="1628400"/>
          </a:xfrm>
          <a:prstGeom prst="leftBrace">
            <a:avLst>
              <a:gd fmla="val 50000" name="adj1"/>
              <a:gd fmla="val 50000" name="adj2"/>
            </a:avLst>
          </a:prstGeom>
          <a:noFill/>
          <a:ln cap="flat" cmpd="sng" w="65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2925" lIns="62925" spcFirstLastPara="1" rIns="62925" wrap="square" tIns="62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4"/>
              <a:buFont typeface="Arial"/>
              <a:buNone/>
            </a:pPr>
            <a:r>
              <a:t/>
            </a:r>
            <a:endParaRPr b="0" i="0" sz="963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g3bf84cd2e33_0_142"/>
          <p:cNvSpPr txBox="1"/>
          <p:nvPr/>
        </p:nvSpPr>
        <p:spPr>
          <a:xfrm>
            <a:off x="1146443" y="2848754"/>
            <a:ext cx="3124200" cy="2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62925" lIns="62925" spcFirstLastPara="1" rIns="62925" wrap="square" tIns="62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4"/>
              <a:buFont typeface="Arial"/>
              <a:buNone/>
            </a:pPr>
            <a:r>
              <a:rPr b="0" i="0" lang="en" sz="963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∑ = {</a:t>
            </a:r>
            <a:r>
              <a:rPr lang="en" sz="963">
                <a:solidFill>
                  <a:schemeClr val="dk2"/>
                </a:solidFill>
                <a:highlight>
                  <a:srgbClr val="D9EAD3"/>
                </a:highlight>
                <a:latin typeface="DM Sans"/>
                <a:ea typeface="DM Sans"/>
                <a:cs typeface="DM Sans"/>
                <a:sym typeface="DM Sans"/>
              </a:rPr>
              <a:t>chemical atoms</a:t>
            </a:r>
            <a:r>
              <a:rPr b="0" i="0" lang="en" sz="963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} - </a:t>
            </a:r>
            <a:r>
              <a:rPr lang="en" sz="826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T</a:t>
            </a:r>
            <a:r>
              <a:rPr b="0" i="0" lang="en" sz="826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erminal </a:t>
            </a:r>
            <a:r>
              <a:rPr b="1" i="0" lang="en" sz="826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nodes</a:t>
            </a:r>
            <a:endParaRPr b="1" i="0" sz="826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44" name="Google Shape;344;g3bf84cd2e33_0_142"/>
          <p:cNvSpPr txBox="1"/>
          <p:nvPr/>
        </p:nvSpPr>
        <p:spPr>
          <a:xfrm>
            <a:off x="1127305" y="3353786"/>
            <a:ext cx="330000" cy="2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62925" lIns="62925" spcFirstLastPara="1" rIns="62925" wrap="square" tIns="62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4"/>
              <a:buFont typeface="Arial"/>
              <a:buNone/>
            </a:pPr>
            <a:r>
              <a:rPr b="0" i="0" lang="en" sz="963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P =                                          </a:t>
            </a:r>
            <a:endParaRPr b="0" i="0" sz="826" u="none" cap="none" strike="noStrike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45" name="Google Shape;345;g3bf84cd2e33_0_142"/>
          <p:cNvSpPr/>
          <p:nvPr/>
        </p:nvSpPr>
        <p:spPr>
          <a:xfrm>
            <a:off x="1457733" y="3168086"/>
            <a:ext cx="2851200" cy="692400"/>
          </a:xfrm>
          <a:prstGeom prst="bracePair">
            <a:avLst/>
          </a:prstGeom>
          <a:noFill/>
          <a:ln cap="flat" cmpd="sng" w="65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2925" lIns="62925" spcFirstLastPara="1" rIns="62925" wrap="square" tIns="629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4"/>
              <a:buFont typeface="Arial"/>
              <a:buNone/>
            </a:pPr>
            <a:r>
              <a:t/>
            </a:r>
            <a:endParaRPr b="0" i="0" sz="963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g3bf84cd2e33_0_142"/>
          <p:cNvSpPr txBox="1"/>
          <p:nvPr/>
        </p:nvSpPr>
        <p:spPr>
          <a:xfrm>
            <a:off x="1559978" y="3967325"/>
            <a:ext cx="2267100" cy="2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62925" lIns="62925" spcFirstLastPara="1" rIns="62925" wrap="square" tIns="62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4"/>
              <a:buFont typeface="Arial"/>
              <a:buNone/>
            </a:pPr>
            <a:r>
              <a:rPr b="0" i="0" lang="en" sz="963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- </a:t>
            </a:r>
            <a:r>
              <a:rPr b="0" i="0" lang="en" sz="826" u="none" cap="none" strike="noStrike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Production rules</a:t>
            </a:r>
            <a:endParaRPr b="0" i="0" sz="96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7" name="Google Shape;347;g3bf84cd2e33_0_14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50506" y="3176815"/>
            <a:ext cx="974483" cy="438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g3bf84cd2e33_0_14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650508" y="3685401"/>
            <a:ext cx="953777" cy="188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g3bf84cd2e33_0_14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903714" y="3156728"/>
            <a:ext cx="1123142" cy="257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g3bf84cd2e33_0_14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898664" y="3505273"/>
            <a:ext cx="1133231" cy="51631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1" name="Google Shape;351;g3bf84cd2e33_0_142"/>
          <p:cNvCxnSpPr/>
          <p:nvPr/>
        </p:nvCxnSpPr>
        <p:spPr>
          <a:xfrm flipH="1" rot="10800000">
            <a:off x="653150" y="2094500"/>
            <a:ext cx="3590700" cy="270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dot"/>
            <a:round/>
            <a:headEnd len="med" w="med" type="none"/>
            <a:tailEnd len="med" w="med" type="none"/>
          </a:ln>
        </p:spPr>
      </p:cxnSp>
      <p:sp>
        <p:nvSpPr>
          <p:cNvPr id="352" name="Google Shape;352;g3bf84cd2e33_0_142"/>
          <p:cNvSpPr txBox="1"/>
          <p:nvPr/>
        </p:nvSpPr>
        <p:spPr>
          <a:xfrm>
            <a:off x="7777932" y="4620187"/>
            <a:ext cx="6369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B7B7B7"/>
                </a:solidFill>
                <a:highlight>
                  <a:schemeClr val="lt1"/>
                </a:highlight>
                <a:latin typeface="DM Sans"/>
                <a:ea typeface="DM Sans"/>
                <a:cs typeface="DM Sans"/>
                <a:sym typeface="DM Sans"/>
              </a:rPr>
              <a:t>*</a:t>
            </a:r>
            <a:r>
              <a:rPr lang="en" sz="1100">
                <a:solidFill>
                  <a:srgbClr val="B7B7B7"/>
                </a:solidFill>
                <a:highlight>
                  <a:schemeClr val="lt1"/>
                </a:highlight>
                <a:latin typeface="DM Sans"/>
                <a:ea typeface="DM Sans"/>
                <a:cs typeface="DM Sans"/>
                <a:sym typeface="DM Sans"/>
              </a:rPr>
              <a:t>MØD</a:t>
            </a:r>
            <a:endParaRPr>
              <a:solidFill>
                <a:srgbClr val="B7B7B7"/>
              </a:solidFill>
            </a:endParaRPr>
          </a:p>
        </p:txBody>
      </p:sp>
      <p:sp>
        <p:nvSpPr>
          <p:cNvPr id="353" name="Google Shape;353;g3bf84cd2e33_0_142"/>
          <p:cNvSpPr/>
          <p:nvPr/>
        </p:nvSpPr>
        <p:spPr>
          <a:xfrm>
            <a:off x="1611200" y="3180475"/>
            <a:ext cx="2444100" cy="822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4" name="Google Shape;354;g3bf84cd2e33_0_142" title="g584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757812" y="3158526"/>
            <a:ext cx="2184561" cy="774419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g3bf84cd2e33_0_142"/>
          <p:cNvSpPr txBox="1"/>
          <p:nvPr/>
        </p:nvSpPr>
        <p:spPr>
          <a:xfrm>
            <a:off x="5200300" y="929113"/>
            <a:ext cx="751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Example:</a:t>
            </a:r>
            <a:endParaRPr b="0" i="0" sz="12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g3bf84cd2e33_0_142"/>
          <p:cNvSpPr txBox="1"/>
          <p:nvPr/>
        </p:nvSpPr>
        <p:spPr>
          <a:xfrm>
            <a:off x="2490175" y="3967325"/>
            <a:ext cx="786300" cy="3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26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(r0, r1, r2, r3)</a:t>
            </a:r>
            <a:endParaRPr sz="963">
              <a:solidFill>
                <a:schemeClr val="dk1"/>
              </a:solidFill>
            </a:endParaRPr>
          </a:p>
        </p:txBody>
      </p:sp>
      <p:pic>
        <p:nvPicPr>
          <p:cNvPr id="357" name="Google Shape;357;g3bf84cd2e33_0_142" title="g43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670049" y="929125"/>
            <a:ext cx="372900" cy="768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g3bf84cd2e33_0_142" title="g23-6.png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958000" y="1669546"/>
            <a:ext cx="571275" cy="88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g3bf84cd2e33_0_142" title="g5-8.png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013875" y="2557323"/>
            <a:ext cx="571275" cy="1089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g3bf84cd2e33_0_142" title="g18-5.png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623187" y="3624524"/>
            <a:ext cx="571275" cy="953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g3bf84cd2e33_0_142" title="path62.png"/>
          <p:cNvPicPr preferRelativeResize="0"/>
          <p:nvPr/>
        </p:nvPicPr>
        <p:blipFill rotWithShape="1">
          <a:blip r:embed="rId15">
            <a:alphaModFix/>
          </a:blip>
          <a:srcRect b="0" l="0" r="3306" t="0"/>
          <a:stretch/>
        </p:blipFill>
        <p:spPr>
          <a:xfrm>
            <a:off x="5555963" y="759600"/>
            <a:ext cx="2363326" cy="408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g3bf84cd2e33_0_142" title="path61.png"/>
          <p:cNvPicPr preferRelativeResize="0"/>
          <p:nvPr/>
        </p:nvPicPr>
        <p:blipFill>
          <a:blip r:embed="rId16">
            <a:alphaModFix amt="64000"/>
          </a:blip>
          <a:stretch>
            <a:fillRect/>
          </a:stretch>
        </p:blipFill>
        <p:spPr>
          <a:xfrm>
            <a:off x="6194575" y="718606"/>
            <a:ext cx="1866063" cy="4167481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g3bf84cd2e33_0_142"/>
          <p:cNvSpPr txBox="1"/>
          <p:nvPr/>
        </p:nvSpPr>
        <p:spPr>
          <a:xfrm>
            <a:off x="5507125" y="4021600"/>
            <a:ext cx="1011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r3, </a:t>
            </a:r>
            <a:r>
              <a:rPr b="1" lang="en"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r1, r0, </a:t>
            </a:r>
            <a:r>
              <a:rPr lang="en"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r0</a:t>
            </a:r>
            <a:endParaRPr sz="1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g3bf84cd2e33_0_142"/>
          <p:cNvSpPr txBox="1"/>
          <p:nvPr/>
        </p:nvSpPr>
        <p:spPr>
          <a:xfrm>
            <a:off x="5507113" y="4242725"/>
            <a:ext cx="1011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r3, </a:t>
            </a:r>
            <a:r>
              <a:rPr b="1" lang="en"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r0, r1,</a:t>
            </a:r>
            <a:r>
              <a:rPr lang="en"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r0</a:t>
            </a:r>
            <a:endParaRPr sz="1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86875f4e5b_0_0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70" name="Google Shape;370;g386875f4e5b_0_0"/>
          <p:cNvSpPr txBox="1"/>
          <p:nvPr/>
        </p:nvSpPr>
        <p:spPr>
          <a:xfrm>
            <a:off x="1881450" y="226000"/>
            <a:ext cx="5381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" sz="2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Second</a:t>
            </a:r>
            <a:r>
              <a:rPr lang="en" sz="2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 part of the project</a:t>
            </a:r>
            <a:endParaRPr sz="20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371" name="Google Shape;371;g386875f4e5b_0_0" title="Screenshot 2026-01-23 at 16.33.1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0100" y="1254900"/>
            <a:ext cx="4006900" cy="356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g386875f4e5b_0_0" title="path6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8900" y="858325"/>
            <a:ext cx="3297577" cy="3110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g386875f4e5b_0_0" title="path6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4427" y="1431275"/>
            <a:ext cx="2451215" cy="3436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g386875f4e5b_0_0" title="path76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59151" y="2718258"/>
            <a:ext cx="2945976" cy="2425244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g386875f4e5b_0_0"/>
          <p:cNvSpPr txBox="1"/>
          <p:nvPr/>
        </p:nvSpPr>
        <p:spPr>
          <a:xfrm>
            <a:off x="5322775" y="1431275"/>
            <a:ext cx="3000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Goal</a:t>
            </a: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Design a </a:t>
            </a:r>
            <a:r>
              <a:rPr b="1"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learning algorithm</a:t>
            </a:r>
            <a:r>
              <a:rPr lang="en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to guide generation toward rule sequences resulting in molecules with desired properties.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TACsy">
      <a:dk1>
        <a:srgbClr val="000000"/>
      </a:dk1>
      <a:lt1>
        <a:srgbClr val="FFFFFF"/>
      </a:lt1>
      <a:dk2>
        <a:srgbClr val="28303D"/>
      </a:dk2>
      <a:lt2>
        <a:srgbClr val="01E49C"/>
      </a:lt2>
      <a:accent1>
        <a:srgbClr val="EEEADD"/>
      </a:accent1>
      <a:accent2>
        <a:srgbClr val="D1E4DD"/>
      </a:accent2>
      <a:accent3>
        <a:srgbClr val="D1DFE4"/>
      </a:accent3>
      <a:accent4>
        <a:srgbClr val="D1D1E4"/>
      </a:accent4>
      <a:accent5>
        <a:srgbClr val="E4D1D1"/>
      </a:accent5>
      <a:accent6>
        <a:srgbClr val="000000"/>
      </a:accent6>
      <a:hlink>
        <a:srgbClr val="01E49C"/>
      </a:hlink>
      <a:folHlink>
        <a:srgbClr val="01E49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